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2" r:id="rId5"/>
    <p:sldId id="309" r:id="rId6"/>
    <p:sldId id="31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89" r:id="rId23"/>
    <p:sldId id="285" r:id="rId24"/>
    <p:sldId id="296" r:id="rId25"/>
    <p:sldId id="297" r:id="rId26"/>
    <p:sldId id="298" r:id="rId27"/>
    <p:sldId id="299" r:id="rId28"/>
    <p:sldId id="300" r:id="rId29"/>
    <p:sldId id="301" r:id="rId30"/>
    <p:sldId id="276" r:id="rId31"/>
    <p:sldId id="277" r:id="rId32"/>
    <p:sldId id="278" r:id="rId33"/>
    <p:sldId id="292" r:id="rId34"/>
    <p:sldId id="293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312" r:id="rId43"/>
    <p:sldId id="313" r:id="rId44"/>
    <p:sldId id="314" r:id="rId45"/>
    <p:sldId id="315" r:id="rId46"/>
    <p:sldId id="316" r:id="rId47"/>
    <p:sldId id="317" r:id="rId48"/>
    <p:sldId id="288" r:id="rId49"/>
    <p:sldId id="286" r:id="rId50"/>
    <p:sldId id="291" r:id="rId51"/>
    <p:sldId id="290" r:id="rId52"/>
    <p:sldId id="279" r:id="rId53"/>
    <p:sldId id="280" r:id="rId54"/>
    <p:sldId id="281" r:id="rId55"/>
    <p:sldId id="294" r:id="rId56"/>
    <p:sldId id="295" r:id="rId57"/>
    <p:sldId id="311" r:id="rId58"/>
    <p:sldId id="283" r:id="rId59"/>
    <p:sldId id="284" r:id="rId6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D2F20D-CD5E-831A-5375-44744B082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38B0F4-B5A7-9D66-5596-553EBE921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1C8304-4E13-BBF5-8B8F-4621452D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E5BF38-6489-68DB-FD3D-5BAFCD3F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01ABD1-EEF2-BA25-A93E-AB6E665F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76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40872D-CF91-D4B3-A490-2D2B4AB8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366691-1A40-F382-286C-FECE5A87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F24B82-386D-15FB-2E98-9BD92D60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A202CA-481B-83E9-937A-E525BCB6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199D0E-2F94-CB24-1BE1-B7DEBB4B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4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F7FFA66-654B-676E-6A23-5926446A5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C7292BB-5216-5D0B-1F15-DBD151DFC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B5000B-A62A-119D-CE78-332CCC49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BCE131-AC6B-0432-AE40-5A5A2074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69CC71-F3A8-D677-BDC4-779A45BA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1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27B108-11EE-7D18-8DF5-986E5265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EDFA56-6A8B-F994-2AD7-4951C9B0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EDBB07-BEB6-D0A6-BE9D-7C5089D6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D0795D-9CED-829B-DE51-68F38C72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B0C568-1B64-7F76-A5F9-765B7320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2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64E49-C03E-FEE5-32D8-7E655642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27EFA1-7418-2BDD-B69C-819996E45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355AE8-199D-93D2-68B6-9016D8F3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9694F0-7101-CD1A-5E99-3209DDF2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32CCF3-3E36-F773-7265-FC5E889C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45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D3A072-1BF2-610C-D5E6-634BC575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E19B18-5D53-AF05-2376-F4BD24B40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0764911-A008-F316-A8E0-56AC607CE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538C28-D074-B050-8F47-F7FA718A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1A903B-1D37-3BD0-E1DD-F342DAC1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B5D6CA0-5C8B-E150-0B8B-2C901C7F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6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74CF5-7FF0-5016-EBA1-73AE0D53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9202D4-8267-C941-2270-31812340E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45CF8A-4520-CAD3-BD55-5E0FDB637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BD6069A-3773-AABA-91EB-D785B172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3C063B-42FF-35BC-76A8-1D0883926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141FD4-2E56-A276-BC46-25F2DC2E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0CD7AD-3283-4E9C-C332-11FEB00A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1F6FA57-8E41-421E-D422-E5CDA2EE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68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477D5-61C2-BDE7-3326-5A99E3765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454287B-EE3B-5128-FBD1-69BE18CA5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1525D00-358D-57CC-25DD-9C529DE0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02A3A4-0A16-867D-E10A-B409B83B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0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F0B9CDD-36FD-3AFB-1D0F-9B6D1A7B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BC4E3F4-AB27-79B4-47F6-1A512129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0B0B3A-2BE2-D6EA-AF85-6C0B17C6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89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B23585-9688-C165-CCD9-60195D17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9D3DEC-30E8-3C1D-1859-6BCC34248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DDE425-E377-80A0-950F-6E8A0BBEC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DF10D5-CF2E-218C-38D6-8D7EE63E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531897-8321-6225-EC0F-8D837CFB8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27ED42-B7F3-5C47-F7AD-318E612E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12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F6658D-6A60-2A4F-7905-A6683B26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FFACDC2-B618-3D25-06D9-945339528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353BA4A-58CB-3E82-5A86-06DEC6BD9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181DEB-5340-74A0-EDA0-6D7F61EF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EA1D37-5117-CDA3-6498-6175F8EC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5A2B71-993E-4B86-6B38-2290693D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84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2831387-FA4B-74AB-0EEB-19D3F70A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365AF1-E9EE-6F85-A0C3-4708B876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145F57-7D65-BB2F-3594-88258E345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11E2D-8832-45BA-A488-13213D9DA0DB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F49DAD-5164-AF7B-13AF-6F5C0B8A6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289E6D-0F37-BD1C-3ACA-59662A83A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C0BCA-AEDB-485F-B8D3-A886B5627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1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1622962-029A-8413-E5B0-429F67775AC1}"/>
              </a:ext>
            </a:extLst>
          </p:cNvPr>
          <p:cNvSpPr txBox="1"/>
          <p:nvPr/>
        </p:nvSpPr>
        <p:spPr>
          <a:xfrm>
            <a:off x="3709147" y="3105834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停灌補償期望值分析</a:t>
            </a:r>
          </a:p>
        </p:txBody>
      </p:sp>
    </p:spTree>
    <p:extLst>
      <p:ext uri="{BB962C8B-B14F-4D97-AF65-F5344CB8AC3E}">
        <p14:creationId xmlns:p14="http://schemas.microsoft.com/office/powerpoint/2010/main" val="144162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04AF-970C-FF04-60C4-E7FF3BFD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035FC6D-0A87-453B-5653-3DF695A5D3B1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9B8DD8-CF41-0569-03CF-83D736A3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2F35DD3-E307-4B5F-310B-773FD7D4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3" y="799588"/>
            <a:ext cx="7491865" cy="51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6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E670F-D8DA-7F52-F7A5-E232E660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E5EB7ED-A444-AA62-9D34-91871C5F2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512BE08-6018-32E8-A0EE-914BB306E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9" y="552450"/>
            <a:ext cx="8343900" cy="57531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76CCC94-DA14-6D87-B758-E9E2E4ECC99C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166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0F5D-7B21-52EE-0CC0-D7B7692DC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246CC5-AA49-5C83-7704-716A3796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914E8964-54F6-AC9C-FD8B-B698F5D6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36" y="822487"/>
            <a:ext cx="7803580" cy="538055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F558A0B-4BF8-BBBA-09AA-B9EC117F57A5}"/>
              </a:ext>
            </a:extLst>
          </p:cNvPr>
          <p:cNvSpPr txBox="1"/>
          <p:nvPr/>
        </p:nvSpPr>
        <p:spPr>
          <a:xfrm>
            <a:off x="8054478" y="4968712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&gt;35000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2B7003-FF67-FC1F-E853-40C9226CCEDC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1F09-7DDF-6B9A-6924-CFF6E5DB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FD3FEB7-4A20-1B09-D21C-1CF0DADF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73EFF62-4D14-C26A-1925-07CD3D95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3" y="863873"/>
            <a:ext cx="7826817" cy="539657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7EA79EA-E365-EE0D-6CEC-EDEB68AABD26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84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51E7F-620F-DBD2-6469-A6622F80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8E8760-478B-EC49-04B6-0DA9AD488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05F92CC-226E-8D2D-E304-1B8AEDAC0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4" y="824190"/>
            <a:ext cx="7370189" cy="508172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8417BC8-2C8D-45A5-E673-32FB914B5350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59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2625D1C-F7F0-2B8A-E12F-94B9518832C6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35000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當年實際補償金額</a:t>
                </a:r>
                <a:endParaRPr lang="en-US" altLang="zh-TW" sz="1600" i="1" kern="1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zh-TW" altLang="en-US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 ∗ </m:t>
                    </m:r>
                    <m:r>
                      <a:rPr lang="en-US" altLang="zh-TW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1.5</m:t>
                    </m:r>
                  </m:oMath>
                </a14:m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8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EC54A91-3DA1-9FD9-0394-47FEF538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417F1DD-5DD8-77D8-26C7-B7B16B535156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91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04AF-970C-FF04-60C4-E7FF3BFD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7FF68D2-8BB9-E9AE-DC04-4E03C8CC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7E8F5BE-64FD-03BE-6369-AF3C7DD36EE1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152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E670F-D8DA-7F52-F7A5-E232E660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BC18C2-FC55-16E9-07A8-278D64C7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05F6BC5-CE71-B64A-6E61-74D962DBD63D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27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0F5D-7B21-52EE-0CC0-D7B7692DC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F558A0B-4BF8-BBBA-09AA-B9EC117F57A5}"/>
              </a:ext>
            </a:extLst>
          </p:cNvPr>
          <p:cNvSpPr txBox="1"/>
          <p:nvPr/>
        </p:nvSpPr>
        <p:spPr>
          <a:xfrm>
            <a:off x="8275219" y="4933854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&gt;35000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A7AC11-07D8-BAE2-85E1-6F6691C7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78BFDCC-81AE-D24C-6A8D-E4FC0A01F22B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24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146845B-C1BC-F4B5-23C8-D11DEDD85BB8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分析方法說明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8F8C588-D58C-7AD2-F052-F167F9E3FF4B}"/>
              </a:ext>
            </a:extLst>
          </p:cNvPr>
          <p:cNvSpPr txBox="1"/>
          <p:nvPr/>
        </p:nvSpPr>
        <p:spPr>
          <a:xfrm>
            <a:off x="1196256" y="1417132"/>
            <a:ext cx="8808838" cy="334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概述：在期作供灌前，當水庫蓄水量可能不足以全部供灌時，考量不同的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停灌面積、供灌面積、供灌缺水風險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等因子，並參考歷年曾經停灌過的補償金額，計算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停灌節水補償金期望值。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分析區域：石門水庫灌區、曾文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烏山頭水庫灌區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分析期作：一、二期作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301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1F09-7DDF-6B9A-6924-CFF6E5DB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09C7526-E201-869C-89DC-A42637F64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DAB297BD-AC8C-281B-4223-5904C846A8C8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44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51E7F-620F-DBD2-6469-A6622F80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187761-7F4A-C6EC-54FA-4AB7869C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DB96512-4450-3898-6AB5-31AA41F3B682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9399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35000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0~20000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4376992-C49D-9409-FC83-3A319519E586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</p:spTree>
    <p:extLst>
      <p:ext uri="{BB962C8B-B14F-4D97-AF65-F5344CB8AC3E}">
        <p14:creationId xmlns:p14="http://schemas.microsoft.com/office/powerpoint/2010/main" val="567957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416E4E0-88F3-C052-7231-E507772F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7" y="962025"/>
            <a:ext cx="7553325" cy="493395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A3EFDA-9A0F-5572-A0DD-E49A25CF0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31960"/>
              </p:ext>
            </p:extLst>
          </p:nvPr>
        </p:nvGraphicFramePr>
        <p:xfrm>
          <a:off x="7503820" y="2692857"/>
          <a:ext cx="4485562" cy="1739538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2.80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2.54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2.24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0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25000</a:t>
                </a:r>
                <a:endParaRPr lang="en-US" altLang="zh-TW" sz="1600" i="1" kern="1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0~20000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4376992-C49D-9409-FC83-3A319519E586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</p:spTree>
    <p:extLst>
      <p:ext uri="{BB962C8B-B14F-4D97-AF65-F5344CB8AC3E}">
        <p14:creationId xmlns:p14="http://schemas.microsoft.com/office/powerpoint/2010/main" val="34093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A3EFDA-9A0F-5572-A0DD-E49A25CF0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34876"/>
              </p:ext>
            </p:extLst>
          </p:nvPr>
        </p:nvGraphicFramePr>
        <p:xfrm>
          <a:off x="7511772" y="2692857"/>
          <a:ext cx="4485562" cy="1739538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</a:tbl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3C6B9FA7-27ED-35E7-60A3-74F56A8E9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51"/>
            <a:ext cx="7429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75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20000</a:t>
                </a:r>
                <a:endParaRPr lang="en-US" altLang="zh-TW" sz="1600" i="1" kern="1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0~20000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4376992-C49D-9409-FC83-3A319519E586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</p:spTree>
    <p:extLst>
      <p:ext uri="{BB962C8B-B14F-4D97-AF65-F5344CB8AC3E}">
        <p14:creationId xmlns:p14="http://schemas.microsoft.com/office/powerpoint/2010/main" val="290105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A3EFDA-9A0F-5572-A0DD-E49A25CF0402}"/>
              </a:ext>
            </a:extLst>
          </p:cNvPr>
          <p:cNvGraphicFramePr>
            <a:graphicFrameLocks noGrp="1"/>
          </p:cNvGraphicFramePr>
          <p:nvPr/>
        </p:nvGraphicFramePr>
        <p:xfrm>
          <a:off x="7503820" y="2692857"/>
          <a:ext cx="4485562" cy="1739538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1.15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0.84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AEB417C3-B8BF-85EF-A658-BA735D5B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" y="830166"/>
            <a:ext cx="7429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6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15000</a:t>
                </a:r>
                <a:endParaRPr lang="en-US" altLang="zh-TW" sz="1600" i="1" kern="100" dirty="0">
                  <a:solidFill>
                    <a:srgbClr val="FF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0~20000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4376992-C49D-9409-FC83-3A319519E586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</p:spTree>
    <p:extLst>
      <p:ext uri="{BB962C8B-B14F-4D97-AF65-F5344CB8AC3E}">
        <p14:creationId xmlns:p14="http://schemas.microsoft.com/office/powerpoint/2010/main" val="29611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A3EFDA-9A0F-5572-A0DD-E49A25CF0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07991"/>
              </p:ext>
            </p:extLst>
          </p:nvPr>
        </p:nvGraphicFramePr>
        <p:xfrm>
          <a:off x="7503820" y="2692857"/>
          <a:ext cx="4485562" cy="1739538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12600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</a:tbl>
          </a:graphicData>
        </a:graphic>
      </p:graphicFrame>
      <p:pic>
        <p:nvPicPr>
          <p:cNvPr id="4" name="圖片 3">
            <a:extLst>
              <a:ext uri="{FF2B5EF4-FFF2-40B4-BE49-F238E27FC236}">
                <a16:creationId xmlns:a16="http://schemas.microsoft.com/office/drawing/2014/main" id="{54DB85CF-66F4-E9D7-D28E-3A2DBC88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451"/>
            <a:ext cx="7429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8B650-FBBD-06A8-F3F1-8029674F3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D72814B-FD94-EC55-3C9A-6C8E0BB68DCD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公式及參數說明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6477F05-2E09-7630-D6E0-E5271DC4CF08}"/>
                  </a:ext>
                </a:extLst>
              </p:cNvPr>
              <p:cNvSpPr txBox="1"/>
              <p:nvPr/>
            </p:nvSpPr>
            <p:spPr>
              <a:xfrm>
                <a:off x="1208557" y="1383865"/>
                <a:ext cx="609531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en-US" sz="2800" b="0" i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TW" sz="2800" b="0" i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14:m>
                  <m:oMath xmlns:m="http://schemas.openxmlformats.org/officeDocument/2006/math">
                    <m:r>
                      <a:rPr lang="zh-TW" alt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TW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TW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8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TW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zh-TW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TW" altLang="en-US" sz="2800" b="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zh-TW" altLang="en-US" sz="28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2800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TW" sz="2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6477F05-2E09-7630-D6E0-E5271DC4C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57" y="1383865"/>
                <a:ext cx="6095316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3C861F-2C96-A7FB-3192-A0130213B6F9}"/>
                  </a:ext>
                </a:extLst>
              </p:cNvPr>
              <p:cNvSpPr txBox="1"/>
              <p:nvPr/>
            </p:nvSpPr>
            <p:spPr>
              <a:xfrm>
                <a:off x="1208557" y="2470330"/>
                <a:ext cx="8808838" cy="370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285750" indent="-285750" algn="just" hangingPunct="0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zh-TW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83C861F-2C96-A7FB-3192-A0130213B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557" y="2470330"/>
                <a:ext cx="8808838" cy="3702424"/>
              </a:xfrm>
              <a:prstGeom prst="rect">
                <a:avLst/>
              </a:prstGeom>
              <a:blipFill>
                <a:blip r:embed="rId3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053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ABC7-A9FE-DBDD-4BEF-2F243481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334DB2E2-3737-5E59-586C-55FEDB7AFF4C}"/>
              </a:ext>
            </a:extLst>
          </p:cNvPr>
          <p:cNvSpPr txBox="1"/>
          <p:nvPr/>
        </p:nvSpPr>
        <p:spPr>
          <a:xfrm>
            <a:off x="2184074" y="3105834"/>
            <a:ext cx="78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石門水庫灌區二期作分析結果</a:t>
            </a:r>
          </a:p>
        </p:txBody>
      </p:sp>
    </p:spTree>
    <p:extLst>
      <p:ext uri="{BB962C8B-B14F-4D97-AF65-F5344CB8AC3E}">
        <p14:creationId xmlns:p14="http://schemas.microsoft.com/office/powerpoint/2010/main" val="39458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DBC6C-B161-1453-CA59-E4386E1E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966C7BE-89AE-E7F9-92F5-EEC5B6570FFC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B61862A-18A6-A687-8794-9D0DCA74DA16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35000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B61862A-18A6-A687-8794-9D0DCA74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40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185E-C7E3-09D5-5D7A-8F656410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6C15797C-D15D-F07E-113F-7CA23ADBBE08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CEE589-95A3-3A53-272B-A66358BB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962025"/>
            <a:ext cx="75533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6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35000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0~20000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4376992-C49D-9409-FC83-3A319519E586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</p:spTree>
    <p:extLst>
      <p:ext uri="{BB962C8B-B14F-4D97-AF65-F5344CB8AC3E}">
        <p14:creationId xmlns:p14="http://schemas.microsoft.com/office/powerpoint/2010/main" val="4223353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C8BADC6-E462-6A1B-110E-B7B5DA0F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7553325" cy="493395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AA3EFDA-9A0F-5572-A0DD-E49A25CF0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01501"/>
              </p:ext>
            </p:extLst>
          </p:nvPr>
        </p:nvGraphicFramePr>
        <p:xfrm>
          <a:off x="7503820" y="2692857"/>
          <a:ext cx="4485562" cy="1739538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0.43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2A71B-A724-78B8-9AC7-F73F0231A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B3724A9-AFE8-D880-0450-C25CFE359597}"/>
              </a:ext>
            </a:extLst>
          </p:cNvPr>
          <p:cNvSpPr txBox="1"/>
          <p:nvPr/>
        </p:nvSpPr>
        <p:spPr>
          <a:xfrm>
            <a:off x="2184074" y="3105834"/>
            <a:ext cx="78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曾文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烏山頭水庫灌區一期作分析結果</a:t>
            </a:r>
          </a:p>
        </p:txBody>
      </p:sp>
    </p:spTree>
    <p:extLst>
      <p:ext uri="{BB962C8B-B14F-4D97-AF65-F5344CB8AC3E}">
        <p14:creationId xmlns:p14="http://schemas.microsoft.com/office/powerpoint/2010/main" val="162284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F404-8FA8-6349-78DD-00429DD6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18945B7-D177-9D56-5388-6A2D08BD8569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882720-7DDA-F587-9AD1-23F64E308D38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19000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96000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112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歷年未曾於供灌期間停灌，因此採用石門水庫灌區民國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882720-7DDA-F587-9AD1-23F64E308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blipFill>
                <a:blip r:embed="rId2"/>
                <a:stretch>
                  <a:fillRect l="-554" r="-415" b="-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204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1BB5-D6F4-9A7C-C041-6B28AB8E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0C3EAF8-15AD-BE86-7A3A-44C498CF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22EB637-5748-5AB5-9936-FC4ABFF2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5" y="635120"/>
            <a:ext cx="7745532" cy="533168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45A378C-6FFA-7DDC-B306-86F080910352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13160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0832C-38F7-7BC9-B59C-2FD59A3C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8EC229F-5270-8D07-C3AB-03E96AB23B62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F2FFAC-A030-F65E-EB99-6FE00CED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73FE768-AC65-F74A-BF14-59491127E950}"/>
              </a:ext>
            </a:extLst>
          </p:cNvPr>
          <p:cNvSpPr txBox="1"/>
          <p:nvPr/>
        </p:nvSpPr>
        <p:spPr>
          <a:xfrm>
            <a:off x="8054478" y="4968712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&gt;19000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069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59A0-4A3D-94D2-66B2-7A31A860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1B663AA3-DE06-1EAA-1985-4C1A3EE9E55E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1A9DED3-C73B-D4F9-512F-C13E7872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B196265-6B7D-F10B-5AFA-4D4EE8D337FC}"/>
              </a:ext>
            </a:extLst>
          </p:cNvPr>
          <p:cNvSpPr txBox="1"/>
          <p:nvPr/>
        </p:nvSpPr>
        <p:spPr>
          <a:xfrm>
            <a:off x="8054478" y="4968712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&gt;19000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69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170B-9F21-C5DC-175E-235454F4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565887E-2A48-CC40-8292-38EDE53EE295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BB0434F-EE26-DE97-93F9-0FD2AAD80742}"/>
              </a:ext>
            </a:extLst>
          </p:cNvPr>
          <p:cNvSpPr txBox="1"/>
          <p:nvPr/>
        </p:nvSpPr>
        <p:spPr>
          <a:xfrm>
            <a:off x="1196255" y="1417132"/>
            <a:ext cx="9259887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在一期作，當初始蓄水量較低時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即歷史曾發生停灌年度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，可發現隨著供灌面積增加，補償金期望值會先降後升，能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推算出補償金期望值最低點時，所對應的供灌面積。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在二期作，因總入流量相對於灌溉需水量高很多，風險相對較低，因此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補償金期望值最低點都是發生在全部供灌時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後續會再探討在初始蓄水量變化時，供灌面積與補償金期望值會如何改變。</a:t>
            </a:r>
          </a:p>
        </p:txBody>
      </p:sp>
    </p:spTree>
    <p:extLst>
      <p:ext uri="{BB962C8B-B14F-4D97-AF65-F5344CB8AC3E}">
        <p14:creationId xmlns:p14="http://schemas.microsoft.com/office/powerpoint/2010/main" val="1367941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30B4-665C-FA6B-0D2B-F1F9505D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613FFB0-796F-A881-8D04-095D9FDC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3C770B2-2214-82EF-5ED6-292BF59B9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57" y="858032"/>
            <a:ext cx="7847319" cy="540175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CE4F2E7-033A-D3E9-F57E-CA106A1D9561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31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B11DB2F-AD36-71AF-27D1-BE091D2B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3400428-EC7C-F80D-5DDF-5FD9ED10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7" y="845261"/>
            <a:ext cx="7506981" cy="516747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8C84157-5D66-C259-6159-8DFBBF321706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525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F404-8FA8-6349-78DD-00429DD6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18945B7-D177-9D56-5388-6A2D08BD8569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882720-7DDA-F587-9AD1-23F64E308D38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19000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當年實際補償金額</a:t>
                </a:r>
                <a:endParaRPr lang="en-US" altLang="zh-TW" sz="1600" i="1" kern="1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zh-TW" altLang="en-US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 ∗ </m:t>
                    </m:r>
                    <m:r>
                      <a:rPr lang="en-US" altLang="zh-TW" sz="16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1.5</m:t>
                    </m:r>
                  </m:oMath>
                </a14:m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5882720-7DDA-F587-9AD1-23F64E308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554" b="-5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4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1BB5-D6F4-9A7C-C041-6B28AB8E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0B924FA-9E51-C628-276F-859EC957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EB8EE84-3FDB-517D-86BA-AE126D7B0D1D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310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0832C-38F7-7BC9-B59C-2FD59A3C1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8EC229F-5270-8D07-C3AB-03E96AB23B62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73FE768-AC65-F74A-BF14-59491127E950}"/>
              </a:ext>
            </a:extLst>
          </p:cNvPr>
          <p:cNvSpPr txBox="1"/>
          <p:nvPr/>
        </p:nvSpPr>
        <p:spPr>
          <a:xfrm>
            <a:off x="8054478" y="4968712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&gt;19000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7DD4737-D076-06B3-8044-5FD88378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" y="819150"/>
            <a:ext cx="80295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8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59A0-4A3D-94D2-66B2-7A31A8604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1B663AA3-DE06-1EAA-1985-4C1A3EE9E55E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B196265-6B7D-F10B-5AFA-4D4EE8D337FC}"/>
              </a:ext>
            </a:extLst>
          </p:cNvPr>
          <p:cNvSpPr txBox="1"/>
          <p:nvPr/>
        </p:nvSpPr>
        <p:spPr>
          <a:xfrm>
            <a:off x="8054478" y="4968712"/>
            <a:ext cx="3916781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註：當年度可供灌面積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&gt;19000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公頃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CAAB23-59F8-97C2-1076-6D288A64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" y="819150"/>
            <a:ext cx="80295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5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030B4-665C-FA6B-0D2B-F1F9505D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68AC27C-F731-EB74-4F6B-DC62485D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" y="819150"/>
            <a:ext cx="8029575" cy="5219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BA8F831-0E71-62FF-60DE-B414FCA55C23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732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B11DB2F-AD36-71AF-27D1-BE091D2B5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3400428-EC7C-F80D-5DDF-5FD9ED10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7" y="845261"/>
            <a:ext cx="7506981" cy="516747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4B79BE2-B112-4096-6C48-AC18148D1443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780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B789-7915-F911-6601-7AB65AC4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CA54A5-C0B2-B0CC-CDA9-7D002103E577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19000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96000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112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歷年未曾於供灌期間停灌，因此採用石門水庫灌區民國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0~40000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blipFill>
                <a:blip r:embed="rId2"/>
                <a:stretch>
                  <a:fillRect l="-554" r="-415" b="-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3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ADCE7DD-33C5-1128-4B91-7CB9D39E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806"/>
            <a:ext cx="7553325" cy="4933950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1118E1-6659-3482-5461-13EF3D67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94450"/>
              </p:ext>
            </p:extLst>
          </p:nvPr>
        </p:nvGraphicFramePr>
        <p:xfrm>
          <a:off x="7405410" y="1888446"/>
          <a:ext cx="4485562" cy="2736670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1.16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16700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8889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0.001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21349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5756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20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40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170B-9F21-C5DC-175E-235454F4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565887E-2A48-CC40-8292-38EDE53EE295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53BC154-AB1D-CBD2-804E-05F4D9CE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81499"/>
              </p:ext>
            </p:extLst>
          </p:nvPr>
        </p:nvGraphicFramePr>
        <p:xfrm>
          <a:off x="1728631" y="1673355"/>
          <a:ext cx="8600398" cy="2487387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0.97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1.01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1.44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1.43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-0.01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996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1.73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2.10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45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1.18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1.38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4096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2.13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2.15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9316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2.14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2.60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0.46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348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Sum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9.59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10.67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5385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Average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1.60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1.78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55243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FFB3148-77C0-7602-DB18-9A7F9FDC86F0}"/>
              </a:ext>
            </a:extLst>
          </p:cNvPr>
          <p:cNvSpPr txBox="1"/>
          <p:nvPr/>
        </p:nvSpPr>
        <p:spPr>
          <a:xfrm>
            <a:off x="4807154" y="1248791"/>
            <a:ext cx="2443353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石門水庫灌區一期作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E3D959-23EC-EB02-C226-4260CE7B3A99}"/>
              </a:ext>
            </a:extLst>
          </p:cNvPr>
          <p:cNvGraphicFramePr>
            <a:graphicFrameLocks noGrp="1"/>
          </p:cNvGraphicFramePr>
          <p:nvPr/>
        </p:nvGraphicFramePr>
        <p:xfrm>
          <a:off x="1757335" y="4724772"/>
          <a:ext cx="8600398" cy="742406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-0.22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C9C0799-D36B-BD31-23A8-D28AD14B51C7}"/>
              </a:ext>
            </a:extLst>
          </p:cNvPr>
          <p:cNvSpPr txBox="1"/>
          <p:nvPr/>
        </p:nvSpPr>
        <p:spPr>
          <a:xfrm>
            <a:off x="4835858" y="4296108"/>
            <a:ext cx="2443353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石門水庫灌區二期作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938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B789-7915-F911-6601-7AB65AC4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CA54A5-C0B2-B0CC-CDA9-7D002103E577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民生工業用水改變，供灌面積與補償期望值關係變化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19000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96000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112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歷年未曾於供灌期間停灌，因此採用石門水庫灌區民國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75, 100, 130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blipFill>
                <a:blip r:embed="rId2"/>
                <a:stretch>
                  <a:fillRect l="-554" r="-415" b="-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99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0AEBDB1-6E1C-6042-55FC-791E2BA2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806"/>
            <a:ext cx="7553325" cy="4933950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1118E1-6659-3482-5461-13EF3D67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31644"/>
              </p:ext>
            </p:extLst>
          </p:nvPr>
        </p:nvGraphicFramePr>
        <p:xfrm>
          <a:off x="7421812" y="2487112"/>
          <a:ext cx="4485562" cy="1240972"/>
        </p:xfrm>
        <a:graphic>
          <a:graphicData uri="http://schemas.openxmlformats.org/drawingml/2006/table">
            <a:tbl>
              <a:tblPr/>
              <a:tblGrid>
                <a:gridCol w="1406453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640180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438929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每日民生工業用水量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endParaRPr lang="en-US" alt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7900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85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4EB02-3516-8BAA-FF56-DBAACC8D7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50532E0-8C55-B195-E9AA-22936A0B0F5A}"/>
              </a:ext>
            </a:extLst>
          </p:cNvPr>
          <p:cNvSpPr txBox="1"/>
          <p:nvPr/>
        </p:nvSpPr>
        <p:spPr>
          <a:xfrm>
            <a:off x="2184074" y="3105834"/>
            <a:ext cx="78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曾文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烏山頭水庫灌區二期作分析結果</a:t>
            </a:r>
          </a:p>
        </p:txBody>
      </p:sp>
    </p:spTree>
    <p:extLst>
      <p:ext uri="{BB962C8B-B14F-4D97-AF65-F5344CB8AC3E}">
        <p14:creationId xmlns:p14="http://schemas.microsoft.com/office/powerpoint/2010/main" val="1785956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B789-7915-F911-6601-7AB65AC4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CA54A5-C0B2-B0CC-CDA9-7D002103E577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44000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96000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112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歷年未曾於供灌期間停灌，因此採用石門水庫灌區民國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blipFill>
                <a:blip r:embed="rId2"/>
                <a:stretch>
                  <a:fillRect l="-554" r="-415" b="-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82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14E85-C224-F276-CD5A-31A640C97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AAE05CF6-9C61-61EA-4314-97ED6F4B41D5}"/>
              </a:ext>
            </a:extLst>
          </p:cNvPr>
          <p:cNvSpPr txBox="1"/>
          <p:nvPr/>
        </p:nvSpPr>
        <p:spPr>
          <a:xfrm>
            <a:off x="8275219" y="1509825"/>
            <a:ext cx="3916781" cy="117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EA6727-F5B4-1DF6-ABA3-C7F08324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962025"/>
            <a:ext cx="75533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775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B789-7915-F911-6601-7AB65AC4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4CA54A5-C0B2-B0CC-CDA9-7D002103E577}"/>
              </a:ext>
            </a:extLst>
          </p:cNvPr>
          <p:cNvSpPr txBox="1"/>
          <p:nvPr/>
        </p:nvSpPr>
        <p:spPr>
          <a:xfrm>
            <a:off x="711719" y="534852"/>
            <a:ext cx="1122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初始蓄水量改變，供灌面積與補償期望值關係變化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/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44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96000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112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歷年未曾於供灌期間停灌，因此採用石門水庫灌區民國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0~40000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75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9D45455-6010-FC6B-4422-ECFCD6BE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5" y="1181183"/>
                <a:ext cx="8808838" cy="5583965"/>
              </a:xfrm>
              <a:prstGeom prst="rect">
                <a:avLst/>
              </a:prstGeom>
              <a:blipFill>
                <a:blip r:embed="rId2"/>
                <a:stretch>
                  <a:fillRect l="-554" r="-415" b="-4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574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4EBD9-3426-14A6-C934-872702561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1C2BEA-81AF-4274-941F-802FAEC49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7553325" cy="4933950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A1118E1-6659-3482-5461-13EF3D67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649882"/>
              </p:ext>
            </p:extLst>
          </p:nvPr>
        </p:nvGraphicFramePr>
        <p:xfrm>
          <a:off x="7405410" y="1888446"/>
          <a:ext cx="4485562" cy="2736670"/>
        </p:xfrm>
        <a:graphic>
          <a:graphicData uri="http://schemas.openxmlformats.org/drawingml/2006/table">
            <a:tbl>
              <a:tblPr/>
              <a:tblGrid>
                <a:gridCol w="1003156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749909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732497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初始蓄水量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萬噸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補償期望值最低之供灌面積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公頃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補償期望值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40400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1.91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43200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6784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059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034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77302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8889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21349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15756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44000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20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968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8ABFF5E-B28B-55D2-4608-91A551967C9B}"/>
              </a:ext>
            </a:extLst>
          </p:cNvPr>
          <p:cNvSpPr txBox="1"/>
          <p:nvPr/>
        </p:nvSpPr>
        <p:spPr>
          <a:xfrm>
            <a:off x="4137609" y="2834094"/>
            <a:ext cx="3916781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舊檔</a:t>
            </a:r>
            <a:endParaRPr lang="en-US" altLang="zh-TW" sz="2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8874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170B-9F21-C5DC-175E-235454F4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565887E-2A48-CC40-8292-38EDE53EE295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53BC154-AB1D-CBD2-804E-05F4D9CE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10652"/>
              </p:ext>
            </p:extLst>
          </p:nvPr>
        </p:nvGraphicFramePr>
        <p:xfrm>
          <a:off x="1728631" y="1673355"/>
          <a:ext cx="8600398" cy="2487387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2.44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-0.14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996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3.26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45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2.21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4096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2.73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-0.23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9316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2.33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2.61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33486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Sum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14.67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15.46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5385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Average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2.45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altLang="zh-TW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55243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FFB3148-77C0-7602-DB18-9A7F9FDC86F0}"/>
              </a:ext>
            </a:extLst>
          </p:cNvPr>
          <p:cNvSpPr txBox="1"/>
          <p:nvPr/>
        </p:nvSpPr>
        <p:spPr>
          <a:xfrm>
            <a:off x="4807154" y="1248791"/>
            <a:ext cx="2443353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石門水庫灌區一期作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E3D959-23EC-EB02-C226-4260CE7B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44060"/>
              </p:ext>
            </p:extLst>
          </p:nvPr>
        </p:nvGraphicFramePr>
        <p:xfrm>
          <a:off x="1757335" y="4724772"/>
          <a:ext cx="8600398" cy="742406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-0.22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4C9C0799-D36B-BD31-23A8-D28AD14B51C7}"/>
              </a:ext>
            </a:extLst>
          </p:cNvPr>
          <p:cNvSpPr txBox="1"/>
          <p:nvPr/>
        </p:nvSpPr>
        <p:spPr>
          <a:xfrm>
            <a:off x="4835858" y="4296108"/>
            <a:ext cx="2443353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石門水庫灌區二期作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0029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170B-9F21-C5DC-175E-235454F4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565887E-2A48-CC40-8292-38EDE53EE295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53BC154-AB1D-CBD2-804E-05F4D9CE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548718"/>
              </p:ext>
            </p:extLst>
          </p:nvPr>
        </p:nvGraphicFramePr>
        <p:xfrm>
          <a:off x="1728631" y="1673355"/>
          <a:ext cx="8600398" cy="2238104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0.37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0.53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1.29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996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0.93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45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0.62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4096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0.93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9316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Sum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4.09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8.23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4.14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5385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Average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1.65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0.83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55243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FFB3148-77C0-7602-DB18-9A7F9FDC86F0}"/>
              </a:ext>
            </a:extLst>
          </p:cNvPr>
          <p:cNvSpPr txBox="1"/>
          <p:nvPr/>
        </p:nvSpPr>
        <p:spPr>
          <a:xfrm>
            <a:off x="4395516" y="1200637"/>
            <a:ext cx="326662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曾文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烏山頭水庫灌區一期作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E3D959-23EC-EB02-C226-4260CE7B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5624"/>
              </p:ext>
            </p:extLst>
          </p:nvPr>
        </p:nvGraphicFramePr>
        <p:xfrm>
          <a:off x="1757335" y="4724772"/>
          <a:ext cx="8600398" cy="742406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3.05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8105796-AED5-1E98-80E6-CEE6F49B298A}"/>
              </a:ext>
            </a:extLst>
          </p:cNvPr>
          <p:cNvSpPr txBox="1"/>
          <p:nvPr/>
        </p:nvSpPr>
        <p:spPr>
          <a:xfrm>
            <a:off x="4395515" y="4284856"/>
            <a:ext cx="326662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曾文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烏山頭水庫灌區二期作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A75723-5F7D-515E-41AB-13D969444428}"/>
              </a:ext>
            </a:extLst>
          </p:cNvPr>
          <p:cNvSpPr txBox="1"/>
          <p:nvPr/>
        </p:nvSpPr>
        <p:spPr>
          <a:xfrm>
            <a:off x="5408492" y="3911459"/>
            <a:ext cx="5411681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</a:t>
            </a:r>
            <a:r>
              <a:rPr lang="en-US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104</a:t>
            </a:r>
            <a:r>
              <a:rPr lang="zh-TW" altLang="en-US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年一期作因農糧生產過剩而停灌嘉義灌區，屬政策型停灌</a:t>
            </a:r>
            <a:endParaRPr lang="en-US" altLang="zh-TW" sz="1200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5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170B-9F21-C5DC-175E-235454F40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565887E-2A48-CC40-8292-38EDE53EE295}"/>
              </a:ext>
            </a:extLst>
          </p:cNvPr>
          <p:cNvSpPr txBox="1"/>
          <p:nvPr/>
        </p:nvSpPr>
        <p:spPr>
          <a:xfrm>
            <a:off x="711720" y="534852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統計表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53BC154-AB1D-CBD2-804E-05F4D9CE5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7386"/>
              </p:ext>
            </p:extLst>
          </p:nvPr>
        </p:nvGraphicFramePr>
        <p:xfrm>
          <a:off x="1728631" y="1673355"/>
          <a:ext cx="8600398" cy="2238104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1.14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0.45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09966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45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1.16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74096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9316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Sum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7.07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3.65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95385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Average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0.68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1.41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0.73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855243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FFB3148-77C0-7602-DB18-9A7F9FDC86F0}"/>
              </a:ext>
            </a:extLst>
          </p:cNvPr>
          <p:cNvSpPr txBox="1"/>
          <p:nvPr/>
        </p:nvSpPr>
        <p:spPr>
          <a:xfrm>
            <a:off x="4395516" y="1200637"/>
            <a:ext cx="326662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曾文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烏山頭水庫灌區一期作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7E3D959-23EC-EB02-C226-4260CE7B3A99}"/>
              </a:ext>
            </a:extLst>
          </p:cNvPr>
          <p:cNvGraphicFramePr>
            <a:graphicFrameLocks noGrp="1"/>
          </p:cNvGraphicFramePr>
          <p:nvPr/>
        </p:nvGraphicFramePr>
        <p:xfrm>
          <a:off x="1757335" y="4724772"/>
          <a:ext cx="8600398" cy="742406"/>
        </p:xfrm>
        <a:graphic>
          <a:graphicData uri="http://schemas.openxmlformats.org/drawingml/2006/table">
            <a:tbl>
              <a:tblPr/>
              <a:tblGrid>
                <a:gridCol w="1107280">
                  <a:extLst>
                    <a:ext uri="{9D8B030D-6E8A-4147-A177-3AD203B41FA5}">
                      <a16:colId xmlns:a16="http://schemas.microsoft.com/office/drawing/2014/main" val="1569670587"/>
                    </a:ext>
                  </a:extLst>
                </a:gridCol>
                <a:gridCol w="1931542">
                  <a:extLst>
                    <a:ext uri="{9D8B030D-6E8A-4147-A177-3AD203B41FA5}">
                      <a16:colId xmlns:a16="http://schemas.microsoft.com/office/drawing/2014/main" val="4043430162"/>
                    </a:ext>
                  </a:extLst>
                </a:gridCol>
                <a:gridCol w="1912322">
                  <a:extLst>
                    <a:ext uri="{9D8B030D-6E8A-4147-A177-3AD203B41FA5}">
                      <a16:colId xmlns:a16="http://schemas.microsoft.com/office/drawing/2014/main" val="41640945"/>
                    </a:ext>
                  </a:extLst>
                </a:gridCol>
                <a:gridCol w="1361073">
                  <a:extLst>
                    <a:ext uri="{9D8B030D-6E8A-4147-A177-3AD203B41FA5}">
                      <a16:colId xmlns:a16="http://schemas.microsoft.com/office/drawing/2014/main" val="2228421096"/>
                    </a:ext>
                  </a:extLst>
                </a:gridCol>
                <a:gridCol w="2288181">
                  <a:extLst>
                    <a:ext uri="{9D8B030D-6E8A-4147-A177-3AD203B41FA5}">
                      <a16:colId xmlns:a16="http://schemas.microsoft.com/office/drawing/2014/main" val="2713608724"/>
                    </a:ext>
                  </a:extLst>
                </a:gridCol>
              </a:tblGrid>
              <a:tr h="2127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Year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5% Risk subsidy </a:t>
                      </a:r>
                    </a:p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Decision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Extra subsidy</a:t>
                      </a:r>
                    </a:p>
                    <a:p>
                      <a:pPr algn="ctr" font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</a:t>
                      </a:r>
                      <a:r>
                        <a:rPr lang="zh-TW" alt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Risk of lowest subsidy 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357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2.12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3.05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0.93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0.20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123505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38105796-AED5-1E98-80E6-CEE6F49B298A}"/>
              </a:ext>
            </a:extLst>
          </p:cNvPr>
          <p:cNvSpPr txBox="1"/>
          <p:nvPr/>
        </p:nvSpPr>
        <p:spPr>
          <a:xfrm>
            <a:off x="4395515" y="4284856"/>
            <a:ext cx="3266629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曾文</a:t>
            </a: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en-US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烏山頭水庫灌區二期作</a:t>
            </a:r>
            <a:endParaRPr lang="en-US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A75723-5F7D-515E-41AB-13D969444428}"/>
              </a:ext>
            </a:extLst>
          </p:cNvPr>
          <p:cNvSpPr txBox="1"/>
          <p:nvPr/>
        </p:nvSpPr>
        <p:spPr>
          <a:xfrm>
            <a:off x="5408492" y="3911459"/>
            <a:ext cx="5411681" cy="3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註：</a:t>
            </a:r>
            <a:r>
              <a:rPr lang="en-US" altLang="zh-TW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104</a:t>
            </a:r>
            <a:r>
              <a:rPr lang="zh-TW" altLang="en-US" sz="12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年一期作因農糧生產過剩而停灌嘉義灌區，屬政策型停灌</a:t>
            </a:r>
            <a:endParaRPr lang="en-US" altLang="zh-TW" sz="1200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81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FB65-9BC0-F761-D188-7459E1B22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7B2B1E6-D262-D388-4F1C-E59355EB7D57}"/>
              </a:ext>
            </a:extLst>
          </p:cNvPr>
          <p:cNvSpPr txBox="1"/>
          <p:nvPr/>
        </p:nvSpPr>
        <p:spPr>
          <a:xfrm>
            <a:off x="2184074" y="3105834"/>
            <a:ext cx="782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石門水庫灌區一期作分析結果</a:t>
            </a:r>
          </a:p>
        </p:txBody>
      </p:sp>
    </p:spTree>
    <p:extLst>
      <p:ext uri="{BB962C8B-B14F-4D97-AF65-F5344CB8AC3E}">
        <p14:creationId xmlns:p14="http://schemas.microsoft.com/office/powerpoint/2010/main" val="32264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E764-9CFB-6DD4-71C1-88E8425D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2625D1C-F7F0-2B8A-E12F-94B9518832C6}"/>
              </a:ext>
            </a:extLst>
          </p:cNvPr>
          <p:cNvSpPr txBox="1"/>
          <p:nvPr/>
        </p:nvSpPr>
        <p:spPr>
          <a:xfrm>
            <a:off x="711720" y="534852"/>
            <a:ext cx="839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供灌面積與補償期望值之關係探討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/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控制變數：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總供灌面積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=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35000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：供灌前停灌之補償金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93000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110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i="1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：供灌期間停灌之補償金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/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= 140000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民國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109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年二期作補償金額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自變數：</a:t>
                </a:r>
                <a:endParaRPr lang="en-US" altLang="zh-TW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：停灌面積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公頃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 </a:t>
                </a:r>
                <a:r>
                  <a:rPr lang="zh-TW" altLang="en-US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 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zh-TW" sz="16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i="1" kern="10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𝑠</m:t>
                        </m:r>
                      </m:sub>
                    </m:sSub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i="1" kern="100"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A</m:t>
                    </m:r>
                    <m:r>
                      <a:rPr lang="en-US" altLang="zh-TW" sz="1600" b="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𝐴</m:t>
                        </m:r>
                      </m:e>
                      <m:sub>
                        <m:r>
                          <a:rPr lang="en-US" altLang="zh-TW" sz="1600" b="0" i="1" kern="100" smtClean="0"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新細明體" panose="02020500000000000000" pitchFamily="18" charset="-12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𝑅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：供灌缺水風險</a:t>
                </a:r>
                <a:endParaRPr lang="en-US" altLang="zh-TW" sz="16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初始蓄水量：依各年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日實際蓄水量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每日民生工業用水量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=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marL="1200150" lvl="2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單位面積用水量：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萬噸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lang="zh-TW" altLang="en-US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公頃</a:t>
                </a:r>
                <a:r>
                  <a:rPr lang="en-US" altLang="zh-TW" sz="16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 algn="just" hangingPunct="0"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zh-TW" altLang="en-US" kern="1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應變數：</a:t>
                </a:r>
                <a:endParaRPr lang="en-US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742950" lvl="1" indent="-285750" algn="just" hangingPunct="0">
                  <a:lnSpc>
                    <a:spcPct val="13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i="1" kern="100" smtClean="0"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新細明體" panose="02020500000000000000" pitchFamily="18" charset="-120"/>
                      </a:rPr>
                      <m:t>𝐿</m:t>
                    </m:r>
                  </m:oMath>
                </a14:m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：補償金期望值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(</a:t>
                </a:r>
                <a:r>
                  <a:rPr lang="zh-TW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元</a:t>
                </a:r>
                <a:r>
                  <a:rPr lang="en-US" altLang="zh-TW" sz="16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rPr>
                  <a:t>)</a:t>
                </a:r>
                <a:endParaRPr lang="en-US" altLang="zh-TW" sz="16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FC02949-F187-7431-6E4D-24D6422B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66" y="1237908"/>
                <a:ext cx="8808838" cy="5263877"/>
              </a:xfrm>
              <a:prstGeom prst="rect">
                <a:avLst/>
              </a:prstGeom>
              <a:blipFill>
                <a:blip r:embed="rId2"/>
                <a:stretch>
                  <a:fillRect l="-623" b="-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6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7C1CE8F-A79F-15E2-E1F6-A6E5E9C9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028700"/>
            <a:ext cx="7553325" cy="48006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5F3C651-FE37-D05A-246F-6DE975AE5024}"/>
              </a:ext>
            </a:extLst>
          </p:cNvPr>
          <p:cNvSpPr txBox="1"/>
          <p:nvPr/>
        </p:nvSpPr>
        <p:spPr>
          <a:xfrm>
            <a:off x="8275219" y="1509825"/>
            <a:ext cx="3916781" cy="18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藍線：當年決策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紅線：補償期望值最低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綠線：風險</a:t>
            </a:r>
            <a:r>
              <a:rPr lang="en-US" altLang="zh-TW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&lt;5%</a:t>
            </a: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可供灌最大面積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 hangingPunct="0">
              <a:lnSpc>
                <a:spcPct val="130000"/>
              </a:lnSpc>
              <a:spcAft>
                <a:spcPts val="600"/>
              </a:spcAft>
            </a:pPr>
            <a:r>
              <a:rPr lang="zh-TW" altLang="en-US" sz="16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藍點：當年實際可供灌溉水量對應最大供灌面積</a:t>
            </a:r>
            <a:endParaRPr lang="en-US" altLang="zh-TW" sz="16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DDD3D52-5016-09EE-9463-E5FF0CA2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0" y="881596"/>
            <a:ext cx="7533497" cy="51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4202</Words>
  <Application>Microsoft Office PowerPoint</Application>
  <PresentationFormat>寬螢幕</PresentationFormat>
  <Paragraphs>716</Paragraphs>
  <Slides>59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5" baseType="lpstr">
      <vt:lpstr>微軟正黑體</vt:lpstr>
      <vt:lpstr>Aptos</vt:lpstr>
      <vt:lpstr>Aptos Display</vt:lpstr>
      <vt:lpstr>Arial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戴源里</dc:creator>
  <cp:lastModifiedBy>戴源里</cp:lastModifiedBy>
  <cp:revision>60</cp:revision>
  <dcterms:created xsi:type="dcterms:W3CDTF">2024-02-21T06:44:53Z</dcterms:created>
  <dcterms:modified xsi:type="dcterms:W3CDTF">2024-05-31T03:39:07Z</dcterms:modified>
</cp:coreProperties>
</file>