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56" r:id="rId2"/>
    <p:sldId id="436" r:id="rId3"/>
    <p:sldId id="437" r:id="rId4"/>
    <p:sldId id="260" r:id="rId5"/>
    <p:sldId id="261" r:id="rId6"/>
    <p:sldId id="262" r:id="rId7"/>
    <p:sldId id="403" r:id="rId8"/>
    <p:sldId id="407" r:id="rId9"/>
    <p:sldId id="414" r:id="rId10"/>
    <p:sldId id="418" r:id="rId11"/>
    <p:sldId id="419" r:id="rId12"/>
    <p:sldId id="420" r:id="rId13"/>
    <p:sldId id="421" r:id="rId14"/>
    <p:sldId id="408" r:id="rId15"/>
    <p:sldId id="423" r:id="rId16"/>
    <p:sldId id="424" r:id="rId17"/>
    <p:sldId id="409" r:id="rId18"/>
    <p:sldId id="425" r:id="rId19"/>
    <p:sldId id="426" r:id="rId20"/>
    <p:sldId id="427" r:id="rId21"/>
    <p:sldId id="410" r:id="rId22"/>
    <p:sldId id="411" r:id="rId23"/>
    <p:sldId id="483" r:id="rId24"/>
    <p:sldId id="478" r:id="rId25"/>
    <p:sldId id="460" r:id="rId26"/>
    <p:sldId id="350" r:id="rId27"/>
    <p:sldId id="461" r:id="rId28"/>
    <p:sldId id="462" r:id="rId29"/>
    <p:sldId id="357" r:id="rId30"/>
    <p:sldId id="479" r:id="rId31"/>
    <p:sldId id="361" r:id="rId32"/>
    <p:sldId id="365" r:id="rId33"/>
    <p:sldId id="366" r:id="rId34"/>
    <p:sldId id="367" r:id="rId35"/>
    <p:sldId id="369" r:id="rId36"/>
    <p:sldId id="371" r:id="rId37"/>
    <p:sldId id="406" r:id="rId38"/>
    <p:sldId id="485" r:id="rId39"/>
    <p:sldId id="376" r:id="rId40"/>
    <p:sldId id="400" r:id="rId41"/>
    <p:sldId id="463" r:id="rId42"/>
    <p:sldId id="465" r:id="rId43"/>
    <p:sldId id="468" r:id="rId44"/>
    <p:sldId id="469" r:id="rId45"/>
    <p:sldId id="470" r:id="rId46"/>
    <p:sldId id="471" r:id="rId47"/>
    <p:sldId id="473" r:id="rId48"/>
    <p:sldId id="484" r:id="rId49"/>
    <p:sldId id="477" r:id="rId50"/>
    <p:sldId id="454" r:id="rId51"/>
    <p:sldId id="452" r:id="rId52"/>
    <p:sldId id="438" r:id="rId53"/>
    <p:sldId id="439" r:id="rId54"/>
    <p:sldId id="440" r:id="rId55"/>
    <p:sldId id="441" r:id="rId56"/>
    <p:sldId id="442" r:id="rId57"/>
    <p:sldId id="443" r:id="rId58"/>
    <p:sldId id="444" r:id="rId59"/>
    <p:sldId id="445" r:id="rId60"/>
    <p:sldId id="446" r:id="rId61"/>
    <p:sldId id="448" r:id="rId62"/>
    <p:sldId id="447" r:id="rId63"/>
    <p:sldId id="449" r:id="rId64"/>
    <p:sldId id="450" r:id="rId65"/>
    <p:sldId id="451" r:id="rId66"/>
    <p:sldId id="304" r:id="rId67"/>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FFFCC"/>
    <a:srgbClr val="8EDDF9"/>
    <a:srgbClr val="FDD834"/>
    <a:srgbClr val="FF5252"/>
    <a:srgbClr val="F3F5F7"/>
    <a:srgbClr val="FFA3A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F26DCF-50EB-4A97-9857-AC45BAFC20FB}" v="4" dt="2024-07-11T01:04:55.247"/>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autoAdjust="0"/>
    <p:restoredTop sz="95059" autoAdjust="0"/>
  </p:normalViewPr>
  <p:slideViewPr>
    <p:cSldViewPr snapToGrid="0">
      <p:cViewPr varScale="1">
        <p:scale>
          <a:sx n="101" d="100"/>
          <a:sy n="101" d="100"/>
        </p:scale>
        <p:origin x="636" y="1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吳啟瑞" userId="10b5e8ef-3272-42fa-a0fc-f2c2e3824c23" providerId="ADAL" clId="{40F26DCF-50EB-4A97-9857-AC45BAFC20FB}"/>
    <pc:docChg chg="undo custSel addSld modSld">
      <pc:chgData name="吳啟瑞" userId="10b5e8ef-3272-42fa-a0fc-f2c2e3824c23" providerId="ADAL" clId="{40F26DCF-50EB-4A97-9857-AC45BAFC20FB}" dt="2024-07-11T01:43:25.526" v="243" actId="1076"/>
      <pc:docMkLst>
        <pc:docMk/>
      </pc:docMkLst>
      <pc:sldChg chg="modSp mod">
        <pc:chgData name="吳啟瑞" userId="10b5e8ef-3272-42fa-a0fc-f2c2e3824c23" providerId="ADAL" clId="{40F26DCF-50EB-4A97-9857-AC45BAFC20FB}" dt="2024-07-11T01:07:43.835" v="59" actId="20577"/>
        <pc:sldMkLst>
          <pc:docMk/>
          <pc:sldMk cId="3641568578" sldId="260"/>
        </pc:sldMkLst>
        <pc:graphicFrameChg chg="modGraphic">
          <ac:chgData name="吳啟瑞" userId="10b5e8ef-3272-42fa-a0fc-f2c2e3824c23" providerId="ADAL" clId="{40F26DCF-50EB-4A97-9857-AC45BAFC20FB}" dt="2024-07-11T01:07:43.835" v="59" actId="20577"/>
          <ac:graphicFrameMkLst>
            <pc:docMk/>
            <pc:sldMk cId="3641568578" sldId="260"/>
            <ac:graphicFrameMk id="2" creationId="{71B7AC5B-FDFF-9669-F622-E862BCCFED1A}"/>
          </ac:graphicFrameMkLst>
        </pc:graphicFrameChg>
      </pc:sldChg>
      <pc:sldChg chg="modSp mod">
        <pc:chgData name="吳啟瑞" userId="10b5e8ef-3272-42fa-a0fc-f2c2e3824c23" providerId="ADAL" clId="{40F26DCF-50EB-4A97-9857-AC45BAFC20FB}" dt="2024-07-11T01:08:43.419" v="73" actId="6549"/>
        <pc:sldMkLst>
          <pc:docMk/>
          <pc:sldMk cId="1304104368" sldId="262"/>
        </pc:sldMkLst>
        <pc:graphicFrameChg chg="modGraphic">
          <ac:chgData name="吳啟瑞" userId="10b5e8ef-3272-42fa-a0fc-f2c2e3824c23" providerId="ADAL" clId="{40F26DCF-50EB-4A97-9857-AC45BAFC20FB}" dt="2024-07-11T01:08:43.419" v="73" actId="6549"/>
          <ac:graphicFrameMkLst>
            <pc:docMk/>
            <pc:sldMk cId="1304104368" sldId="262"/>
            <ac:graphicFrameMk id="2" creationId="{71B7AC5B-FDFF-9669-F622-E862BCCFED1A}"/>
          </ac:graphicFrameMkLst>
        </pc:graphicFrameChg>
      </pc:sldChg>
      <pc:sldChg chg="modSp mod">
        <pc:chgData name="吳啟瑞" userId="10b5e8ef-3272-42fa-a0fc-f2c2e3824c23" providerId="ADAL" clId="{40F26DCF-50EB-4A97-9857-AC45BAFC20FB}" dt="2024-07-11T01:11:57.509" v="90" actId="6549"/>
        <pc:sldMkLst>
          <pc:docMk/>
          <pc:sldMk cId="223907926" sldId="357"/>
        </pc:sldMkLst>
        <pc:graphicFrameChg chg="modGraphic">
          <ac:chgData name="吳啟瑞" userId="10b5e8ef-3272-42fa-a0fc-f2c2e3824c23" providerId="ADAL" clId="{40F26DCF-50EB-4A97-9857-AC45BAFC20FB}" dt="2024-07-11T01:11:57.509" v="90" actId="6549"/>
          <ac:graphicFrameMkLst>
            <pc:docMk/>
            <pc:sldMk cId="223907926" sldId="357"/>
            <ac:graphicFrameMk id="2" creationId="{A3F3818A-6A02-26F3-0377-91AEA958C0F0}"/>
          </ac:graphicFrameMkLst>
        </pc:graphicFrameChg>
      </pc:sldChg>
      <pc:sldChg chg="modSp mod">
        <pc:chgData name="吳啟瑞" userId="10b5e8ef-3272-42fa-a0fc-f2c2e3824c23" providerId="ADAL" clId="{40F26DCF-50EB-4A97-9857-AC45BAFC20FB}" dt="2024-07-11T01:14:11.775" v="97" actId="207"/>
        <pc:sldMkLst>
          <pc:docMk/>
          <pc:sldMk cId="2237416789" sldId="371"/>
        </pc:sldMkLst>
        <pc:spChg chg="mod">
          <ac:chgData name="吳啟瑞" userId="10b5e8ef-3272-42fa-a0fc-f2c2e3824c23" providerId="ADAL" clId="{40F26DCF-50EB-4A97-9857-AC45BAFC20FB}" dt="2024-07-11T01:14:11.775" v="97" actId="207"/>
          <ac:spMkLst>
            <pc:docMk/>
            <pc:sldMk cId="2237416789" sldId="371"/>
            <ac:spMk id="3" creationId="{7B70668F-E193-C850-D778-68860E2E2E7D}"/>
          </ac:spMkLst>
        </pc:spChg>
      </pc:sldChg>
      <pc:sldChg chg="modSp mod">
        <pc:chgData name="吳啟瑞" userId="10b5e8ef-3272-42fa-a0fc-f2c2e3824c23" providerId="ADAL" clId="{40F26DCF-50EB-4A97-9857-AC45BAFC20FB}" dt="2024-07-11T01:43:25.526" v="243" actId="1076"/>
        <pc:sldMkLst>
          <pc:docMk/>
          <pc:sldMk cId="2866502565" sldId="436"/>
        </pc:sldMkLst>
        <pc:spChg chg="mod">
          <ac:chgData name="吳啟瑞" userId="10b5e8ef-3272-42fa-a0fc-f2c2e3824c23" providerId="ADAL" clId="{40F26DCF-50EB-4A97-9857-AC45BAFC20FB}" dt="2024-07-11T01:43:25.526" v="243" actId="1076"/>
          <ac:spMkLst>
            <pc:docMk/>
            <pc:sldMk cId="2866502565" sldId="436"/>
            <ac:spMk id="22" creationId="{BB196CE0-3A28-20D1-2B3E-5A56150F0380}"/>
          </ac:spMkLst>
        </pc:spChg>
      </pc:sldChg>
      <pc:sldChg chg="modSp mod">
        <pc:chgData name="吳啟瑞" userId="10b5e8ef-3272-42fa-a0fc-f2c2e3824c23" providerId="ADAL" clId="{40F26DCF-50EB-4A97-9857-AC45BAFC20FB}" dt="2024-07-11T01:42:59.694" v="242" actId="1076"/>
        <pc:sldMkLst>
          <pc:docMk/>
          <pc:sldMk cId="260918334" sldId="470"/>
        </pc:sldMkLst>
        <pc:graphicFrameChg chg="mod modGraphic">
          <ac:chgData name="吳啟瑞" userId="10b5e8ef-3272-42fa-a0fc-f2c2e3824c23" providerId="ADAL" clId="{40F26DCF-50EB-4A97-9857-AC45BAFC20FB}" dt="2024-07-11T01:42:49.480" v="241" actId="20577"/>
          <ac:graphicFrameMkLst>
            <pc:docMk/>
            <pc:sldMk cId="260918334" sldId="470"/>
            <ac:graphicFrameMk id="6" creationId="{6D8469BD-E5F3-F6B8-8F47-4C511789E641}"/>
          </ac:graphicFrameMkLst>
        </pc:graphicFrameChg>
        <pc:picChg chg="mod">
          <ac:chgData name="吳啟瑞" userId="10b5e8ef-3272-42fa-a0fc-f2c2e3824c23" providerId="ADAL" clId="{40F26DCF-50EB-4A97-9857-AC45BAFC20FB}" dt="2024-07-11T01:42:59.694" v="242" actId="1076"/>
          <ac:picMkLst>
            <pc:docMk/>
            <pc:sldMk cId="260918334" sldId="470"/>
            <ac:picMk id="4" creationId="{31D97CC5-8115-A5BA-0D76-76776C856344}"/>
          </ac:picMkLst>
        </pc:picChg>
      </pc:sldChg>
      <pc:sldChg chg="modSp mod">
        <pc:chgData name="吳啟瑞" userId="10b5e8ef-3272-42fa-a0fc-f2c2e3824c23" providerId="ADAL" clId="{40F26DCF-50EB-4A97-9857-AC45BAFC20FB}" dt="2024-07-11T01:13:15.719" v="96" actId="20577"/>
        <pc:sldMkLst>
          <pc:docMk/>
          <pc:sldMk cId="1178473950" sldId="479"/>
        </pc:sldMkLst>
        <pc:spChg chg="mod">
          <ac:chgData name="吳啟瑞" userId="10b5e8ef-3272-42fa-a0fc-f2c2e3824c23" providerId="ADAL" clId="{40F26DCF-50EB-4A97-9857-AC45BAFC20FB}" dt="2024-07-11T01:13:15.719" v="96" actId="20577"/>
          <ac:spMkLst>
            <pc:docMk/>
            <pc:sldMk cId="1178473950" sldId="479"/>
            <ac:spMk id="2" creationId="{B5D408A5-A736-87F3-00E6-0CE9E64793C4}"/>
          </ac:spMkLst>
        </pc:spChg>
        <pc:spChg chg="mod">
          <ac:chgData name="吳啟瑞" userId="10b5e8ef-3272-42fa-a0fc-f2c2e3824c23" providerId="ADAL" clId="{40F26DCF-50EB-4A97-9857-AC45BAFC20FB}" dt="2024-07-11T01:12:47.955" v="91" actId="207"/>
          <ac:spMkLst>
            <pc:docMk/>
            <pc:sldMk cId="1178473950" sldId="479"/>
            <ac:spMk id="3" creationId="{D1C5572A-12C5-A148-7A6D-27F5BA8E4690}"/>
          </ac:spMkLst>
        </pc:spChg>
      </pc:sldChg>
      <pc:sldChg chg="modSp mod">
        <pc:chgData name="吳啟瑞" userId="10b5e8ef-3272-42fa-a0fc-f2c2e3824c23" providerId="ADAL" clId="{40F26DCF-50EB-4A97-9857-AC45BAFC20FB}" dt="2024-07-11T01:10:11.158" v="78" actId="1076"/>
        <pc:sldMkLst>
          <pc:docMk/>
          <pc:sldMk cId="2857078910" sldId="483"/>
        </pc:sldMkLst>
        <pc:spChg chg="mod">
          <ac:chgData name="吳啟瑞" userId="10b5e8ef-3272-42fa-a0fc-f2c2e3824c23" providerId="ADAL" clId="{40F26DCF-50EB-4A97-9857-AC45BAFC20FB}" dt="2024-07-11T01:10:00.203" v="75" actId="20577"/>
          <ac:spMkLst>
            <pc:docMk/>
            <pc:sldMk cId="2857078910" sldId="483"/>
            <ac:spMk id="2" creationId="{AC7074E0-FC48-961E-AEAD-A42D44764C0F}"/>
          </ac:spMkLst>
        </pc:spChg>
        <pc:picChg chg="mod">
          <ac:chgData name="吳啟瑞" userId="10b5e8ef-3272-42fa-a0fc-f2c2e3824c23" providerId="ADAL" clId="{40F26DCF-50EB-4A97-9857-AC45BAFC20FB}" dt="2024-07-11T01:10:11.158" v="78" actId="1076"/>
          <ac:picMkLst>
            <pc:docMk/>
            <pc:sldMk cId="2857078910" sldId="483"/>
            <ac:picMk id="1125" creationId="{7B0AA124-C2E4-B3EF-CC5A-316E4A8FE633}"/>
          </ac:picMkLst>
        </pc:picChg>
      </pc:sldChg>
      <pc:sldChg chg="addSp delSp modSp add mod">
        <pc:chgData name="吳啟瑞" userId="10b5e8ef-3272-42fa-a0fc-f2c2e3824c23" providerId="ADAL" clId="{40F26DCF-50EB-4A97-9857-AC45BAFC20FB}" dt="2024-07-11T01:05:31.432" v="51" actId="1076"/>
        <pc:sldMkLst>
          <pc:docMk/>
          <pc:sldMk cId="2761573710" sldId="485"/>
        </pc:sldMkLst>
        <pc:spChg chg="del mod">
          <ac:chgData name="吳啟瑞" userId="10b5e8ef-3272-42fa-a0fc-f2c2e3824c23" providerId="ADAL" clId="{40F26DCF-50EB-4A97-9857-AC45BAFC20FB}" dt="2024-07-11T01:04:38.284" v="32" actId="478"/>
          <ac:spMkLst>
            <pc:docMk/>
            <pc:sldMk cId="2761573710" sldId="485"/>
            <ac:spMk id="4" creationId="{F5664B91-3844-FDFB-39E8-82B9D4914A0B}"/>
          </ac:spMkLst>
        </pc:spChg>
        <pc:spChg chg="del">
          <ac:chgData name="吳啟瑞" userId="10b5e8ef-3272-42fa-a0fc-f2c2e3824c23" providerId="ADAL" clId="{40F26DCF-50EB-4A97-9857-AC45BAFC20FB}" dt="2024-07-11T01:04:48.104" v="38" actId="478"/>
          <ac:spMkLst>
            <pc:docMk/>
            <pc:sldMk cId="2761573710" sldId="485"/>
            <ac:spMk id="5" creationId="{BBE082EE-F0CF-7ABD-5C4C-099B3664C9DE}"/>
          </ac:spMkLst>
        </pc:spChg>
        <pc:spChg chg="del">
          <ac:chgData name="吳啟瑞" userId="10b5e8ef-3272-42fa-a0fc-f2c2e3824c23" providerId="ADAL" clId="{40F26DCF-50EB-4A97-9857-AC45BAFC20FB}" dt="2024-07-11T01:04:48.104" v="38" actId="478"/>
          <ac:spMkLst>
            <pc:docMk/>
            <pc:sldMk cId="2761573710" sldId="485"/>
            <ac:spMk id="6" creationId="{703D6B6A-3EDE-9935-D31B-F6F604E71674}"/>
          </ac:spMkLst>
        </pc:spChg>
        <pc:spChg chg="del">
          <ac:chgData name="吳啟瑞" userId="10b5e8ef-3272-42fa-a0fc-f2c2e3824c23" providerId="ADAL" clId="{40F26DCF-50EB-4A97-9857-AC45BAFC20FB}" dt="2024-07-11T01:04:41.037" v="33" actId="478"/>
          <ac:spMkLst>
            <pc:docMk/>
            <pc:sldMk cId="2761573710" sldId="485"/>
            <ac:spMk id="8" creationId="{DF88C959-53FB-EDAD-099B-92DC77CFEFE1}"/>
          </ac:spMkLst>
        </pc:spChg>
        <pc:spChg chg="del">
          <ac:chgData name="吳啟瑞" userId="10b5e8ef-3272-42fa-a0fc-f2c2e3824c23" providerId="ADAL" clId="{40F26DCF-50EB-4A97-9857-AC45BAFC20FB}" dt="2024-07-11T01:04:44.791" v="36" actId="478"/>
          <ac:spMkLst>
            <pc:docMk/>
            <pc:sldMk cId="2761573710" sldId="485"/>
            <ac:spMk id="9" creationId="{74A1CE19-42BB-97DC-E936-70E1247AF834}"/>
          </ac:spMkLst>
        </pc:spChg>
        <pc:spChg chg="del">
          <ac:chgData name="吳啟瑞" userId="10b5e8ef-3272-42fa-a0fc-f2c2e3824c23" providerId="ADAL" clId="{40F26DCF-50EB-4A97-9857-AC45BAFC20FB}" dt="2024-07-11T01:04:45.457" v="37" actId="478"/>
          <ac:spMkLst>
            <pc:docMk/>
            <pc:sldMk cId="2761573710" sldId="485"/>
            <ac:spMk id="10" creationId="{AB9CD6A0-60D7-D7F8-1240-578EE60FF22C}"/>
          </ac:spMkLst>
        </pc:spChg>
        <pc:spChg chg="del">
          <ac:chgData name="吳啟瑞" userId="10b5e8ef-3272-42fa-a0fc-f2c2e3824c23" providerId="ADAL" clId="{40F26DCF-50EB-4A97-9857-AC45BAFC20FB}" dt="2024-07-11T01:04:48.104" v="38" actId="478"/>
          <ac:spMkLst>
            <pc:docMk/>
            <pc:sldMk cId="2761573710" sldId="485"/>
            <ac:spMk id="16" creationId="{D9884F57-501F-E394-C708-D901A2756AC2}"/>
          </ac:spMkLst>
        </pc:spChg>
        <pc:spChg chg="del">
          <ac:chgData name="吳啟瑞" userId="10b5e8ef-3272-42fa-a0fc-f2c2e3824c23" providerId="ADAL" clId="{40F26DCF-50EB-4A97-9857-AC45BAFC20FB}" dt="2024-07-11T01:04:48.104" v="38" actId="478"/>
          <ac:spMkLst>
            <pc:docMk/>
            <pc:sldMk cId="2761573710" sldId="485"/>
            <ac:spMk id="17" creationId="{210B7623-B676-EAEC-E36E-B3F231B020EF}"/>
          </ac:spMkLst>
        </pc:spChg>
        <pc:spChg chg="del">
          <ac:chgData name="吳啟瑞" userId="10b5e8ef-3272-42fa-a0fc-f2c2e3824c23" providerId="ADAL" clId="{40F26DCF-50EB-4A97-9857-AC45BAFC20FB}" dt="2024-07-11T01:04:48.104" v="38" actId="478"/>
          <ac:spMkLst>
            <pc:docMk/>
            <pc:sldMk cId="2761573710" sldId="485"/>
            <ac:spMk id="18" creationId="{860EE6E4-49E5-1FF1-7230-86617D26CC25}"/>
          </ac:spMkLst>
        </pc:spChg>
        <pc:spChg chg="del">
          <ac:chgData name="吳啟瑞" userId="10b5e8ef-3272-42fa-a0fc-f2c2e3824c23" providerId="ADAL" clId="{40F26DCF-50EB-4A97-9857-AC45BAFC20FB}" dt="2024-07-11T01:04:48.104" v="38" actId="478"/>
          <ac:spMkLst>
            <pc:docMk/>
            <pc:sldMk cId="2761573710" sldId="485"/>
            <ac:spMk id="19" creationId="{9695FE09-375B-59DD-71C6-EA3AA7709D53}"/>
          </ac:spMkLst>
        </pc:spChg>
        <pc:spChg chg="del">
          <ac:chgData name="吳啟瑞" userId="10b5e8ef-3272-42fa-a0fc-f2c2e3824c23" providerId="ADAL" clId="{40F26DCF-50EB-4A97-9857-AC45BAFC20FB}" dt="2024-07-11T01:04:49.519" v="39" actId="478"/>
          <ac:spMkLst>
            <pc:docMk/>
            <pc:sldMk cId="2761573710" sldId="485"/>
            <ac:spMk id="20" creationId="{25C59757-AB05-63F2-4A65-ED895F6E39DF}"/>
          </ac:spMkLst>
        </pc:spChg>
        <pc:spChg chg="del">
          <ac:chgData name="吳啟瑞" userId="10b5e8ef-3272-42fa-a0fc-f2c2e3824c23" providerId="ADAL" clId="{40F26DCF-50EB-4A97-9857-AC45BAFC20FB}" dt="2024-07-11T01:04:54.046" v="41" actId="478"/>
          <ac:spMkLst>
            <pc:docMk/>
            <pc:sldMk cId="2761573710" sldId="485"/>
            <ac:spMk id="21" creationId="{627FDC6F-D7BB-2351-4A83-DCECCE007F6A}"/>
          </ac:spMkLst>
        </pc:spChg>
        <pc:spChg chg="del">
          <ac:chgData name="吳啟瑞" userId="10b5e8ef-3272-42fa-a0fc-f2c2e3824c23" providerId="ADAL" clId="{40F26DCF-50EB-4A97-9857-AC45BAFC20FB}" dt="2024-07-11T01:04:48.104" v="38" actId="478"/>
          <ac:spMkLst>
            <pc:docMk/>
            <pc:sldMk cId="2761573710" sldId="485"/>
            <ac:spMk id="24" creationId="{B9F12927-36C6-5806-5C99-1DD53E7C0B06}"/>
          </ac:spMkLst>
        </pc:spChg>
        <pc:spChg chg="del">
          <ac:chgData name="吳啟瑞" userId="10b5e8ef-3272-42fa-a0fc-f2c2e3824c23" providerId="ADAL" clId="{40F26DCF-50EB-4A97-9857-AC45BAFC20FB}" dt="2024-07-11T01:04:48.104" v="38" actId="478"/>
          <ac:spMkLst>
            <pc:docMk/>
            <pc:sldMk cId="2761573710" sldId="485"/>
            <ac:spMk id="25" creationId="{B30DCFEE-B4F8-7940-3A16-51A3CD0E724A}"/>
          </ac:spMkLst>
        </pc:spChg>
        <pc:spChg chg="del">
          <ac:chgData name="吳啟瑞" userId="10b5e8ef-3272-42fa-a0fc-f2c2e3824c23" providerId="ADAL" clId="{40F26DCF-50EB-4A97-9857-AC45BAFC20FB}" dt="2024-07-11T01:04:48.104" v="38" actId="478"/>
          <ac:spMkLst>
            <pc:docMk/>
            <pc:sldMk cId="2761573710" sldId="485"/>
            <ac:spMk id="26" creationId="{BEA1C0E1-E86F-D3DA-2AD0-A12C08D12AB8}"/>
          </ac:spMkLst>
        </pc:spChg>
        <pc:spChg chg="del">
          <ac:chgData name="吳啟瑞" userId="10b5e8ef-3272-42fa-a0fc-f2c2e3824c23" providerId="ADAL" clId="{40F26DCF-50EB-4A97-9857-AC45BAFC20FB}" dt="2024-07-11T01:04:51.670" v="40" actId="478"/>
          <ac:spMkLst>
            <pc:docMk/>
            <pc:sldMk cId="2761573710" sldId="485"/>
            <ac:spMk id="27" creationId="{BBF0655C-0A6C-A6B9-C1B8-E992AFDC7562}"/>
          </ac:spMkLst>
        </pc:spChg>
        <pc:spChg chg="del">
          <ac:chgData name="吳啟瑞" userId="10b5e8ef-3272-42fa-a0fc-f2c2e3824c23" providerId="ADAL" clId="{40F26DCF-50EB-4A97-9857-AC45BAFC20FB}" dt="2024-07-11T01:04:43.839" v="35" actId="478"/>
          <ac:spMkLst>
            <pc:docMk/>
            <pc:sldMk cId="2761573710" sldId="485"/>
            <ac:spMk id="29" creationId="{C57582A8-EFD5-DF03-39ED-02477EBD7598}"/>
          </ac:spMkLst>
        </pc:spChg>
        <pc:spChg chg="del">
          <ac:chgData name="吳啟瑞" userId="10b5e8ef-3272-42fa-a0fc-f2c2e3824c23" providerId="ADAL" clId="{40F26DCF-50EB-4A97-9857-AC45BAFC20FB}" dt="2024-07-11T01:04:48.104" v="38" actId="478"/>
          <ac:spMkLst>
            <pc:docMk/>
            <pc:sldMk cId="2761573710" sldId="485"/>
            <ac:spMk id="30" creationId="{49BDDAD7-7C08-A9FE-A411-624EEC459760}"/>
          </ac:spMkLst>
        </pc:spChg>
        <pc:graphicFrameChg chg="del">
          <ac:chgData name="吳啟瑞" userId="10b5e8ef-3272-42fa-a0fc-f2c2e3824c23" providerId="ADAL" clId="{40F26DCF-50EB-4A97-9857-AC45BAFC20FB}" dt="2024-07-11T01:04:48.104" v="38" actId="478"/>
          <ac:graphicFrameMkLst>
            <pc:docMk/>
            <pc:sldMk cId="2761573710" sldId="485"/>
            <ac:graphicFrameMk id="23" creationId="{D34554F9-37B9-2E5D-1A67-81178BB4EABD}"/>
          </ac:graphicFrameMkLst>
        </pc:graphicFrameChg>
        <pc:graphicFrameChg chg="del">
          <ac:chgData name="吳啟瑞" userId="10b5e8ef-3272-42fa-a0fc-f2c2e3824c23" providerId="ADAL" clId="{40F26DCF-50EB-4A97-9857-AC45BAFC20FB}" dt="2024-07-11T01:04:42.861" v="34" actId="478"/>
          <ac:graphicFrameMkLst>
            <pc:docMk/>
            <pc:sldMk cId="2761573710" sldId="485"/>
            <ac:graphicFrameMk id="28" creationId="{1F9A4B20-8D2C-7121-6D5E-1058020DA196}"/>
          </ac:graphicFrameMkLst>
        </pc:graphicFrameChg>
        <pc:picChg chg="add mod modCrop">
          <ac:chgData name="吳啟瑞" userId="10b5e8ef-3272-42fa-a0fc-f2c2e3824c23" providerId="ADAL" clId="{40F26DCF-50EB-4A97-9857-AC45BAFC20FB}" dt="2024-07-11T01:05:31.432" v="51" actId="1076"/>
          <ac:picMkLst>
            <pc:docMk/>
            <pc:sldMk cId="2761573710" sldId="485"/>
            <ac:picMk id="2" creationId="{36B0C7C9-BE25-7E8B-D37E-51520A5D33D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35336;&#30059;\0%20&#21508;&#24335;&#36039;&#26009;\0%20&#21508;&#27169;&#24335;&#29702;&#35542;(&#27700;&#26742;&#27169;&#24335;&#12289;&#36015;&#33988;&#20989;&#25976;&#12289;&#20811;&#21033;&#37329;&#12289;&#26377;&#25928;&#38632;&#37327;&#12289;&#23433;&#20840;&#33988;&#27700;&#37327;)\&#26399;&#20316;&#32047;&#31309;&#20837;&#27969;&#37327;&#36229;&#36234;&#27231;&#29575;(&#28961;&#38364;&#27231;&#29575;&#40670;&#32362;&#27861;)\20240315%20&#30707;&#38272;&#27700;&#24235;&#26399;&#20316;&#32317;&#20837;&#27969;&#37327;&#36229;&#36234;&#27231;&#29575;&#20998;&#265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467234551625872"/>
          <c:y val="0.17226906968375569"/>
          <c:w val="0.66925495962417292"/>
          <c:h val="0.63801991902678901"/>
        </c:manualLayout>
      </c:layout>
      <c:lineChart>
        <c:grouping val="standard"/>
        <c:varyColors val="0"/>
        <c:ser>
          <c:idx val="1"/>
          <c:order val="0"/>
          <c:tx>
            <c:strRef>
              <c:f>比較總表!$D$42</c:f>
              <c:strCache>
                <c:ptCount val="1"/>
                <c:pt idx="0">
                  <c:v>水利署Q₆₀</c:v>
                </c:pt>
              </c:strCache>
              <c:extLst xmlns:c15="http://schemas.microsoft.com/office/drawing/2012/chart"/>
            </c:strRef>
          </c:tx>
          <c:spPr>
            <a:ln w="28575" cap="rnd">
              <a:solidFill>
                <a:srgbClr val="002060"/>
              </a:solidFill>
              <a:prstDash val="sysDot"/>
              <a:round/>
            </a:ln>
            <a:effectLst/>
          </c:spPr>
          <c:marker>
            <c:symbol val="none"/>
          </c:marker>
          <c:cat>
            <c:numRef>
              <c:f>比較總表!$C$43:$C$78</c:f>
              <c:numCache>
                <c:formatCode>0_ </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extLst xmlns:c15="http://schemas.microsoft.com/office/drawing/2012/chart"/>
            </c:numRef>
          </c:cat>
          <c:val>
            <c:numRef>
              <c:f>比較總表!$D$43:$D$78</c:f>
              <c:numCache>
                <c:formatCode>#,##0_);[Red]\(#,##0\)</c:formatCode>
                <c:ptCount val="36"/>
                <c:pt idx="0">
                  <c:v>973.38240000000019</c:v>
                </c:pt>
                <c:pt idx="1">
                  <c:v>1883.4163200000003</c:v>
                </c:pt>
                <c:pt idx="2">
                  <c:v>2945.0995200000007</c:v>
                </c:pt>
                <c:pt idx="3">
                  <c:v>3978.9619200000006</c:v>
                </c:pt>
                <c:pt idx="4">
                  <c:v>4979.7504000000008</c:v>
                </c:pt>
                <c:pt idx="5">
                  <c:v>5900.1624000000011</c:v>
                </c:pt>
                <c:pt idx="6">
                  <c:v>7148.5387200000014</c:v>
                </c:pt>
                <c:pt idx="7">
                  <c:v>8389.8302400000011</c:v>
                </c:pt>
                <c:pt idx="8">
                  <c:v>9859.5288000000019</c:v>
                </c:pt>
                <c:pt idx="9">
                  <c:v>11359.415520000002</c:v>
                </c:pt>
                <c:pt idx="10">
                  <c:v>12831.429600000003</c:v>
                </c:pt>
                <c:pt idx="11">
                  <c:v>14221.519200000002</c:v>
                </c:pt>
                <c:pt idx="12">
                  <c:v>15774.628320000003</c:v>
                </c:pt>
                <c:pt idx="13">
                  <c:v>17610.075360000003</c:v>
                </c:pt>
                <c:pt idx="14">
                  <c:v>20745.410400000004</c:v>
                </c:pt>
                <c:pt idx="15">
                  <c:v>24144.593760000003</c:v>
                </c:pt>
                <c:pt idx="16">
                  <c:v>27880.668000000005</c:v>
                </c:pt>
                <c:pt idx="17">
                  <c:v>31073.113440000005</c:v>
                </c:pt>
                <c:pt idx="18">
                  <c:v>33997.528800000007</c:v>
                </c:pt>
                <c:pt idx="19">
                  <c:v>36491.793120000009</c:v>
                </c:pt>
                <c:pt idx="20">
                  <c:v>38945.743200000012</c:v>
                </c:pt>
                <c:pt idx="21">
                  <c:v>41663.455200000011</c:v>
                </c:pt>
                <c:pt idx="22">
                  <c:v>44787.955680000014</c:v>
                </c:pt>
                <c:pt idx="23">
                  <c:v>48025.311840000017</c:v>
                </c:pt>
                <c:pt idx="24">
                  <c:v>51337.853280000018</c:v>
                </c:pt>
                <c:pt idx="25">
                  <c:v>54677.869920000019</c:v>
                </c:pt>
                <c:pt idx="26">
                  <c:v>59447.115360000018</c:v>
                </c:pt>
                <c:pt idx="27">
                  <c:v>62443.501920000017</c:v>
                </c:pt>
                <c:pt idx="28">
                  <c:v>65026.084320000016</c:v>
                </c:pt>
                <c:pt idx="29">
                  <c:v>67619.259360000011</c:v>
                </c:pt>
                <c:pt idx="30">
                  <c:v>69368.582880000016</c:v>
                </c:pt>
                <c:pt idx="31">
                  <c:v>70959.155040000012</c:v>
                </c:pt>
                <c:pt idx="32">
                  <c:v>72457.279200000019</c:v>
                </c:pt>
                <c:pt idx="33">
                  <c:v>73630.833120000025</c:v>
                </c:pt>
                <c:pt idx="34">
                  <c:v>74656.228320000024</c:v>
                </c:pt>
                <c:pt idx="35">
                  <c:v>75718.602720000024</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0-1460-4D65-9D7A-F7F00BD7E643}"/>
            </c:ext>
          </c:extLst>
        </c:ser>
        <c:ser>
          <c:idx val="2"/>
          <c:order val="1"/>
          <c:tx>
            <c:strRef>
              <c:f>比較總表!$E$42</c:f>
              <c:strCache>
                <c:ptCount val="1"/>
                <c:pt idx="0">
                  <c:v>水利署Q₇₀</c:v>
                </c:pt>
              </c:strCache>
              <c:extLst xmlns:c15="http://schemas.microsoft.com/office/drawing/2012/chart"/>
            </c:strRef>
          </c:tx>
          <c:spPr>
            <a:ln w="28575" cap="rnd">
              <a:solidFill>
                <a:srgbClr val="00B0F0"/>
              </a:solidFill>
              <a:prstDash val="sysDot"/>
              <a:round/>
            </a:ln>
            <a:effectLst/>
          </c:spPr>
          <c:marker>
            <c:symbol val="none"/>
          </c:marker>
          <c:cat>
            <c:numRef>
              <c:f>比較總表!$C$43:$C$78</c:f>
              <c:numCache>
                <c:formatCode>0_ </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extLst xmlns:c15="http://schemas.microsoft.com/office/drawing/2012/chart"/>
            </c:numRef>
          </c:cat>
          <c:val>
            <c:numRef>
              <c:f>比較總表!$E$43:$E$78</c:f>
              <c:numCache>
                <c:formatCode>#,##0_);[Red]\(#,##0\)</c:formatCode>
                <c:ptCount val="36"/>
                <c:pt idx="0">
                  <c:v>894.0844800000001</c:v>
                </c:pt>
                <c:pt idx="1">
                  <c:v>1743.8284800000001</c:v>
                </c:pt>
                <c:pt idx="2">
                  <c:v>2650.8211200000001</c:v>
                </c:pt>
                <c:pt idx="3">
                  <c:v>3560.0083200000004</c:v>
                </c:pt>
                <c:pt idx="4">
                  <c:v>4403.2896000000001</c:v>
                </c:pt>
                <c:pt idx="5">
                  <c:v>5253.1027200000008</c:v>
                </c:pt>
                <c:pt idx="6">
                  <c:v>6337.2844800000012</c:v>
                </c:pt>
                <c:pt idx="7">
                  <c:v>7379.3952000000008</c:v>
                </c:pt>
                <c:pt idx="8">
                  <c:v>8700.2092800000009</c:v>
                </c:pt>
                <c:pt idx="9">
                  <c:v>10062.944640000002</c:v>
                </c:pt>
                <c:pt idx="10">
                  <c:v>11198.136960000002</c:v>
                </c:pt>
                <c:pt idx="11">
                  <c:v>12336.180480000003</c:v>
                </c:pt>
                <c:pt idx="12">
                  <c:v>13637.347200000004</c:v>
                </c:pt>
                <c:pt idx="13">
                  <c:v>15348.792960000004</c:v>
                </c:pt>
                <c:pt idx="14">
                  <c:v>17747.481600000006</c:v>
                </c:pt>
                <c:pt idx="15">
                  <c:v>20464.001280000008</c:v>
                </c:pt>
                <c:pt idx="16">
                  <c:v>23336.44000000001</c:v>
                </c:pt>
                <c:pt idx="17">
                  <c:v>26061.63424000001</c:v>
                </c:pt>
                <c:pt idx="18">
                  <c:v>28615.01344000001</c:v>
                </c:pt>
                <c:pt idx="19">
                  <c:v>30809.625280000011</c:v>
                </c:pt>
                <c:pt idx="20">
                  <c:v>33065.028160000009</c:v>
                </c:pt>
                <c:pt idx="21">
                  <c:v>35503.167040000008</c:v>
                </c:pt>
                <c:pt idx="22">
                  <c:v>38075.778880000005</c:v>
                </c:pt>
                <c:pt idx="23">
                  <c:v>40814.520640000002</c:v>
                </c:pt>
                <c:pt idx="24">
                  <c:v>43383.745600000002</c:v>
                </c:pt>
                <c:pt idx="25">
                  <c:v>45846.508480000004</c:v>
                </c:pt>
                <c:pt idx="26">
                  <c:v>49147.109440000007</c:v>
                </c:pt>
                <c:pt idx="27">
                  <c:v>51662.455360000007</c:v>
                </c:pt>
                <c:pt idx="28">
                  <c:v>53877.872320000009</c:v>
                </c:pt>
                <c:pt idx="29">
                  <c:v>55984.719040000011</c:v>
                </c:pt>
                <c:pt idx="30">
                  <c:v>57542.217280000012</c:v>
                </c:pt>
                <c:pt idx="31">
                  <c:v>58940.290240000009</c:v>
                </c:pt>
                <c:pt idx="32">
                  <c:v>60328.219840000012</c:v>
                </c:pt>
                <c:pt idx="33">
                  <c:v>61413.732160000014</c:v>
                </c:pt>
                <c:pt idx="34">
                  <c:v>62376.349120000013</c:v>
                </c:pt>
                <c:pt idx="35">
                  <c:v>63348.210880000013</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1-1460-4D65-9D7A-F7F00BD7E643}"/>
            </c:ext>
          </c:extLst>
        </c:ser>
        <c:ser>
          <c:idx val="3"/>
          <c:order val="2"/>
          <c:tx>
            <c:strRef>
              <c:f>比較總表!$F$42</c:f>
              <c:strCache>
                <c:ptCount val="1"/>
                <c:pt idx="0">
                  <c:v>水利署Q₈₀</c:v>
                </c:pt>
              </c:strCache>
            </c:strRef>
          </c:tx>
          <c:spPr>
            <a:ln w="28575" cap="rnd">
              <a:solidFill>
                <a:srgbClr val="00B050"/>
              </a:solidFill>
              <a:prstDash val="sysDot"/>
              <a:round/>
            </a:ln>
            <a:effectLst/>
          </c:spPr>
          <c:marker>
            <c:symbol val="none"/>
          </c:marker>
          <c:cat>
            <c:numRef>
              <c:f>比較總表!$C$43:$C$78</c:f>
              <c:numCache>
                <c:formatCode>0_ </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cat>
          <c:val>
            <c:numRef>
              <c:f>比較總表!$F$43:$F$78</c:f>
              <c:numCache>
                <c:formatCode>#,##0_);[Red]\(#,##0\)</c:formatCode>
                <c:ptCount val="36"/>
                <c:pt idx="0">
                  <c:v>782.24831999999992</c:v>
                </c:pt>
                <c:pt idx="1">
                  <c:v>1527.0304799999999</c:v>
                </c:pt>
                <c:pt idx="2">
                  <c:v>2332.6067999999996</c:v>
                </c:pt>
                <c:pt idx="3">
                  <c:v>3123.5296799999996</c:v>
                </c:pt>
                <c:pt idx="4">
                  <c:v>3833.2538399999994</c:v>
                </c:pt>
                <c:pt idx="5">
                  <c:v>4545.4144799999995</c:v>
                </c:pt>
                <c:pt idx="6">
                  <c:v>5428.7335199999998</c:v>
                </c:pt>
                <c:pt idx="7">
                  <c:v>6384.8877599999996</c:v>
                </c:pt>
                <c:pt idx="8">
                  <c:v>7507.3447200000001</c:v>
                </c:pt>
                <c:pt idx="9">
                  <c:v>8742.9338399999997</c:v>
                </c:pt>
                <c:pt idx="10">
                  <c:v>9769.6768799999991</c:v>
                </c:pt>
                <c:pt idx="11">
                  <c:v>10767.631439999999</c:v>
                </c:pt>
                <c:pt idx="12">
                  <c:v>11823.452399999998</c:v>
                </c:pt>
                <c:pt idx="13">
                  <c:v>13192.719599999999</c:v>
                </c:pt>
                <c:pt idx="14">
                  <c:v>15108.553199999998</c:v>
                </c:pt>
                <c:pt idx="15">
                  <c:v>17644.306799999998</c:v>
                </c:pt>
                <c:pt idx="16">
                  <c:v>20157.458159999998</c:v>
                </c:pt>
                <c:pt idx="17">
                  <c:v>22678.109039999999</c:v>
                </c:pt>
                <c:pt idx="18">
                  <c:v>24673.879919999999</c:v>
                </c:pt>
                <c:pt idx="19">
                  <c:v>26344.302960000001</c:v>
                </c:pt>
                <c:pt idx="20">
                  <c:v>27995.735280000001</c:v>
                </c:pt>
                <c:pt idx="21">
                  <c:v>29997.197039999999</c:v>
                </c:pt>
                <c:pt idx="22">
                  <c:v>32125.937519999999</c:v>
                </c:pt>
                <c:pt idx="23">
                  <c:v>34290.67224</c:v>
                </c:pt>
                <c:pt idx="24">
                  <c:v>36447.872880000003</c:v>
                </c:pt>
                <c:pt idx="25">
                  <c:v>38442.192240000004</c:v>
                </c:pt>
                <c:pt idx="26">
                  <c:v>40905.352560000007</c:v>
                </c:pt>
                <c:pt idx="27">
                  <c:v>42994.124400000008</c:v>
                </c:pt>
                <c:pt idx="28">
                  <c:v>44821.899120000009</c:v>
                </c:pt>
                <c:pt idx="29">
                  <c:v>46557.640560000007</c:v>
                </c:pt>
                <c:pt idx="30">
                  <c:v>47823.69432000001</c:v>
                </c:pt>
                <c:pt idx="31">
                  <c:v>49121.180400000012</c:v>
                </c:pt>
                <c:pt idx="32">
                  <c:v>50291.433840000012</c:v>
                </c:pt>
                <c:pt idx="33">
                  <c:v>51234.299760000009</c:v>
                </c:pt>
                <c:pt idx="34">
                  <c:v>52063.255920000011</c:v>
                </c:pt>
                <c:pt idx="35">
                  <c:v>52987.975440000009</c:v>
                </c:pt>
              </c:numCache>
            </c:numRef>
          </c:val>
          <c:smooth val="0"/>
          <c:extLst>
            <c:ext xmlns:c16="http://schemas.microsoft.com/office/drawing/2014/chart" uri="{C3380CC4-5D6E-409C-BE32-E72D297353CC}">
              <c16:uniqueId val="{00000002-1460-4D65-9D7A-F7F00BD7E643}"/>
            </c:ext>
          </c:extLst>
        </c:ser>
        <c:ser>
          <c:idx val="4"/>
          <c:order val="3"/>
          <c:tx>
            <c:strRef>
              <c:f>比較總表!$G$42</c:f>
              <c:strCache>
                <c:ptCount val="1"/>
                <c:pt idx="0">
                  <c:v>水利署Q₉₀</c:v>
                </c:pt>
              </c:strCache>
            </c:strRef>
          </c:tx>
          <c:spPr>
            <a:ln w="28575" cap="rnd">
              <a:solidFill>
                <a:srgbClr val="FFC000"/>
              </a:solidFill>
              <a:prstDash val="sysDot"/>
              <a:round/>
            </a:ln>
            <a:effectLst/>
          </c:spPr>
          <c:marker>
            <c:symbol val="none"/>
          </c:marker>
          <c:cat>
            <c:numRef>
              <c:f>比較總表!$C$43:$C$78</c:f>
              <c:numCache>
                <c:formatCode>0_ </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cat>
          <c:val>
            <c:numRef>
              <c:f>比較總表!$G$43:$G$78</c:f>
              <c:numCache>
                <c:formatCode>#,##0_);[Red]\(#,##0\)</c:formatCode>
                <c:ptCount val="36"/>
                <c:pt idx="0">
                  <c:v>693.46367999999995</c:v>
                </c:pt>
                <c:pt idx="1">
                  <c:v>1313.3663999999999</c:v>
                </c:pt>
                <c:pt idx="2">
                  <c:v>2028.98208</c:v>
                </c:pt>
                <c:pt idx="3">
                  <c:v>2694.0374400000001</c:v>
                </c:pt>
                <c:pt idx="4">
                  <c:v>3322.2</c:v>
                </c:pt>
                <c:pt idx="5">
                  <c:v>3956.0995200000002</c:v>
                </c:pt>
                <c:pt idx="6">
                  <c:v>4682.0323200000003</c:v>
                </c:pt>
                <c:pt idx="7">
                  <c:v>5425.4006399999998</c:v>
                </c:pt>
                <c:pt idx="8">
                  <c:v>6308.2876799999995</c:v>
                </c:pt>
                <c:pt idx="9">
                  <c:v>7217.3020799999995</c:v>
                </c:pt>
                <c:pt idx="10">
                  <c:v>8095.1951999999992</c:v>
                </c:pt>
                <c:pt idx="11">
                  <c:v>8935.1587199999994</c:v>
                </c:pt>
                <c:pt idx="12">
                  <c:v>9760.658879999999</c:v>
                </c:pt>
                <c:pt idx="13">
                  <c:v>10672.40352</c:v>
                </c:pt>
                <c:pt idx="14">
                  <c:v>11865.89184</c:v>
                </c:pt>
                <c:pt idx="15">
                  <c:v>13797.21408</c:v>
                </c:pt>
                <c:pt idx="16">
                  <c:v>15761.5008</c:v>
                </c:pt>
                <c:pt idx="17">
                  <c:v>17772.16704</c:v>
                </c:pt>
                <c:pt idx="18">
                  <c:v>19305.248640000002</c:v>
                </c:pt>
                <c:pt idx="19">
                  <c:v>20717.093760000003</c:v>
                </c:pt>
                <c:pt idx="20">
                  <c:v>22130.062080000003</c:v>
                </c:pt>
                <c:pt idx="21">
                  <c:v>23499.432960000002</c:v>
                </c:pt>
                <c:pt idx="22">
                  <c:v>24992.3904</c:v>
                </c:pt>
                <c:pt idx="23">
                  <c:v>26845.618559999999</c:v>
                </c:pt>
                <c:pt idx="24">
                  <c:v>28505.016960000001</c:v>
                </c:pt>
                <c:pt idx="25">
                  <c:v>29977.293120000002</c:v>
                </c:pt>
                <c:pt idx="26">
                  <c:v>31922.658240000001</c:v>
                </c:pt>
                <c:pt idx="27">
                  <c:v>33753.629760000003</c:v>
                </c:pt>
                <c:pt idx="28">
                  <c:v>35333.626560000004</c:v>
                </c:pt>
                <c:pt idx="29">
                  <c:v>36707.265600000006</c:v>
                </c:pt>
                <c:pt idx="30">
                  <c:v>37781.701440000004</c:v>
                </c:pt>
                <c:pt idx="31">
                  <c:v>38845.078080000007</c:v>
                </c:pt>
                <c:pt idx="32">
                  <c:v>39825.925440000006</c:v>
                </c:pt>
                <c:pt idx="33">
                  <c:v>40640.832960000007</c:v>
                </c:pt>
                <c:pt idx="34">
                  <c:v>41363.18680000001</c:v>
                </c:pt>
                <c:pt idx="35">
                  <c:v>42160.434160000012</c:v>
                </c:pt>
              </c:numCache>
            </c:numRef>
          </c:val>
          <c:smooth val="0"/>
          <c:extLst xmlns:c15="http://schemas.microsoft.com/office/drawing/2012/chart">
            <c:ext xmlns:c16="http://schemas.microsoft.com/office/drawing/2014/chart" uri="{C3380CC4-5D6E-409C-BE32-E72D297353CC}">
              <c16:uniqueId val="{00000003-1460-4D65-9D7A-F7F00BD7E643}"/>
            </c:ext>
          </c:extLst>
        </c:ser>
        <c:ser>
          <c:idx val="5"/>
          <c:order val="4"/>
          <c:tx>
            <c:strRef>
              <c:f>比較總表!$H$42</c:f>
              <c:strCache>
                <c:ptCount val="1"/>
                <c:pt idx="0">
                  <c:v>水利署Q₉₅</c:v>
                </c:pt>
              </c:strCache>
            </c:strRef>
          </c:tx>
          <c:spPr>
            <a:ln w="28575" cap="rnd">
              <a:solidFill>
                <a:srgbClr val="FF0000"/>
              </a:solidFill>
              <a:prstDash val="sysDot"/>
              <a:round/>
            </a:ln>
            <a:effectLst/>
          </c:spPr>
          <c:marker>
            <c:symbol val="none"/>
          </c:marker>
          <c:cat>
            <c:numRef>
              <c:f>比較總表!$C$43:$C$78</c:f>
              <c:numCache>
                <c:formatCode>0_ </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cat>
          <c:val>
            <c:numRef>
              <c:f>比較總表!$H$43:$H$78</c:f>
              <c:numCache>
                <c:formatCode>#,##0_);[Red]\(#,##0\)</c:formatCode>
                <c:ptCount val="36"/>
                <c:pt idx="0">
                  <c:v>576.70272000000023</c:v>
                </c:pt>
                <c:pt idx="1">
                  <c:v>1169.9769600000004</c:v>
                </c:pt>
                <c:pt idx="2">
                  <c:v>1821.9340800000007</c:v>
                </c:pt>
                <c:pt idx="3">
                  <c:v>2425.7318400000008</c:v>
                </c:pt>
                <c:pt idx="4">
                  <c:v>2998.3392000000008</c:v>
                </c:pt>
                <c:pt idx="5">
                  <c:v>3507.0969600000008</c:v>
                </c:pt>
                <c:pt idx="6">
                  <c:v>4176.3168000000014</c:v>
                </c:pt>
                <c:pt idx="7">
                  <c:v>4848.21504</c:v>
                </c:pt>
                <c:pt idx="8">
                  <c:v>5619.7324799999997</c:v>
                </c:pt>
                <c:pt idx="9">
                  <c:v>6466.5215999999982</c:v>
                </c:pt>
                <c:pt idx="10">
                  <c:v>7246.3161599999985</c:v>
                </c:pt>
                <c:pt idx="11">
                  <c:v>7947.2966399999987</c:v>
                </c:pt>
                <c:pt idx="12">
                  <c:v>8531.9308799999981</c:v>
                </c:pt>
                <c:pt idx="13">
                  <c:v>9351.7804799999976</c:v>
                </c:pt>
                <c:pt idx="14">
                  <c:v>10379.422079999998</c:v>
                </c:pt>
                <c:pt idx="15">
                  <c:v>11799.095039999998</c:v>
                </c:pt>
                <c:pt idx="16">
                  <c:v>13645.031039999998</c:v>
                </c:pt>
                <c:pt idx="17">
                  <c:v>14958.383039999999</c:v>
                </c:pt>
                <c:pt idx="18">
                  <c:v>16388.078399999999</c:v>
                </c:pt>
                <c:pt idx="19">
                  <c:v>17557.329599999997</c:v>
                </c:pt>
                <c:pt idx="20">
                  <c:v>18843.577759999996</c:v>
                </c:pt>
                <c:pt idx="21">
                  <c:v>19749.153439999998</c:v>
                </c:pt>
                <c:pt idx="22">
                  <c:v>20780.56208</c:v>
                </c:pt>
                <c:pt idx="23">
                  <c:v>22078.82576</c:v>
                </c:pt>
                <c:pt idx="24">
                  <c:v>23458.21904</c:v>
                </c:pt>
                <c:pt idx="25">
                  <c:v>24840.308000000001</c:v>
                </c:pt>
                <c:pt idx="26">
                  <c:v>26031.487520000002</c:v>
                </c:pt>
                <c:pt idx="27">
                  <c:v>27707.958560000003</c:v>
                </c:pt>
                <c:pt idx="28">
                  <c:v>29041.283360000005</c:v>
                </c:pt>
                <c:pt idx="29">
                  <c:v>30197.453600000004</c:v>
                </c:pt>
                <c:pt idx="30">
                  <c:v>31147.162400000005</c:v>
                </c:pt>
                <c:pt idx="31">
                  <c:v>32089.820960000005</c:v>
                </c:pt>
                <c:pt idx="32">
                  <c:v>32973.658400000008</c:v>
                </c:pt>
                <c:pt idx="33">
                  <c:v>33742.309600000008</c:v>
                </c:pt>
                <c:pt idx="34">
                  <c:v>34429.638880000006</c:v>
                </c:pt>
                <c:pt idx="35">
                  <c:v>35116.639840000003</c:v>
                </c:pt>
              </c:numCache>
            </c:numRef>
          </c:val>
          <c:smooth val="0"/>
          <c:extLst>
            <c:ext xmlns:c16="http://schemas.microsoft.com/office/drawing/2014/chart" uri="{C3380CC4-5D6E-409C-BE32-E72D297353CC}">
              <c16:uniqueId val="{00000004-1460-4D65-9D7A-F7F00BD7E643}"/>
            </c:ext>
          </c:extLst>
        </c:ser>
        <c:ser>
          <c:idx val="0"/>
          <c:order val="6"/>
          <c:tx>
            <c:strRef>
              <c:f>比較總表!$J$42</c:f>
              <c:strCache>
                <c:ptCount val="1"/>
                <c:pt idx="0">
                  <c:v>I₆₀</c:v>
                </c:pt>
              </c:strCache>
              <c:extLst xmlns:c15="http://schemas.microsoft.com/office/drawing/2012/chart"/>
            </c:strRef>
          </c:tx>
          <c:spPr>
            <a:ln w="28575" cap="rnd">
              <a:solidFill>
                <a:srgbClr val="002060"/>
              </a:solidFill>
              <a:round/>
            </a:ln>
            <a:effectLst/>
          </c:spPr>
          <c:marker>
            <c:symbol val="none"/>
          </c:marker>
          <c:cat>
            <c:numRef>
              <c:f>比較總表!$C$43:$C$78</c:f>
              <c:numCache>
                <c:formatCode>0_ </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extLst xmlns:c15="http://schemas.microsoft.com/office/drawing/2012/chart"/>
            </c:numRef>
          </c:cat>
          <c:val>
            <c:numRef>
              <c:f>比較總表!$J$43:$J$78</c:f>
              <c:numCache>
                <c:formatCode>#,##0_);[Red]\(#,##0\)</c:formatCode>
                <c:ptCount val="36"/>
                <c:pt idx="0">
                  <c:v>1294.6390898200555</c:v>
                </c:pt>
                <c:pt idx="1">
                  <c:v>2405.5236634514322</c:v>
                </c:pt>
                <c:pt idx="2">
                  <c:v>3571.5016019005998</c:v>
                </c:pt>
                <c:pt idx="3">
                  <c:v>4888.1890343273753</c:v>
                </c:pt>
                <c:pt idx="4">
                  <c:v>6358.2801472348256</c:v>
                </c:pt>
                <c:pt idx="5">
                  <c:v>7484.2301719241614</c:v>
                </c:pt>
                <c:pt idx="6">
                  <c:v>9090.075294547305</c:v>
                </c:pt>
                <c:pt idx="7">
                  <c:v>10644.565923418137</c:v>
                </c:pt>
                <c:pt idx="8">
                  <c:v>12522.798799841015</c:v>
                </c:pt>
                <c:pt idx="9">
                  <c:v>14333.237146503079</c:v>
                </c:pt>
                <c:pt idx="10">
                  <c:v>15936.827949807332</c:v>
                </c:pt>
                <c:pt idx="11">
                  <c:v>17785.039890910335</c:v>
                </c:pt>
                <c:pt idx="12">
                  <c:v>20684.070751034073</c:v>
                </c:pt>
                <c:pt idx="13">
                  <c:v>23577.298164796608</c:v>
                </c:pt>
                <c:pt idx="14">
                  <c:v>28453.270036396327</c:v>
                </c:pt>
                <c:pt idx="15">
                  <c:v>33894.629208133687</c:v>
                </c:pt>
                <c:pt idx="16">
                  <c:v>39585.716061434483</c:v>
                </c:pt>
                <c:pt idx="17">
                  <c:v>45588.394137922245</c:v>
                </c:pt>
                <c:pt idx="18">
                  <c:v>51522.747103642054</c:v>
                </c:pt>
                <c:pt idx="19">
                  <c:v>56100.529525095102</c:v>
                </c:pt>
                <c:pt idx="20">
                  <c:v>61563.905895398668</c:v>
                </c:pt>
                <c:pt idx="21">
                  <c:v>69038.326003218259</c:v>
                </c:pt>
                <c:pt idx="22">
                  <c:v>75604.476840837902</c:v>
                </c:pt>
                <c:pt idx="23">
                  <c:v>80889.202790166761</c:v>
                </c:pt>
                <c:pt idx="24">
                  <c:v>87624.251865700542</c:v>
                </c:pt>
                <c:pt idx="25">
                  <c:v>93516.365314605835</c:v>
                </c:pt>
                <c:pt idx="26">
                  <c:v>99142.477500398745</c:v>
                </c:pt>
                <c:pt idx="27">
                  <c:v>106095.1258998056</c:v>
                </c:pt>
                <c:pt idx="28">
                  <c:v>111388.64676269215</c:v>
                </c:pt>
                <c:pt idx="29">
                  <c:v>116103.8571871522</c:v>
                </c:pt>
                <c:pt idx="30">
                  <c:v>118429.48997327803</c:v>
                </c:pt>
                <c:pt idx="31">
                  <c:v>120339.99810433967</c:v>
                </c:pt>
                <c:pt idx="32">
                  <c:v>122085.77597492815</c:v>
                </c:pt>
                <c:pt idx="33">
                  <c:v>123634.2184300166</c:v>
                </c:pt>
                <c:pt idx="34">
                  <c:v>124962.28742583387</c:v>
                </c:pt>
                <c:pt idx="35">
                  <c:v>126392.40560837951</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5-1460-4D65-9D7A-F7F00BD7E643}"/>
            </c:ext>
          </c:extLst>
        </c:ser>
        <c:ser>
          <c:idx val="6"/>
          <c:order val="7"/>
          <c:tx>
            <c:strRef>
              <c:f>比較總表!$K$42</c:f>
              <c:strCache>
                <c:ptCount val="1"/>
                <c:pt idx="0">
                  <c:v>I₇₀</c:v>
                </c:pt>
              </c:strCache>
              <c:extLst xmlns:c15="http://schemas.microsoft.com/office/drawing/2012/chart"/>
            </c:strRef>
          </c:tx>
          <c:spPr>
            <a:ln w="28575" cap="rnd">
              <a:solidFill>
                <a:srgbClr val="00B0F0"/>
              </a:solidFill>
              <a:round/>
            </a:ln>
            <a:effectLst/>
          </c:spPr>
          <c:marker>
            <c:symbol val="none"/>
          </c:marker>
          <c:cat>
            <c:numRef>
              <c:f>比較總表!$C$43:$C$78</c:f>
              <c:numCache>
                <c:formatCode>0_ </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extLst xmlns:c15="http://schemas.microsoft.com/office/drawing/2012/chart"/>
            </c:numRef>
          </c:cat>
          <c:val>
            <c:numRef>
              <c:f>比較總表!$K$43:$K$78</c:f>
              <c:numCache>
                <c:formatCode>#,##0_);[Red]\(#,##0\)</c:formatCode>
                <c:ptCount val="36"/>
                <c:pt idx="0">
                  <c:v>1158.4733335803969</c:v>
                </c:pt>
                <c:pt idx="1">
                  <c:v>2152.5188288517102</c:v>
                </c:pt>
                <c:pt idx="2">
                  <c:v>3195.8631553575242</c:v>
                </c:pt>
                <c:pt idx="3">
                  <c:v>4374.0658615177963</c:v>
                </c:pt>
                <c:pt idx="4">
                  <c:v>5689.5377684208397</c:v>
                </c:pt>
                <c:pt idx="5">
                  <c:v>6697.0641816145617</c:v>
                </c:pt>
                <c:pt idx="6">
                  <c:v>8134.0119511104031</c:v>
                </c:pt>
                <c:pt idx="7">
                  <c:v>9525.0065186371576</c:v>
                </c:pt>
                <c:pt idx="8">
                  <c:v>11205.693220204574</c:v>
                </c:pt>
                <c:pt idx="9">
                  <c:v>12825.715791121151</c:v>
                </c:pt>
                <c:pt idx="10">
                  <c:v>14260.646342971668</c:v>
                </c:pt>
                <c:pt idx="11">
                  <c:v>15914.469609555013</c:v>
                </c:pt>
                <c:pt idx="12">
                  <c:v>18239.779850518258</c:v>
                </c:pt>
                <c:pt idx="13">
                  <c:v>20560.435151983547</c:v>
                </c:pt>
                <c:pt idx="14">
                  <c:v>24471.448133471989</c:v>
                </c:pt>
                <c:pt idx="15">
                  <c:v>28835.957798008676</c:v>
                </c:pt>
                <c:pt idx="16">
                  <c:v>33400.773828158417</c:v>
                </c:pt>
                <c:pt idx="17">
                  <c:v>38215.516919188085</c:v>
                </c:pt>
                <c:pt idx="18">
                  <c:v>42975.456495716047</c:v>
                </c:pt>
                <c:pt idx="19">
                  <c:v>46647.291967330159</c:v>
                </c:pt>
                <c:pt idx="20">
                  <c:v>51029.461608518883</c:v>
                </c:pt>
                <c:pt idx="21">
                  <c:v>57024.687758416672</c:v>
                </c:pt>
                <c:pt idx="22">
                  <c:v>62291.391882350923</c:v>
                </c:pt>
                <c:pt idx="23">
                  <c:v>66530.266169509807</c:v>
                </c:pt>
                <c:pt idx="24">
                  <c:v>71932.443429554667</c:v>
                </c:pt>
                <c:pt idx="25">
                  <c:v>76658.502724788224</c:v>
                </c:pt>
                <c:pt idx="26">
                  <c:v>81171.202628187661</c:v>
                </c:pt>
                <c:pt idx="27">
                  <c:v>86747.916124872354</c:v>
                </c:pt>
                <c:pt idx="28">
                  <c:v>90993.844804878652</c:v>
                </c:pt>
                <c:pt idx="29">
                  <c:v>94775.911163367025</c:v>
                </c:pt>
                <c:pt idx="30">
                  <c:v>96856.941766885677</c:v>
                </c:pt>
                <c:pt idx="31">
                  <c:v>98566.50912108249</c:v>
                </c:pt>
                <c:pt idx="32">
                  <c:v>100128.67198587954</c:v>
                </c:pt>
                <c:pt idx="33">
                  <c:v>101514.25450606519</c:v>
                </c:pt>
                <c:pt idx="34">
                  <c:v>102702.64170131282</c:v>
                </c:pt>
                <c:pt idx="35">
                  <c:v>103982.34489533414</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6-1460-4D65-9D7A-F7F00BD7E643}"/>
            </c:ext>
          </c:extLst>
        </c:ser>
        <c:ser>
          <c:idx val="7"/>
          <c:order val="8"/>
          <c:tx>
            <c:strRef>
              <c:f>比較總表!$L$42</c:f>
              <c:strCache>
                <c:ptCount val="1"/>
                <c:pt idx="0">
                  <c:v>I₈₀</c:v>
                </c:pt>
              </c:strCache>
            </c:strRef>
          </c:tx>
          <c:spPr>
            <a:ln w="28575" cap="rnd">
              <a:solidFill>
                <a:srgbClr val="00B050"/>
              </a:solidFill>
              <a:round/>
            </a:ln>
            <a:effectLst/>
          </c:spPr>
          <c:marker>
            <c:symbol val="none"/>
          </c:marker>
          <c:cat>
            <c:numRef>
              <c:f>比較總表!$C$43:$C$78</c:f>
              <c:numCache>
                <c:formatCode>0_ </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cat>
          <c:val>
            <c:numRef>
              <c:f>比較總表!$L$43:$L$78</c:f>
              <c:numCache>
                <c:formatCode>#,##0_);[Red]\(#,##0\)</c:formatCode>
                <c:ptCount val="36"/>
                <c:pt idx="0">
                  <c:v>1016.0022307535992</c:v>
                </c:pt>
                <c:pt idx="1">
                  <c:v>1887.7982500411945</c:v>
                </c:pt>
                <c:pt idx="2">
                  <c:v>2802.8302429640189</c:v>
                </c:pt>
                <c:pt idx="3">
                  <c:v>3836.1354931065671</c:v>
                </c:pt>
                <c:pt idx="4">
                  <c:v>4989.8283345088848</c:v>
                </c:pt>
                <c:pt idx="5">
                  <c:v>5873.4473645510243</c:v>
                </c:pt>
                <c:pt idx="6">
                  <c:v>7133.676751767096</c:v>
                </c:pt>
                <c:pt idx="7">
                  <c:v>8353.6043431994312</c:v>
                </c:pt>
                <c:pt idx="8">
                  <c:v>9827.5972168315966</c:v>
                </c:pt>
                <c:pt idx="9">
                  <c:v>11248.386542068314</c:v>
                </c:pt>
                <c:pt idx="10">
                  <c:v>12506.846792638633</c:v>
                </c:pt>
                <c:pt idx="11">
                  <c:v>13957.279944110283</c:v>
                </c:pt>
                <c:pt idx="12">
                  <c:v>16002.976304706099</c:v>
                </c:pt>
                <c:pt idx="13">
                  <c:v>18044.577472917685</c:v>
                </c:pt>
                <c:pt idx="14">
                  <c:v>21485.299008277045</c:v>
                </c:pt>
                <c:pt idx="15">
                  <c:v>25324.985162512279</c:v>
                </c:pt>
                <c:pt idx="16">
                  <c:v>29340.891244703904</c:v>
                </c:pt>
                <c:pt idx="17">
                  <c:v>33576.671161298233</c:v>
                </c:pt>
                <c:pt idx="18">
                  <c:v>37764.237575801955</c:v>
                </c:pt>
                <c:pt idx="19">
                  <c:v>40994.542215872709</c:v>
                </c:pt>
                <c:pt idx="20">
                  <c:v>44849.764770081099</c:v>
                </c:pt>
                <c:pt idx="21">
                  <c:v>50124.077031620152</c:v>
                </c:pt>
                <c:pt idx="22">
                  <c:v>54757.470575788342</c:v>
                </c:pt>
                <c:pt idx="23">
                  <c:v>58486.628754127596</c:v>
                </c:pt>
                <c:pt idx="24">
                  <c:v>63239.205062220295</c:v>
                </c:pt>
                <c:pt idx="25">
                  <c:v>67396.965231123337</c:v>
                </c:pt>
                <c:pt idx="26">
                  <c:v>71367.02204600288</c:v>
                </c:pt>
                <c:pt idx="27">
                  <c:v>76273.146959265054</c:v>
                </c:pt>
                <c:pt idx="28">
                  <c:v>80008.51125389793</c:v>
                </c:pt>
                <c:pt idx="29">
                  <c:v>83335.791738366344</c:v>
                </c:pt>
                <c:pt idx="30">
                  <c:v>85160.893511669026</c:v>
                </c:pt>
                <c:pt idx="31">
                  <c:v>86660.215244107458</c:v>
                </c:pt>
                <c:pt idx="32">
                  <c:v>88030.260552383072</c:v>
                </c:pt>
                <c:pt idx="33">
                  <c:v>89245.441679643875</c:v>
                </c:pt>
                <c:pt idx="34">
                  <c:v>90287.678912363757</c:v>
                </c:pt>
                <c:pt idx="35">
                  <c:v>91410.001940559683</c:v>
                </c:pt>
              </c:numCache>
            </c:numRef>
          </c:val>
          <c:smooth val="0"/>
          <c:extLst>
            <c:ext xmlns:c16="http://schemas.microsoft.com/office/drawing/2014/chart" uri="{C3380CC4-5D6E-409C-BE32-E72D297353CC}">
              <c16:uniqueId val="{00000007-1460-4D65-9D7A-F7F00BD7E643}"/>
            </c:ext>
          </c:extLst>
        </c:ser>
        <c:ser>
          <c:idx val="8"/>
          <c:order val="9"/>
          <c:tx>
            <c:strRef>
              <c:f>比較總表!$M$42</c:f>
              <c:strCache>
                <c:ptCount val="1"/>
                <c:pt idx="0">
                  <c:v>I₉₀</c:v>
                </c:pt>
              </c:strCache>
            </c:strRef>
          </c:tx>
          <c:spPr>
            <a:ln w="28575" cap="rnd">
              <a:solidFill>
                <a:srgbClr val="FFC000"/>
              </a:solidFill>
              <a:round/>
            </a:ln>
            <a:effectLst/>
          </c:spPr>
          <c:marker>
            <c:symbol val="none"/>
          </c:marker>
          <c:cat>
            <c:numRef>
              <c:f>比較總表!$C$43:$C$78</c:f>
              <c:numCache>
                <c:formatCode>0_ </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cat>
          <c:val>
            <c:numRef>
              <c:f>比較總表!$M$43:$M$78</c:f>
              <c:numCache>
                <c:formatCode>#,##0_);[Red]\(#,##0\)</c:formatCode>
                <c:ptCount val="36"/>
                <c:pt idx="0">
                  <c:v>885.35472242288404</c:v>
                </c:pt>
                <c:pt idx="1">
                  <c:v>1645.0466790962873</c:v>
                </c:pt>
                <c:pt idx="2">
                  <c:v>2442.4149048543641</c:v>
                </c:pt>
                <c:pt idx="3">
                  <c:v>3342.8476551245076</c:v>
                </c:pt>
                <c:pt idx="4">
                  <c:v>4348.187382187306</c:v>
                </c:pt>
                <c:pt idx="5">
                  <c:v>5118.1820312052205</c:v>
                </c:pt>
                <c:pt idx="6">
                  <c:v>6216.3587925694756</c:v>
                </c:pt>
                <c:pt idx="7">
                  <c:v>7279.4161574017089</c:v>
                </c:pt>
                <c:pt idx="8">
                  <c:v>8563.8686044400893</c:v>
                </c:pt>
                <c:pt idx="9">
                  <c:v>9801.9589359281672</c:v>
                </c:pt>
                <c:pt idx="10">
                  <c:v>10898.59405354744</c:v>
                </c:pt>
                <c:pt idx="11">
                  <c:v>12162.516318030699</c:v>
                </c:pt>
                <c:pt idx="12">
                  <c:v>13851.026899858794</c:v>
                </c:pt>
                <c:pt idx="13">
                  <c:v>15536.157324294725</c:v>
                </c:pt>
                <c:pt idx="14">
                  <c:v>18376.116779414446</c:v>
                </c:pt>
                <c:pt idx="15">
                  <c:v>21545.380227894511</c:v>
                </c:pt>
                <c:pt idx="16">
                  <c:v>24860.09498518792</c:v>
                </c:pt>
                <c:pt idx="17">
                  <c:v>28356.292832155472</c:v>
                </c:pt>
                <c:pt idx="18">
                  <c:v>31812.695424052388</c:v>
                </c:pt>
                <c:pt idx="19">
                  <c:v>34478.977513785023</c:v>
                </c:pt>
                <c:pt idx="20">
                  <c:v>37661.06465216526</c:v>
                </c:pt>
                <c:pt idx="21">
                  <c:v>42014.463444389017</c:v>
                </c:pt>
                <c:pt idx="22">
                  <c:v>45838.850181247333</c:v>
                </c:pt>
                <c:pt idx="23">
                  <c:v>48916.884227122384</c:v>
                </c:pt>
                <c:pt idx="24">
                  <c:v>52839.643998187712</c:v>
                </c:pt>
                <c:pt idx="25">
                  <c:v>56271.44461978702</c:v>
                </c:pt>
                <c:pt idx="26">
                  <c:v>59548.315553081557</c:v>
                </c:pt>
                <c:pt idx="27">
                  <c:v>63597.813802861339</c:v>
                </c:pt>
                <c:pt idx="28">
                  <c:v>66680.970355299767</c:v>
                </c:pt>
                <c:pt idx="29">
                  <c:v>69427.295965958197</c:v>
                </c:pt>
                <c:pt idx="30">
                  <c:v>71017.708294775017</c:v>
                </c:pt>
                <c:pt idx="31">
                  <c:v>72324.232568113497</c:v>
                </c:pt>
                <c:pt idx="32">
                  <c:v>73518.104044867461</c:v>
                </c:pt>
                <c:pt idx="33">
                  <c:v>74577.025292335107</c:v>
                </c:pt>
                <c:pt idx="34">
                  <c:v>75485.241463464059</c:v>
                </c:pt>
                <c:pt idx="35">
                  <c:v>76463.245214853639</c:v>
                </c:pt>
              </c:numCache>
            </c:numRef>
          </c:val>
          <c:smooth val="0"/>
          <c:extLst>
            <c:ext xmlns:c16="http://schemas.microsoft.com/office/drawing/2014/chart" uri="{C3380CC4-5D6E-409C-BE32-E72D297353CC}">
              <c16:uniqueId val="{00000008-1460-4D65-9D7A-F7F00BD7E643}"/>
            </c:ext>
          </c:extLst>
        </c:ser>
        <c:ser>
          <c:idx val="9"/>
          <c:order val="10"/>
          <c:tx>
            <c:strRef>
              <c:f>比較總表!$N$42</c:f>
              <c:strCache>
                <c:ptCount val="1"/>
                <c:pt idx="0">
                  <c:v>I₉₅</c:v>
                </c:pt>
              </c:strCache>
            </c:strRef>
          </c:tx>
          <c:spPr>
            <a:ln w="28575" cap="rnd">
              <a:solidFill>
                <a:srgbClr val="FF0000"/>
              </a:solidFill>
              <a:round/>
            </a:ln>
            <a:effectLst/>
          </c:spPr>
          <c:marker>
            <c:symbol val="none"/>
          </c:marker>
          <c:cat>
            <c:numRef>
              <c:f>比較總表!$C$43:$C$78</c:f>
              <c:numCache>
                <c:formatCode>0_ </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cat>
          <c:val>
            <c:numRef>
              <c:f>比較總表!$N$43:$N$78</c:f>
              <c:numCache>
                <c:formatCode>#,##0_);[Red]\(#,##0\)</c:formatCode>
                <c:ptCount val="36"/>
                <c:pt idx="0">
                  <c:v>830.13011028206506</c:v>
                </c:pt>
                <c:pt idx="1">
                  <c:v>1542.4357565973137</c:v>
                </c:pt>
                <c:pt idx="2">
                  <c:v>2290.0675886979452</c:v>
                </c:pt>
                <c:pt idx="3">
                  <c:v>3134.3352244290509</c:v>
                </c:pt>
                <c:pt idx="4">
                  <c:v>4076.9661918380193</c:v>
                </c:pt>
                <c:pt idx="5">
                  <c:v>4798.9318929488718</c:v>
                </c:pt>
                <c:pt idx="6">
                  <c:v>5828.6091205415833</c:v>
                </c:pt>
                <c:pt idx="7">
                  <c:v>6825.3575482105944</c:v>
                </c:pt>
                <c:pt idx="8">
                  <c:v>8029.6913869617765</c:v>
                </c:pt>
                <c:pt idx="9">
                  <c:v>9190.554979132743</c:v>
                </c:pt>
                <c:pt idx="10">
                  <c:v>10218.786724073558</c:v>
                </c:pt>
                <c:pt idx="11">
                  <c:v>11403.870964582406</c:v>
                </c:pt>
                <c:pt idx="12">
                  <c:v>12768.549621003636</c:v>
                </c:pt>
                <c:pt idx="13">
                  <c:v>14130.496385366816</c:v>
                </c:pt>
                <c:pt idx="14">
                  <c:v>16425.792663171324</c:v>
                </c:pt>
                <c:pt idx="15">
                  <c:v>18987.237187868424</c:v>
                </c:pt>
                <c:pt idx="16">
                  <c:v>21666.237562568669</c:v>
                </c:pt>
                <c:pt idx="17">
                  <c:v>24491.915193334164</c:v>
                </c:pt>
                <c:pt idx="18">
                  <c:v>27285.429723787347</c:v>
                </c:pt>
                <c:pt idx="19">
                  <c:v>29440.357444712205</c:v>
                </c:pt>
                <c:pt idx="20">
                  <c:v>32012.166260928512</c:v>
                </c:pt>
                <c:pt idx="21">
                  <c:v>35530.646084848602</c:v>
                </c:pt>
                <c:pt idx="22">
                  <c:v>38621.570719765892</c:v>
                </c:pt>
                <c:pt idx="23">
                  <c:v>41109.282322731269</c:v>
                </c:pt>
                <c:pt idx="24">
                  <c:v>44279.713465688539</c:v>
                </c:pt>
                <c:pt idx="25">
                  <c:v>47053.344328172818</c:v>
                </c:pt>
                <c:pt idx="26">
                  <c:v>49701.75877735715</c:v>
                </c:pt>
                <c:pt idx="27">
                  <c:v>52974.621790573503</c:v>
                </c:pt>
                <c:pt idx="28">
                  <c:v>55466.473477379433</c:v>
                </c:pt>
                <c:pt idx="29">
                  <c:v>57686.093528792364</c:v>
                </c:pt>
                <c:pt idx="30">
                  <c:v>59177.30279043343</c:v>
                </c:pt>
                <c:pt idx="31">
                  <c:v>60402.331710078841</c:v>
                </c:pt>
                <c:pt idx="32">
                  <c:v>61521.73462911247</c:v>
                </c:pt>
                <c:pt idx="33">
                  <c:v>62514.604932593465</c:v>
                </c:pt>
                <c:pt idx="34">
                  <c:v>63366.170492932928</c:v>
                </c:pt>
                <c:pt idx="35">
                  <c:v>64283.170585026557</c:v>
                </c:pt>
              </c:numCache>
            </c:numRef>
          </c:val>
          <c:smooth val="0"/>
          <c:extLst>
            <c:ext xmlns:c16="http://schemas.microsoft.com/office/drawing/2014/chart" uri="{C3380CC4-5D6E-409C-BE32-E72D297353CC}">
              <c16:uniqueId val="{00000009-1460-4D65-9D7A-F7F00BD7E643}"/>
            </c:ext>
          </c:extLst>
        </c:ser>
        <c:ser>
          <c:idx val="10"/>
          <c:order val="11"/>
          <c:tx>
            <c:strRef>
              <c:f>比較總表!$T$42</c:f>
              <c:strCache>
                <c:ptCount val="1"/>
                <c:pt idx="0">
                  <c:v>109年</c:v>
                </c:pt>
              </c:strCache>
            </c:strRef>
          </c:tx>
          <c:spPr>
            <a:ln w="28575" cap="rnd">
              <a:solidFill>
                <a:srgbClr val="C00000"/>
              </a:solidFill>
              <a:prstDash val="dash"/>
              <a:round/>
            </a:ln>
            <a:effectLst/>
          </c:spPr>
          <c:marker>
            <c:symbol val="none"/>
          </c:marker>
          <c:cat>
            <c:numRef>
              <c:f>比較總表!$C$43:$C$78</c:f>
              <c:numCache>
                <c:formatCode>0_ </c:formatCode>
                <c:ptCount val="3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numCache>
            </c:numRef>
          </c:cat>
          <c:val>
            <c:numRef>
              <c:f>比較總表!$T$43:$T$78</c:f>
              <c:numCache>
                <c:formatCode>#,##0_);[Red]\(#,##0\)</c:formatCode>
                <c:ptCount val="36"/>
                <c:pt idx="0">
                  <c:v>915</c:v>
                </c:pt>
                <c:pt idx="1">
                  <c:v>1525</c:v>
                </c:pt>
                <c:pt idx="2">
                  <c:v>2269</c:v>
                </c:pt>
                <c:pt idx="3">
                  <c:v>2817</c:v>
                </c:pt>
                <c:pt idx="4">
                  <c:v>3353</c:v>
                </c:pt>
                <c:pt idx="5">
                  <c:v>3723</c:v>
                </c:pt>
                <c:pt idx="6">
                  <c:v>4407</c:v>
                </c:pt>
                <c:pt idx="7">
                  <c:v>5383</c:v>
                </c:pt>
                <c:pt idx="8">
                  <c:v>6773</c:v>
                </c:pt>
                <c:pt idx="9">
                  <c:v>8036</c:v>
                </c:pt>
                <c:pt idx="10">
                  <c:v>9130</c:v>
                </c:pt>
                <c:pt idx="11">
                  <c:v>9956</c:v>
                </c:pt>
                <c:pt idx="12">
                  <c:v>10559</c:v>
                </c:pt>
                <c:pt idx="13">
                  <c:v>13353</c:v>
                </c:pt>
                <c:pt idx="14">
                  <c:v>20914</c:v>
                </c:pt>
                <c:pt idx="15">
                  <c:v>23380</c:v>
                </c:pt>
                <c:pt idx="16">
                  <c:v>24913</c:v>
                </c:pt>
                <c:pt idx="17">
                  <c:v>26089</c:v>
                </c:pt>
                <c:pt idx="18">
                  <c:v>28131</c:v>
                </c:pt>
                <c:pt idx="19">
                  <c:v>29364</c:v>
                </c:pt>
                <c:pt idx="20">
                  <c:v>31642</c:v>
                </c:pt>
                <c:pt idx="21">
                  <c:v>33389</c:v>
                </c:pt>
                <c:pt idx="22">
                  <c:v>34876</c:v>
                </c:pt>
                <c:pt idx="23">
                  <c:v>36343</c:v>
                </c:pt>
                <c:pt idx="24">
                  <c:v>38003</c:v>
                </c:pt>
                <c:pt idx="25">
                  <c:v>39551</c:v>
                </c:pt>
                <c:pt idx="26">
                  <c:v>40692</c:v>
                </c:pt>
                <c:pt idx="27">
                  <c:v>41649</c:v>
                </c:pt>
                <c:pt idx="28">
                  <c:v>43243</c:v>
                </c:pt>
                <c:pt idx="29">
                  <c:v>45442</c:v>
                </c:pt>
                <c:pt idx="30">
                  <c:v>46456</c:v>
                </c:pt>
                <c:pt idx="31">
                  <c:v>48070</c:v>
                </c:pt>
                <c:pt idx="32">
                  <c:v>49199</c:v>
                </c:pt>
                <c:pt idx="33">
                  <c:v>52039</c:v>
                </c:pt>
                <c:pt idx="34">
                  <c:v>53815</c:v>
                </c:pt>
                <c:pt idx="35">
                  <c:v>55494</c:v>
                </c:pt>
              </c:numCache>
            </c:numRef>
          </c:val>
          <c:smooth val="0"/>
          <c:extLst>
            <c:ext xmlns:c16="http://schemas.microsoft.com/office/drawing/2014/chart" uri="{C3380CC4-5D6E-409C-BE32-E72D297353CC}">
              <c16:uniqueId val="{0000000A-1460-4D65-9D7A-F7F00BD7E643}"/>
            </c:ext>
          </c:extLst>
        </c:ser>
        <c:dLbls>
          <c:showLegendKey val="0"/>
          <c:showVal val="0"/>
          <c:showCatName val="0"/>
          <c:showSerName val="0"/>
          <c:showPercent val="0"/>
          <c:showBubbleSize val="0"/>
        </c:dLbls>
        <c:smooth val="0"/>
        <c:axId val="819140415"/>
        <c:axId val="816680831"/>
        <c:extLst>
          <c:ext xmlns:c15="http://schemas.microsoft.com/office/drawing/2012/chart" uri="{02D57815-91ED-43cb-92C2-25804820EDAC}">
            <c15:filteredLineSeries>
              <c15:ser>
                <c:idx val="11"/>
                <c:order val="5"/>
                <c:tx>
                  <c:strRef>
                    <c:extLst>
                      <c:ext uri="{02D57815-91ED-43cb-92C2-25804820EDAC}">
                        <c15:formulaRef>
                          <c15:sqref>比較總表!$I$42</c15:sqref>
                        </c15:formulaRef>
                      </c:ext>
                    </c:extLst>
                    <c:strCache>
                      <c:ptCount val="1"/>
                      <c:pt idx="0">
                        <c:v>水利署十年最枯</c:v>
                      </c:pt>
                    </c:strCache>
                  </c:strRef>
                </c:tx>
                <c:spPr>
                  <a:ln w="28575" cap="rnd">
                    <a:solidFill>
                      <a:sysClr val="windowText" lastClr="000000"/>
                    </a:solidFill>
                    <a:prstDash val="sysDot"/>
                    <a:round/>
                  </a:ln>
                  <a:effectLst/>
                </c:spPr>
                <c:marker>
                  <c:symbol val="none"/>
                </c:marker>
                <c:val>
                  <c:numRef>
                    <c:extLst>
                      <c:ext uri="{02D57815-91ED-43cb-92C2-25804820EDAC}">
                        <c15:formulaRef>
                          <c15:sqref>比較總表!$I$43:$I$78</c15:sqref>
                        </c15:formulaRef>
                      </c:ext>
                    </c:extLst>
                    <c:numCache>
                      <c:formatCode>#,##0_);[Red]\(#,##0\)</c:formatCode>
                      <c:ptCount val="36"/>
                      <c:pt idx="0">
                        <c:v>915.32033862535411</c:v>
                      </c:pt>
                      <c:pt idx="1">
                        <c:v>1525.5810420278274</c:v>
                      </c:pt>
                      <c:pt idx="2">
                        <c:v>2229.8660120116197</c:v>
                      </c:pt>
                      <c:pt idx="3">
                        <c:v>2770.2896577174274</c:v>
                      </c:pt>
                      <c:pt idx="4">
                        <c:v>3225.2521375642041</c:v>
                      </c:pt>
                      <c:pt idx="5">
                        <c:v>3565.9404316037162</c:v>
                      </c:pt>
                      <c:pt idx="6">
                        <c:v>4036.129231603717</c:v>
                      </c:pt>
                      <c:pt idx="7">
                        <c:v>4430.1978782042061</c:v>
                      </c:pt>
                      <c:pt idx="8">
                        <c:v>5058.8460316037172</c:v>
                      </c:pt>
                      <c:pt idx="9">
                        <c:v>5449.9775292444037</c:v>
                      </c:pt>
                      <c:pt idx="10">
                        <c:v>5822.1016509227093</c:v>
                      </c:pt>
                      <c:pt idx="11">
                        <c:v>6407.4618782042062</c:v>
                      </c:pt>
                      <c:pt idx="12">
                        <c:v>6856.4836856582097</c:v>
                      </c:pt>
                      <c:pt idx="13">
                        <c:v>7193.0537786493487</c:v>
                      </c:pt>
                      <c:pt idx="14">
                        <c:v>8018.2028417387746</c:v>
                      </c:pt>
                      <c:pt idx="15">
                        <c:v>9390.5001646632372</c:v>
                      </c:pt>
                      <c:pt idx="16">
                        <c:v>11007.202250994133</c:v>
                      </c:pt>
                      <c:pt idx="17">
                        <c:v>12177.450647728945</c:v>
                      </c:pt>
                      <c:pt idx="18">
                        <c:v>14200.133932769533</c:v>
                      </c:pt>
                      <c:pt idx="19">
                        <c:v>15405.773352337843</c:v>
                      </c:pt>
                      <c:pt idx="20">
                        <c:v>17671.353658399563</c:v>
                      </c:pt>
                      <c:pt idx="21">
                        <c:v>19227.518775702345</c:v>
                      </c:pt>
                      <c:pt idx="22">
                        <c:v>20972.249699099106</c:v>
                      </c:pt>
                      <c:pt idx="23">
                        <c:v>22416.845706374781</c:v>
                      </c:pt>
                      <c:pt idx="24">
                        <c:v>24047.261941734778</c:v>
                      </c:pt>
                      <c:pt idx="25">
                        <c:v>25465.258741734779</c:v>
                      </c:pt>
                      <c:pt idx="26">
                        <c:v>26643.883063218072</c:v>
                      </c:pt>
                      <c:pt idx="27">
                        <c:v>27646.372233174625</c:v>
                      </c:pt>
                      <c:pt idx="28">
                        <c:v>29102.734499105965</c:v>
                      </c:pt>
                      <c:pt idx="29">
                        <c:v>30652.664099105968</c:v>
                      </c:pt>
                      <c:pt idx="30">
                        <c:v>31672.770242600815</c:v>
                      </c:pt>
                      <c:pt idx="31">
                        <c:v>32671.484372730898</c:v>
                      </c:pt>
                      <c:pt idx="32">
                        <c:v>33699.212372730894</c:v>
                      </c:pt>
                      <c:pt idx="33">
                        <c:v>34505.136462763265</c:v>
                      </c:pt>
                      <c:pt idx="34">
                        <c:v>35276.562366511869</c:v>
                      </c:pt>
                      <c:pt idx="35">
                        <c:v>36177.887166511871</c:v>
                      </c:pt>
                    </c:numCache>
                  </c:numRef>
                </c:val>
                <c:smooth val="0"/>
                <c:extLst>
                  <c:ext xmlns:c16="http://schemas.microsoft.com/office/drawing/2014/chart" uri="{C3380CC4-5D6E-409C-BE32-E72D297353CC}">
                    <c16:uniqueId val="{0000000B-1460-4D65-9D7A-F7F00BD7E643}"/>
                  </c:ext>
                </c:extLst>
              </c15:ser>
            </c15:filteredLineSeries>
          </c:ext>
        </c:extLst>
      </c:lineChart>
      <c:catAx>
        <c:axId val="819140415"/>
        <c:scaling>
          <c:orientation val="minMax"/>
        </c:scaling>
        <c:delete val="0"/>
        <c:axPos val="b"/>
        <c:title>
          <c:tx>
            <c:rich>
              <a:bodyPr rot="0" spcFirstLastPara="1" vertOverflow="ellipsis" vert="horz" wrap="square" anchor="ctr" anchorCtr="1"/>
              <a:lstStyle/>
              <a:p>
                <a:pPr>
                  <a:defRPr lang="en-US" altLang="zh-TW" sz="1400" b="1" i="0" u="none" strike="noStrike" kern="1200" baseline="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pPr>
                <a:r>
                  <a:rPr lang="zh-TW"/>
                  <a:t>旬次</a:t>
                </a:r>
              </a:p>
            </c:rich>
          </c:tx>
          <c:overlay val="0"/>
          <c:spPr>
            <a:noFill/>
            <a:ln>
              <a:noFill/>
            </a:ln>
            <a:effectLst/>
          </c:spPr>
          <c:txPr>
            <a:bodyPr rot="0" spcFirstLastPara="1" vertOverflow="ellipsis" vert="horz" wrap="square" anchor="ctr" anchorCtr="1"/>
            <a:lstStyle/>
            <a:p>
              <a:pPr>
                <a:defRPr lang="en-US" altLang="zh-TW" sz="1400" b="1" i="0" u="none" strike="noStrike" kern="1200" baseline="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pPr>
              <a:endParaRPr lang="zh-TW"/>
            </a:p>
          </c:txPr>
        </c:title>
        <c:numFmt formatCode="0_ " sourceLinked="1"/>
        <c:majorTickMark val="out"/>
        <c:minorTickMark val="none"/>
        <c:tickLblPos val="nextTo"/>
        <c:spPr>
          <a:noFill/>
          <a:ln w="9525" cap="flat" cmpd="sng" algn="ctr">
            <a:solidFill>
              <a:sysClr val="windowText" lastClr="000000"/>
            </a:solidFill>
            <a:round/>
            <a:tailEnd type="triangle"/>
          </a:ln>
          <a:effectLst/>
        </c:spPr>
        <c:txPr>
          <a:bodyPr rot="-60000000" spcFirstLastPara="1" vertOverflow="ellipsis" vert="horz" wrap="square" anchor="ctr" anchorCtr="1"/>
          <a:lstStyle/>
          <a:p>
            <a:pPr>
              <a:defRPr lang="en-US" altLang="zh-TW" sz="1400" b="1" i="0" u="none" strike="noStrike" kern="1200" baseline="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pPr>
            <a:endParaRPr lang="zh-TW"/>
          </a:p>
        </c:txPr>
        <c:crossAx val="816680831"/>
        <c:crosses val="autoZero"/>
        <c:auto val="1"/>
        <c:lblAlgn val="ctr"/>
        <c:lblOffset val="100"/>
        <c:tickLblSkip val="5"/>
        <c:tickMarkSkip val="5"/>
        <c:noMultiLvlLbl val="0"/>
      </c:catAx>
      <c:valAx>
        <c:axId val="816680831"/>
        <c:scaling>
          <c:orientation val="minMax"/>
          <c:min val="0"/>
        </c:scaling>
        <c:delete val="0"/>
        <c:axPos val="l"/>
        <c:title>
          <c:tx>
            <c:rich>
              <a:bodyPr rot="0" spcFirstLastPara="1" vertOverflow="ellipsis" vert="wordArtVertRtl" wrap="square" anchor="ctr" anchorCtr="1"/>
              <a:lstStyle/>
              <a:p>
                <a:pPr>
                  <a:defRPr lang="en-US" altLang="zh-TW" sz="1000" b="1" i="0" u="none" strike="noStrike" kern="1200" baseline="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pPr>
                <a:r>
                  <a:rPr lang="zh-TW" sz="1000"/>
                  <a:t>石門水庫累積旬入庫流量（萬噸）</a:t>
                </a:r>
              </a:p>
            </c:rich>
          </c:tx>
          <c:layout>
            <c:manualLayout>
              <c:xMode val="edge"/>
              <c:yMode val="edge"/>
              <c:x val="2.3331194946646885E-2"/>
              <c:y val="0.13621813849225392"/>
            </c:manualLayout>
          </c:layout>
          <c:overlay val="0"/>
          <c:spPr>
            <a:noFill/>
            <a:ln>
              <a:noFill/>
            </a:ln>
            <a:effectLst/>
          </c:spPr>
          <c:txPr>
            <a:bodyPr rot="0" spcFirstLastPara="1" vertOverflow="ellipsis" vert="wordArtVertRtl" wrap="square" anchor="ctr" anchorCtr="1"/>
            <a:lstStyle/>
            <a:p>
              <a:pPr>
                <a:defRPr lang="en-US" altLang="zh-TW" sz="1000" b="1" i="0" u="none" strike="noStrike" kern="1200" baseline="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pPr>
              <a:endParaRPr lang="zh-TW"/>
            </a:p>
          </c:txPr>
        </c:title>
        <c:numFmt formatCode="#,##0_);[Red]\(#,##0\)" sourceLinked="1"/>
        <c:majorTickMark val="out"/>
        <c:minorTickMark val="none"/>
        <c:tickLblPos val="nextTo"/>
        <c:spPr>
          <a:noFill/>
          <a:ln>
            <a:solidFill>
              <a:sysClr val="windowText" lastClr="000000"/>
            </a:solidFill>
            <a:tailEnd type="triangle"/>
          </a:ln>
          <a:effectLst/>
        </c:spPr>
        <c:txPr>
          <a:bodyPr rot="-60000000" spcFirstLastPara="1" vertOverflow="ellipsis" vert="horz" wrap="square" anchor="ctr" anchorCtr="1"/>
          <a:lstStyle/>
          <a:p>
            <a:pPr>
              <a:defRPr lang="en-US" altLang="zh-TW" sz="1400" b="1" i="0" u="none" strike="noStrike" kern="1200" baseline="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pPr>
            <a:endParaRPr lang="zh-TW"/>
          </a:p>
        </c:txPr>
        <c:crossAx val="819140415"/>
        <c:crosses val="autoZero"/>
        <c:crossBetween val="midCat"/>
      </c:valAx>
      <c:spPr>
        <a:noFill/>
        <a:ln>
          <a:noFill/>
        </a:ln>
        <a:effectLst/>
      </c:spPr>
    </c:plotArea>
    <c:legend>
      <c:legendPos val="t"/>
      <c:layout>
        <c:manualLayout>
          <c:xMode val="edge"/>
          <c:yMode val="edge"/>
          <c:x val="2.2028138523366839E-2"/>
          <c:y val="1.3737259232898464E-2"/>
          <c:w val="0.97682036596540811"/>
          <c:h val="0.12560699122539368"/>
        </c:manualLayout>
      </c:layout>
      <c:overlay val="0"/>
      <c:spPr>
        <a:noFill/>
        <a:ln>
          <a:noFill/>
        </a:ln>
        <a:effectLst/>
      </c:spPr>
      <c:txPr>
        <a:bodyPr rot="0" spcFirstLastPara="1" vertOverflow="ellipsis" vert="horz" wrap="square" anchor="ctr" anchorCtr="1"/>
        <a:lstStyle/>
        <a:p>
          <a:pPr>
            <a:defRPr lang="en-US" altLang="zh-TW" sz="1000" b="1" i="0" u="none" strike="noStrike" kern="1200" baseline="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pPr>
          <a:endParaRPr lang="zh-TW"/>
        </a:p>
      </c:txPr>
    </c:legend>
    <c:plotVisOnly val="1"/>
    <c:dispBlanksAs val="gap"/>
    <c:showDLblsOverMax val="0"/>
    <c:extLst/>
  </c:chart>
  <c:spPr>
    <a:noFill/>
    <a:ln>
      <a:noFill/>
    </a:ln>
    <a:effectLst/>
  </c:spPr>
  <c:txPr>
    <a:bodyPr/>
    <a:lstStyle/>
    <a:p>
      <a:pPr>
        <a:defRPr lang="en-US" altLang="zh-TW" sz="1400" b="1" i="0" u="none" strike="noStrike" kern="1200" baseline="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pPr>
      <a:endParaRPr lang="zh-TW"/>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6793FCD-D3EA-3EBC-D4D4-5F2D3B410582}"/>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D7ABF002-694A-230F-F16B-1A22160534EC}"/>
              </a:ext>
            </a:extLst>
          </p:cNvPr>
          <p:cNvSpPr>
            <a:spLocks noGrp="1"/>
          </p:cNvSpPr>
          <p:nvPr>
            <p:ph type="dt" sz="quarter" idx="1"/>
          </p:nvPr>
        </p:nvSpPr>
        <p:spPr>
          <a:xfrm>
            <a:off x="3850444" y="0"/>
            <a:ext cx="2945659" cy="498056"/>
          </a:xfrm>
          <a:prstGeom prst="rect">
            <a:avLst/>
          </a:prstGeom>
        </p:spPr>
        <p:txBody>
          <a:bodyPr vert="horz" lIns="91440" tIns="45720" rIns="91440" bIns="45720" rtlCol="0"/>
          <a:lstStyle>
            <a:lvl1pPr algn="r">
              <a:defRPr sz="1200"/>
            </a:lvl1pPr>
          </a:lstStyle>
          <a:p>
            <a:fld id="{D01FF6C7-A7D0-4609-8631-B75F2927E20C}" type="datetimeFigureOut">
              <a:rPr lang="zh-TW" altLang="en-US" smtClean="0"/>
              <a:t>2024/7/11</a:t>
            </a:fld>
            <a:endParaRPr lang="zh-TW" altLang="en-US"/>
          </a:p>
        </p:txBody>
      </p:sp>
      <p:sp>
        <p:nvSpPr>
          <p:cNvPr id="4" name="頁尾版面配置區 3">
            <a:extLst>
              <a:ext uri="{FF2B5EF4-FFF2-40B4-BE49-F238E27FC236}">
                <a16:creationId xmlns:a16="http://schemas.microsoft.com/office/drawing/2014/main" id="{F9C55302-80F5-8978-5713-26240B150A2D}"/>
              </a:ext>
            </a:extLst>
          </p:cNvPr>
          <p:cNvSpPr>
            <a:spLocks noGrp="1"/>
          </p:cNvSpPr>
          <p:nvPr>
            <p:ph type="ftr" sz="quarter" idx="2"/>
          </p:nvPr>
        </p:nvSpPr>
        <p:spPr>
          <a:xfrm>
            <a:off x="0" y="9428585"/>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FC75208D-6E2C-5965-C9EB-A7D614DA0398}"/>
              </a:ext>
            </a:extLst>
          </p:cNvPr>
          <p:cNvSpPr>
            <a:spLocks noGrp="1"/>
          </p:cNvSpPr>
          <p:nvPr>
            <p:ph type="sldNum" sz="quarter" idx="3"/>
          </p:nvPr>
        </p:nvSpPr>
        <p:spPr>
          <a:xfrm>
            <a:off x="3850444" y="9428585"/>
            <a:ext cx="2945659" cy="498055"/>
          </a:xfrm>
          <a:prstGeom prst="rect">
            <a:avLst/>
          </a:prstGeom>
        </p:spPr>
        <p:txBody>
          <a:bodyPr vert="horz" lIns="91440" tIns="45720" rIns="91440" bIns="45720" rtlCol="0" anchor="b"/>
          <a:lstStyle>
            <a:lvl1pPr algn="r">
              <a:defRPr sz="1200"/>
            </a:lvl1pPr>
          </a:lstStyle>
          <a:p>
            <a:fld id="{EEA08CB8-E299-49A1-A146-91A37233DE83}" type="slidenum">
              <a:rPr lang="zh-TW" altLang="en-US" smtClean="0"/>
              <a:t>‹#›</a:t>
            </a:fld>
            <a:endParaRPr lang="zh-TW" altLang="en-US"/>
          </a:p>
        </p:txBody>
      </p:sp>
    </p:spTree>
    <p:extLst>
      <p:ext uri="{BB962C8B-B14F-4D97-AF65-F5344CB8AC3E}">
        <p14:creationId xmlns:p14="http://schemas.microsoft.com/office/powerpoint/2010/main" val="3187906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81FCC2C9-AFCF-434F-AD0A-544D13CEA4F1}" type="datetimeFigureOut">
              <a:rPr lang="zh-TW" altLang="en-US" smtClean="0"/>
              <a:t>2024/7/11</a:t>
            </a:fld>
            <a:endParaRPr lang="zh-TW" altLang="en-US"/>
          </a:p>
        </p:txBody>
      </p:sp>
      <p:sp>
        <p:nvSpPr>
          <p:cNvPr id="4" name="投影片影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fld id="{5B6FBC2A-8281-4332-8A15-25B80B09C340}" type="slidenum">
              <a:rPr lang="zh-TW" altLang="en-US" smtClean="0"/>
              <a:t>‹#›</a:t>
            </a:fld>
            <a:endParaRPr lang="zh-TW" altLang="en-US"/>
          </a:p>
        </p:txBody>
      </p:sp>
    </p:spTree>
    <p:extLst>
      <p:ext uri="{BB962C8B-B14F-4D97-AF65-F5344CB8AC3E}">
        <p14:creationId xmlns:p14="http://schemas.microsoft.com/office/powerpoint/2010/main" val="2635668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B6FBC2A-8281-4332-8A15-25B80B09C340}" type="slidenum">
              <a:rPr lang="zh-TW" altLang="en-US" smtClean="0"/>
              <a:t>1</a:t>
            </a:fld>
            <a:endParaRPr lang="zh-TW" altLang="en-US"/>
          </a:p>
        </p:txBody>
      </p:sp>
    </p:spTree>
    <p:extLst>
      <p:ext uri="{BB962C8B-B14F-4D97-AF65-F5344CB8AC3E}">
        <p14:creationId xmlns:p14="http://schemas.microsoft.com/office/powerpoint/2010/main" val="3369561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B6FBC2A-8281-4332-8A15-25B80B09C340}" type="slidenum">
              <a:rPr lang="zh-TW" altLang="en-US" smtClean="0"/>
              <a:t>28</a:t>
            </a:fld>
            <a:endParaRPr lang="zh-TW" altLang="en-US"/>
          </a:p>
        </p:txBody>
      </p:sp>
    </p:spTree>
    <p:extLst>
      <p:ext uri="{BB962C8B-B14F-4D97-AF65-F5344CB8AC3E}">
        <p14:creationId xmlns:p14="http://schemas.microsoft.com/office/powerpoint/2010/main" val="3917761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B6FBC2A-8281-4332-8A15-25B80B09C340}" type="slidenum">
              <a:rPr lang="zh-TW" altLang="en-US" smtClean="0"/>
              <a:t>34</a:t>
            </a:fld>
            <a:endParaRPr lang="zh-TW" altLang="en-US"/>
          </a:p>
        </p:txBody>
      </p:sp>
    </p:spTree>
    <p:extLst>
      <p:ext uri="{BB962C8B-B14F-4D97-AF65-F5344CB8AC3E}">
        <p14:creationId xmlns:p14="http://schemas.microsoft.com/office/powerpoint/2010/main" val="81994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B6FBC2A-8281-4332-8A15-25B80B09C340}" type="slidenum">
              <a:rPr lang="zh-TW" altLang="en-US" smtClean="0"/>
              <a:t>37</a:t>
            </a:fld>
            <a:endParaRPr lang="zh-TW" altLang="en-US"/>
          </a:p>
        </p:txBody>
      </p:sp>
    </p:spTree>
    <p:extLst>
      <p:ext uri="{BB962C8B-B14F-4D97-AF65-F5344CB8AC3E}">
        <p14:creationId xmlns:p14="http://schemas.microsoft.com/office/powerpoint/2010/main" val="12245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B6FBC2A-8281-4332-8A15-25B80B09C340}" type="slidenum">
              <a:rPr lang="zh-TW" altLang="en-US" smtClean="0"/>
              <a:t>38</a:t>
            </a:fld>
            <a:endParaRPr lang="zh-TW" altLang="en-US"/>
          </a:p>
        </p:txBody>
      </p:sp>
    </p:spTree>
    <p:extLst>
      <p:ext uri="{BB962C8B-B14F-4D97-AF65-F5344CB8AC3E}">
        <p14:creationId xmlns:p14="http://schemas.microsoft.com/office/powerpoint/2010/main" val="3210038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B6FBC2A-8281-4332-8A15-25B80B09C340}" type="slidenum">
              <a:rPr lang="zh-TW" altLang="en-US" smtClean="0"/>
              <a:t>46</a:t>
            </a:fld>
            <a:endParaRPr lang="zh-TW" altLang="en-US"/>
          </a:p>
        </p:txBody>
      </p:sp>
    </p:spTree>
    <p:extLst>
      <p:ext uri="{BB962C8B-B14F-4D97-AF65-F5344CB8AC3E}">
        <p14:creationId xmlns:p14="http://schemas.microsoft.com/office/powerpoint/2010/main" val="172079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FBC2A-8281-4332-8A15-25B80B09C34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70955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72F606-03EC-B18D-4B36-394D682FD1D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dirty="0"/>
              <a:t>按一下以編輯母片標題樣式</a:t>
            </a:r>
          </a:p>
        </p:txBody>
      </p:sp>
      <p:sp>
        <p:nvSpPr>
          <p:cNvPr id="3" name="副標題 2">
            <a:extLst>
              <a:ext uri="{FF2B5EF4-FFF2-40B4-BE49-F238E27FC236}">
                <a16:creationId xmlns:a16="http://schemas.microsoft.com/office/drawing/2014/main" id="{26001CBC-2909-FBA4-2750-1329226F81D8}"/>
              </a:ext>
            </a:extLst>
          </p:cNvPr>
          <p:cNvSpPr>
            <a:spLocks noGrp="1"/>
          </p:cNvSpPr>
          <p:nvPr>
            <p:ph type="subTitle" idx="1"/>
          </p:nvPr>
        </p:nvSpPr>
        <p:spPr>
          <a:xfrm>
            <a:off x="1524000" y="3602038"/>
            <a:ext cx="9144000" cy="1655762"/>
          </a:xfrm>
        </p:spPr>
        <p:txBody>
          <a:bodyPr/>
          <a:lstStyle>
            <a:lvl1pPr marL="0" indent="0" algn="ctr">
              <a:buNone/>
              <a:defRPr sz="2400">
                <a:latin typeface="Microsoft YaHei" panose="020B0503020204020204" pitchFamily="34" charset="-122"/>
                <a:ea typeface="Microsoft YaHei"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按一下以編輯母片子標題樣式</a:t>
            </a:r>
          </a:p>
        </p:txBody>
      </p:sp>
      <p:sp>
        <p:nvSpPr>
          <p:cNvPr id="9" name="圓角矩形 2">
            <a:extLst>
              <a:ext uri="{FF2B5EF4-FFF2-40B4-BE49-F238E27FC236}">
                <a16:creationId xmlns:a16="http://schemas.microsoft.com/office/drawing/2014/main" id="{B2C6C61F-976A-60BF-9BB3-D491AE0645C1}"/>
              </a:ext>
            </a:extLst>
          </p:cNvPr>
          <p:cNvSpPr/>
          <p:nvPr userDrawn="1"/>
        </p:nvSpPr>
        <p:spPr>
          <a:xfrm>
            <a:off x="213895" y="144379"/>
            <a:ext cx="11732127" cy="6537158"/>
          </a:xfrm>
          <a:prstGeom prst="roundRect">
            <a:avLst>
              <a:gd name="adj" fmla="val 3217"/>
            </a:avLst>
          </a:prstGeom>
          <a:noFill/>
          <a:ln w="25400"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657159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6" name="橢圓 5">
            <a:extLst>
              <a:ext uri="{FF2B5EF4-FFF2-40B4-BE49-F238E27FC236}">
                <a16:creationId xmlns:a16="http://schemas.microsoft.com/office/drawing/2014/main" id="{8447BF92-C0AE-E55B-B5C2-15A004366A61}"/>
              </a:ext>
            </a:extLst>
          </p:cNvPr>
          <p:cNvSpPr/>
          <p:nvPr userDrawn="1"/>
        </p:nvSpPr>
        <p:spPr>
          <a:xfrm>
            <a:off x="11371772" y="6402679"/>
            <a:ext cx="507337" cy="380503"/>
          </a:xfrm>
          <a:prstGeom prst="ellipse">
            <a:avLst/>
          </a:prstGeom>
          <a:solidFill>
            <a:srgbClr val="EEECE1">
              <a:lumMod val="90000"/>
            </a:srgbClr>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 name="標題 1">
            <a:extLst>
              <a:ext uri="{FF2B5EF4-FFF2-40B4-BE49-F238E27FC236}">
                <a16:creationId xmlns:a16="http://schemas.microsoft.com/office/drawing/2014/main" id="{ED094A45-F9CF-12B0-647D-FCE4C2DC1B5C}"/>
              </a:ext>
            </a:extLst>
          </p:cNvPr>
          <p:cNvSpPr>
            <a:spLocks noGrp="1"/>
          </p:cNvSpPr>
          <p:nvPr>
            <p:ph type="title"/>
          </p:nvPr>
        </p:nvSpPr>
        <p:spPr/>
        <p:txBody>
          <a:bodyPr/>
          <a:lstStyle/>
          <a:p>
            <a:r>
              <a:rPr lang="zh-TW" altLang="en-US" dirty="0"/>
              <a:t>按一下以編輯母片標題樣式</a:t>
            </a:r>
          </a:p>
        </p:txBody>
      </p:sp>
      <p:sp>
        <p:nvSpPr>
          <p:cNvPr id="3" name="投影片編號版面配置區 2">
            <a:extLst>
              <a:ext uri="{FF2B5EF4-FFF2-40B4-BE49-F238E27FC236}">
                <a16:creationId xmlns:a16="http://schemas.microsoft.com/office/drawing/2014/main" id="{4335044E-54F0-DBA5-C5FD-33545A93F868}"/>
              </a:ext>
            </a:extLst>
          </p:cNvPr>
          <p:cNvSpPr>
            <a:spLocks noGrp="1"/>
          </p:cNvSpPr>
          <p:nvPr>
            <p:ph type="sldNum" sz="quarter" idx="10"/>
          </p:nvPr>
        </p:nvSpPr>
        <p:spPr>
          <a:xfrm>
            <a:off x="11311219" y="6410367"/>
            <a:ext cx="691551" cy="365125"/>
          </a:xfrm>
          <a:prstGeom prst="rect">
            <a:avLst/>
          </a:prstGeom>
        </p:spPr>
        <p:txBody>
          <a:bodyPr/>
          <a:lstStyle>
            <a:lvl1pPr>
              <a:defRPr b="1"/>
            </a:lvl1pPr>
          </a:lstStyle>
          <a:p>
            <a:fld id="{844954B3-848D-4E3F-93B8-92153C4AE8C6}" type="slidenum">
              <a:rPr lang="zh-TW" altLang="en-US" smtClean="0">
                <a:solidFill>
                  <a:srgbClr val="0000FF"/>
                </a:solidFill>
              </a:rPr>
              <a:pPr/>
              <a:t>‹#›</a:t>
            </a:fld>
            <a:r>
              <a:rPr lang="en-US" altLang="zh-TW" dirty="0"/>
              <a:t>/66</a:t>
            </a:r>
            <a:endParaRPr lang="zh-TW" altLang="en-US" dirty="0"/>
          </a:p>
        </p:txBody>
      </p:sp>
      <p:sp>
        <p:nvSpPr>
          <p:cNvPr id="4" name="Rectangle 3">
            <a:extLst>
              <a:ext uri="{FF2B5EF4-FFF2-40B4-BE49-F238E27FC236}">
                <a16:creationId xmlns:a16="http://schemas.microsoft.com/office/drawing/2014/main" id="{CBA97FFC-6B5F-120C-8EA9-A64B6124CAF6}"/>
              </a:ext>
            </a:extLst>
          </p:cNvPr>
          <p:cNvSpPr>
            <a:spLocks noChangeArrowheads="1"/>
          </p:cNvSpPr>
          <p:nvPr userDrawn="1"/>
        </p:nvSpPr>
        <p:spPr bwMode="auto">
          <a:xfrm>
            <a:off x="527380" y="692696"/>
            <a:ext cx="11376000" cy="36000"/>
          </a:xfrm>
          <a:prstGeom prst="rect">
            <a:avLst/>
          </a:prstGeom>
          <a:gradFill flip="none" rotWithShape="1">
            <a:gsLst>
              <a:gs pos="0">
                <a:srgbClr val="948A54"/>
              </a:gs>
              <a:gs pos="100000">
                <a:srgbClr val="D1CBAF"/>
              </a:gs>
              <a:gs pos="55000">
                <a:srgbClr val="AA9F6A"/>
              </a:gs>
            </a:gsLst>
            <a:lin ang="0" scaled="0"/>
            <a:tileRect/>
          </a:gradFill>
          <a:ln>
            <a:noFill/>
          </a:ln>
        </p:spPr>
        <p:txBody>
          <a:bodyPr rot="0" vert="horz" wrap="square" lIns="91440" tIns="45720" rIns="91440" bIns="45720" anchor="t" anchorCtr="0" upright="1">
            <a:noAutofit/>
          </a:bodyPr>
          <a:lstStyle/>
          <a:p>
            <a:endParaRPr lang="zh-TW" altLang="en-US"/>
          </a:p>
        </p:txBody>
      </p:sp>
      <p:cxnSp>
        <p:nvCxnSpPr>
          <p:cNvPr id="5" name="直線接點 4">
            <a:extLst>
              <a:ext uri="{FF2B5EF4-FFF2-40B4-BE49-F238E27FC236}">
                <a16:creationId xmlns:a16="http://schemas.microsoft.com/office/drawing/2014/main" id="{D1368DA4-B990-419F-4E0D-983B9CBCE090}"/>
              </a:ext>
            </a:extLst>
          </p:cNvPr>
          <p:cNvCxnSpPr/>
          <p:nvPr userDrawn="1"/>
        </p:nvCxnSpPr>
        <p:spPr>
          <a:xfrm>
            <a:off x="239350" y="6618015"/>
            <a:ext cx="11137237" cy="0"/>
          </a:xfrm>
          <a:prstGeom prst="line">
            <a:avLst/>
          </a:prstGeom>
          <a:noFill/>
          <a:ln w="22860" cap="flat" cmpd="sng" algn="ctr">
            <a:solidFill>
              <a:srgbClr val="EEECE1">
                <a:lumMod val="50000"/>
              </a:srgbClr>
            </a:solidFill>
            <a:prstDash val="solid"/>
          </a:ln>
          <a:effectLst/>
        </p:spPr>
      </p:cxnSp>
      <p:sp>
        <p:nvSpPr>
          <p:cNvPr id="7" name="文字版面配置區 2">
            <a:extLst>
              <a:ext uri="{FF2B5EF4-FFF2-40B4-BE49-F238E27FC236}">
                <a16:creationId xmlns:a16="http://schemas.microsoft.com/office/drawing/2014/main" id="{EFA4EEDF-2846-C12C-24B7-2056CB7BD65D}"/>
              </a:ext>
            </a:extLst>
          </p:cNvPr>
          <p:cNvSpPr>
            <a:spLocks noGrp="1"/>
          </p:cNvSpPr>
          <p:nvPr>
            <p:ph idx="1"/>
          </p:nvPr>
        </p:nvSpPr>
        <p:spPr>
          <a:xfrm>
            <a:off x="838200" y="1069675"/>
            <a:ext cx="10515600" cy="510728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8368298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A889DC2-67B4-A766-E1BC-2319927939B0}"/>
              </a:ext>
            </a:extLst>
          </p:cNvPr>
          <p:cNvSpPr>
            <a:spLocks noGrp="1"/>
          </p:cNvSpPr>
          <p:nvPr>
            <p:ph type="title"/>
          </p:nvPr>
        </p:nvSpPr>
        <p:spPr>
          <a:xfrm>
            <a:off x="527380" y="11452"/>
            <a:ext cx="10826420" cy="717244"/>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a:extLst>
              <a:ext uri="{FF2B5EF4-FFF2-40B4-BE49-F238E27FC236}">
                <a16:creationId xmlns:a16="http://schemas.microsoft.com/office/drawing/2014/main" id="{7F944506-C7C6-6BA8-9B2E-8568CF928160}"/>
              </a:ext>
            </a:extLst>
          </p:cNvPr>
          <p:cNvSpPr>
            <a:spLocks noGrp="1"/>
          </p:cNvSpPr>
          <p:nvPr>
            <p:ph type="body" idx="1"/>
          </p:nvPr>
        </p:nvSpPr>
        <p:spPr>
          <a:xfrm>
            <a:off x="838200" y="1069675"/>
            <a:ext cx="10515600" cy="510728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投影片編號版面配置區 2">
            <a:extLst>
              <a:ext uri="{FF2B5EF4-FFF2-40B4-BE49-F238E27FC236}">
                <a16:creationId xmlns:a16="http://schemas.microsoft.com/office/drawing/2014/main" id="{DBE926C7-695B-264E-4094-6E87C019817B}"/>
              </a:ext>
            </a:extLst>
          </p:cNvPr>
          <p:cNvSpPr>
            <a:spLocks noGrp="1"/>
          </p:cNvSpPr>
          <p:nvPr>
            <p:ph type="sldNum" sz="quarter" idx="4"/>
          </p:nvPr>
        </p:nvSpPr>
        <p:spPr>
          <a:xfrm>
            <a:off x="11370853" y="6410367"/>
            <a:ext cx="691551" cy="365125"/>
          </a:xfrm>
          <a:prstGeom prst="rect">
            <a:avLst/>
          </a:prstGeom>
        </p:spPr>
        <p:txBody>
          <a:bodyPr/>
          <a:lstStyle>
            <a:lvl1pPr>
              <a:defRPr sz="1400" b="1"/>
            </a:lvl1pPr>
          </a:lstStyle>
          <a:p>
            <a:fld id="{844954B3-848D-4E3F-93B8-92153C4AE8C6}" type="slidenum">
              <a:rPr lang="zh-TW" altLang="en-US" smtClean="0">
                <a:solidFill>
                  <a:srgbClr val="0000FF"/>
                </a:solidFill>
              </a:rPr>
              <a:pPr/>
              <a:t>‹#›</a:t>
            </a:fld>
            <a:r>
              <a:rPr lang="en-US" altLang="zh-TW" dirty="0"/>
              <a:t>/66</a:t>
            </a:r>
            <a:endParaRPr lang="zh-TW" altLang="en-US" dirty="0"/>
          </a:p>
        </p:txBody>
      </p:sp>
    </p:spTree>
    <p:extLst>
      <p:ext uri="{BB962C8B-B14F-4D97-AF65-F5344CB8AC3E}">
        <p14:creationId xmlns:p14="http://schemas.microsoft.com/office/powerpoint/2010/main" val="271280074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3600" b="1"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一張含有 圖形, 字型, 標誌, 螢幕擷取畫面 的圖片&#10;&#10;自動產生的描述">
            <a:extLst>
              <a:ext uri="{FF2B5EF4-FFF2-40B4-BE49-F238E27FC236}">
                <a16:creationId xmlns:a16="http://schemas.microsoft.com/office/drawing/2014/main" id="{FFAE30AD-4637-A0DB-D04D-7F89EB725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319045"/>
            <a:ext cx="2645669" cy="591313"/>
          </a:xfrm>
          <a:prstGeom prst="rect">
            <a:avLst/>
          </a:prstGeom>
        </p:spPr>
      </p:pic>
      <p:sp>
        <p:nvSpPr>
          <p:cNvPr id="12" name="文字方塊 11">
            <a:extLst>
              <a:ext uri="{FF2B5EF4-FFF2-40B4-BE49-F238E27FC236}">
                <a16:creationId xmlns:a16="http://schemas.microsoft.com/office/drawing/2014/main" id="{DD58395F-BC4F-5CA7-5807-72D46C4F6597}"/>
              </a:ext>
            </a:extLst>
          </p:cNvPr>
          <p:cNvSpPr txBox="1"/>
          <p:nvPr/>
        </p:nvSpPr>
        <p:spPr>
          <a:xfrm>
            <a:off x="2058950" y="1196752"/>
            <a:ext cx="8074097" cy="1754326"/>
          </a:xfrm>
          <a:prstGeom prst="rect">
            <a:avLst/>
          </a:prstGeom>
          <a:noFill/>
        </p:spPr>
        <p:txBody>
          <a:bodyPr wrap="square" rtlCol="0">
            <a:spAutoFit/>
          </a:bodyPr>
          <a:lstStyle/>
          <a:p>
            <a:pPr algn="ctr"/>
            <a:r>
              <a:rPr lang="en-US" altLang="zh-TW" sz="3600" b="1" dirty="0">
                <a:latin typeface="Microsoft YaHei" panose="020B0503020204020204" pitchFamily="34" charset="-122"/>
                <a:ea typeface="Microsoft YaHei" panose="020B0503020204020204" pitchFamily="34" charset="-122"/>
                <a:cs typeface="Times New Roman" panose="02020603050405020304" pitchFamily="18" charset="0"/>
              </a:rPr>
              <a:t>113</a:t>
            </a:r>
            <a:r>
              <a:rPr lang="zh-TW" altLang="en-US" sz="3600" b="1" dirty="0">
                <a:latin typeface="Microsoft YaHei" panose="020B0503020204020204" pitchFamily="34" charset="-122"/>
                <a:ea typeface="Microsoft YaHei" panose="020B0503020204020204" pitchFamily="34" charset="-122"/>
                <a:cs typeface="Times New Roman" panose="02020603050405020304" pitchFamily="18" charset="0"/>
              </a:rPr>
              <a:t>年度</a:t>
            </a:r>
            <a:endParaRPr lang="en-US" altLang="zh-TW" sz="3600" b="1"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TW" altLang="en-US" sz="3600" b="1" dirty="0">
                <a:latin typeface="Microsoft YaHei" panose="020B0503020204020204" pitchFamily="34" charset="-122"/>
                <a:ea typeface="Microsoft YaHei" panose="020B0503020204020204" pitchFamily="34" charset="-122"/>
                <a:cs typeface="Times New Roman" panose="02020603050405020304" pitchFamily="18" charset="0"/>
              </a:rPr>
              <a:t>農業灌溉用水供需動態風險分析</a:t>
            </a:r>
            <a:endParaRPr lang="en-US" altLang="zh-TW" sz="3600" b="1"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TW" altLang="en-US" sz="3600" b="1" dirty="0">
                <a:latin typeface="Microsoft YaHei" panose="020B0503020204020204" pitchFamily="34" charset="-122"/>
                <a:ea typeface="Microsoft YaHei" panose="020B0503020204020204" pitchFamily="34" charset="-122"/>
                <a:cs typeface="Times New Roman" panose="02020603050405020304" pitchFamily="18" charset="0"/>
              </a:rPr>
              <a:t>及可視化功能優化</a:t>
            </a:r>
            <a:endParaRPr lang="en-US" altLang="zh-TW" sz="3600" b="1"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3" name="文字方塊 12">
            <a:extLst>
              <a:ext uri="{FF2B5EF4-FFF2-40B4-BE49-F238E27FC236}">
                <a16:creationId xmlns:a16="http://schemas.microsoft.com/office/drawing/2014/main" id="{73FA2844-D71F-C9FE-5935-BF638B66262B}"/>
              </a:ext>
            </a:extLst>
          </p:cNvPr>
          <p:cNvSpPr txBox="1"/>
          <p:nvPr/>
        </p:nvSpPr>
        <p:spPr>
          <a:xfrm>
            <a:off x="4962453" y="3501008"/>
            <a:ext cx="2339102" cy="523220"/>
          </a:xfrm>
          <a:prstGeom prst="rect">
            <a:avLst/>
          </a:prstGeom>
          <a:noFill/>
        </p:spPr>
        <p:txBody>
          <a:bodyPr wrap="none" rtlCol="0">
            <a:spAutoFit/>
          </a:bodyPr>
          <a:lstStyle/>
          <a:p>
            <a:r>
              <a:rPr lang="zh-TW" altLang="en-US" sz="2800" b="1" dirty="0">
                <a:solidFill>
                  <a:srgbClr val="002060"/>
                </a:solidFill>
                <a:latin typeface="Microsoft YaHei" panose="020B0503020204020204" pitchFamily="34" charset="-122"/>
                <a:ea typeface="Microsoft YaHei" panose="020B0503020204020204" pitchFamily="34" charset="-122"/>
                <a:cs typeface="Times New Roman" panose="02020603050405020304" pitchFamily="18" charset="0"/>
              </a:rPr>
              <a:t>期中審查簡報</a:t>
            </a:r>
          </a:p>
        </p:txBody>
      </p:sp>
      <p:sp>
        <p:nvSpPr>
          <p:cNvPr id="14" name="Text Box 8">
            <a:extLst>
              <a:ext uri="{FF2B5EF4-FFF2-40B4-BE49-F238E27FC236}">
                <a16:creationId xmlns:a16="http://schemas.microsoft.com/office/drawing/2014/main" id="{30BB8987-3A37-49D5-77E6-BFCFA74BA890}"/>
              </a:ext>
            </a:extLst>
          </p:cNvPr>
          <p:cNvSpPr txBox="1">
            <a:spLocks noChangeArrowheads="1"/>
          </p:cNvSpPr>
          <p:nvPr/>
        </p:nvSpPr>
        <p:spPr bwMode="auto">
          <a:xfrm>
            <a:off x="4609054" y="5877273"/>
            <a:ext cx="29738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5400" algn="ctr" rotWithShape="0">
                    <a:srgbClr val="FFFF00">
                      <a:alpha val="50000"/>
                    </a:srgbClr>
                  </a:outerShdw>
                </a:effectLst>
              </a14:hiddenEffects>
            </a:ext>
          </a:extLst>
        </p:spPr>
        <p:txBody>
          <a:bodyPr wrap="square">
            <a:spAutoFit/>
          </a:bodyPr>
          <a:lstStyle/>
          <a:p>
            <a:pPr algn="ctr"/>
            <a:r>
              <a:rPr lang="en-US" altLang="zh-TW" sz="2400" b="1" dirty="0">
                <a:latin typeface="Times New Roman" panose="02020603050405020304" pitchFamily="18" charset="0"/>
                <a:ea typeface="Microsoft YaHei" panose="020B0503020204020204" pitchFamily="34" charset="-122"/>
                <a:cs typeface="Times New Roman" panose="02020603050405020304" pitchFamily="18" charset="0"/>
              </a:rPr>
              <a:t>113</a:t>
            </a:r>
            <a:r>
              <a:rPr lang="zh-TW" altLang="en-US" sz="2400" b="1" dirty="0">
                <a:latin typeface="Times New Roman" panose="02020603050405020304" pitchFamily="18" charset="0"/>
                <a:ea typeface="Microsoft YaHei" panose="020B0503020204020204" pitchFamily="34" charset="-122"/>
                <a:cs typeface="Times New Roman" panose="02020603050405020304" pitchFamily="18" charset="0"/>
              </a:rPr>
              <a:t> 年  </a:t>
            </a:r>
            <a:r>
              <a:rPr lang="en-US" altLang="zh-TW" sz="2400" b="1" dirty="0">
                <a:latin typeface="Times New Roman" panose="02020603050405020304" pitchFamily="18" charset="0"/>
                <a:ea typeface="Microsoft YaHei" panose="020B0503020204020204" pitchFamily="34" charset="-122"/>
                <a:cs typeface="Times New Roman" panose="02020603050405020304" pitchFamily="18" charset="0"/>
              </a:rPr>
              <a:t>07</a:t>
            </a:r>
            <a:r>
              <a:rPr lang="zh-TW" altLang="en-US" sz="2400" b="1" dirty="0">
                <a:latin typeface="Times New Roman" panose="02020603050405020304" pitchFamily="18" charset="0"/>
                <a:ea typeface="Microsoft YaHei" panose="020B0503020204020204" pitchFamily="34" charset="-122"/>
                <a:cs typeface="Times New Roman" panose="02020603050405020304" pitchFamily="18" charset="0"/>
              </a:rPr>
              <a:t>月 </a:t>
            </a:r>
            <a:r>
              <a:rPr lang="en-US" altLang="zh-TW" sz="2400" b="1" dirty="0">
                <a:latin typeface="Times New Roman" panose="02020603050405020304" pitchFamily="18" charset="0"/>
                <a:ea typeface="Microsoft YaHei" panose="020B0503020204020204" pitchFamily="34" charset="-122"/>
                <a:cs typeface="Times New Roman" panose="02020603050405020304" pitchFamily="18" charset="0"/>
              </a:rPr>
              <a:t>12</a:t>
            </a:r>
            <a:r>
              <a:rPr lang="zh-TW" altLang="en-US" sz="2400" b="1" dirty="0">
                <a:latin typeface="Times New Roman" panose="02020603050405020304" pitchFamily="18" charset="0"/>
                <a:ea typeface="Microsoft YaHei" panose="020B0503020204020204" pitchFamily="34" charset="-122"/>
                <a:cs typeface="Times New Roman" panose="02020603050405020304" pitchFamily="18" charset="0"/>
              </a:rPr>
              <a:t> 日</a:t>
            </a:r>
            <a:endParaRPr lang="en-US" altLang="zh-TW" sz="24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文字方塊 14">
            <a:extLst>
              <a:ext uri="{FF2B5EF4-FFF2-40B4-BE49-F238E27FC236}">
                <a16:creationId xmlns:a16="http://schemas.microsoft.com/office/drawing/2014/main" id="{669D5633-58DF-5841-206E-65767B206D89}"/>
              </a:ext>
            </a:extLst>
          </p:cNvPr>
          <p:cNvSpPr txBox="1"/>
          <p:nvPr/>
        </p:nvSpPr>
        <p:spPr>
          <a:xfrm>
            <a:off x="4746116" y="4470106"/>
            <a:ext cx="2492990" cy="961289"/>
          </a:xfrm>
          <a:prstGeom prst="rect">
            <a:avLst/>
          </a:prstGeom>
          <a:noFill/>
        </p:spPr>
        <p:txBody>
          <a:bodyPr wrap="none" rtlCol="0">
            <a:spAutoFit/>
          </a:bodyPr>
          <a:lstStyle/>
          <a:p>
            <a:pPr>
              <a:lnSpc>
                <a:spcPct val="150000"/>
              </a:lnSpc>
            </a:pPr>
            <a:r>
              <a:rPr lang="zh-TW" altLang="en-US" sz="2000" b="1" dirty="0">
                <a:latin typeface="Microsoft YaHei" panose="020B0503020204020204" pitchFamily="34" charset="-122"/>
                <a:ea typeface="Microsoft YaHei" panose="020B0503020204020204" pitchFamily="34" charset="-122"/>
              </a:rPr>
              <a:t>計畫主持人：吳啟瑞</a:t>
            </a:r>
            <a:endParaRPr lang="en-US" altLang="zh-TW" sz="2000" b="1" dirty="0">
              <a:latin typeface="Microsoft YaHei" panose="020B0503020204020204" pitchFamily="34" charset="-122"/>
              <a:ea typeface="Microsoft YaHei" panose="020B0503020204020204" pitchFamily="34" charset="-122"/>
            </a:endParaRPr>
          </a:p>
          <a:p>
            <a:pPr>
              <a:lnSpc>
                <a:spcPct val="150000"/>
              </a:lnSpc>
            </a:pPr>
            <a:r>
              <a:rPr lang="zh-TW" altLang="en-US" sz="2000" b="1" dirty="0">
                <a:latin typeface="Microsoft YaHei" panose="020B0503020204020204" pitchFamily="34" charset="-122"/>
                <a:ea typeface="Microsoft YaHei" panose="020B0503020204020204" pitchFamily="34" charset="-122"/>
              </a:rPr>
              <a:t>協同主持人</a:t>
            </a:r>
            <a:r>
              <a:rPr lang="zh-TW" altLang="en-US" sz="2000" b="1">
                <a:latin typeface="Microsoft YaHei" panose="020B0503020204020204" pitchFamily="34" charset="-122"/>
                <a:ea typeface="Microsoft YaHei" panose="020B0503020204020204" pitchFamily="34" charset="-122"/>
              </a:rPr>
              <a:t>：楊舜年</a:t>
            </a:r>
            <a:endParaRPr lang="zh-TW" altLang="en-US" sz="2000" b="1" dirty="0">
              <a:latin typeface="Microsoft YaHei" panose="020B0503020204020204" pitchFamily="34" charset="-122"/>
              <a:ea typeface="Microsoft YaHei" panose="020B0503020204020204" pitchFamily="34" charset="-122"/>
            </a:endParaRPr>
          </a:p>
        </p:txBody>
      </p:sp>
      <p:pic>
        <p:nvPicPr>
          <p:cNvPr id="4" name="Picture 2">
            <a:extLst>
              <a:ext uri="{FF2B5EF4-FFF2-40B4-BE49-F238E27FC236}">
                <a16:creationId xmlns:a16="http://schemas.microsoft.com/office/drawing/2014/main" id="{B31E17F0-5762-158D-6425-96DA5C991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9340" y="427175"/>
            <a:ext cx="2250230" cy="31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773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27631-04BA-C21B-8BBE-FFA670CBB9C2}"/>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E27CB47C-B48F-39FD-47C0-71ECF643E264}"/>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05DCA303-D514-5D92-20E2-1CB9B5CF956C}"/>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10</a:t>
            </a:fld>
            <a:r>
              <a:rPr lang="en-US" altLang="zh-TW" dirty="0"/>
              <a:t>/66</a:t>
            </a:r>
            <a:endParaRPr lang="zh-TW" altLang="en-US" dirty="0"/>
          </a:p>
        </p:txBody>
      </p:sp>
      <p:sp>
        <p:nvSpPr>
          <p:cNvPr id="2" name="Text Box 65">
            <a:extLst>
              <a:ext uri="{FF2B5EF4-FFF2-40B4-BE49-F238E27FC236}">
                <a16:creationId xmlns:a16="http://schemas.microsoft.com/office/drawing/2014/main" id="{C19F90A7-B639-C59C-1018-BBEFFF522798}"/>
              </a:ext>
            </a:extLst>
          </p:cNvPr>
          <p:cNvSpPr txBox="1">
            <a:spLocks noChangeArrowheads="1"/>
          </p:cNvSpPr>
          <p:nvPr/>
        </p:nvSpPr>
        <p:spPr bwMode="auto">
          <a:xfrm>
            <a:off x="860653" y="770435"/>
            <a:ext cx="10378800" cy="863955"/>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降雨情勢</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未來兩週累積雨量估計</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5" name="圖片 4">
            <a:extLst>
              <a:ext uri="{FF2B5EF4-FFF2-40B4-BE49-F238E27FC236}">
                <a16:creationId xmlns:a16="http://schemas.microsoft.com/office/drawing/2014/main" id="{722C36C9-4551-4715-51D3-771B2E5926FA}"/>
              </a:ext>
            </a:extLst>
          </p:cNvPr>
          <p:cNvPicPr>
            <a:picLocks noChangeAspect="1"/>
          </p:cNvPicPr>
          <p:nvPr/>
        </p:nvPicPr>
        <p:blipFill>
          <a:blip r:embed="rId2"/>
          <a:stretch>
            <a:fillRect/>
          </a:stretch>
        </p:blipFill>
        <p:spPr>
          <a:xfrm>
            <a:off x="68687" y="1634390"/>
            <a:ext cx="11492248" cy="4672268"/>
          </a:xfrm>
          <a:prstGeom prst="rect">
            <a:avLst/>
          </a:prstGeom>
        </p:spPr>
      </p:pic>
    </p:spTree>
    <p:extLst>
      <p:ext uri="{BB962C8B-B14F-4D97-AF65-F5344CB8AC3E}">
        <p14:creationId xmlns:p14="http://schemas.microsoft.com/office/powerpoint/2010/main" val="3607546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089B6-5E71-79B3-88FD-26494DFDE841}"/>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6167DD8C-1C49-2FC0-671D-A99B8F838CC5}"/>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F7E1CFF0-750D-FC2D-99B9-FD5D1E04224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11</a:t>
            </a:fld>
            <a:r>
              <a:rPr lang="en-US" altLang="zh-TW" dirty="0"/>
              <a:t>/66</a:t>
            </a:r>
            <a:endParaRPr lang="zh-TW" altLang="en-US" dirty="0"/>
          </a:p>
        </p:txBody>
      </p:sp>
      <p:sp>
        <p:nvSpPr>
          <p:cNvPr id="2" name="Text Box 65">
            <a:extLst>
              <a:ext uri="{FF2B5EF4-FFF2-40B4-BE49-F238E27FC236}">
                <a16:creationId xmlns:a16="http://schemas.microsoft.com/office/drawing/2014/main" id="{FFF38C41-E8DE-AA2A-00BF-70BA32E97299}"/>
              </a:ext>
            </a:extLst>
          </p:cNvPr>
          <p:cNvSpPr txBox="1">
            <a:spLocks noChangeArrowheads="1"/>
          </p:cNvSpPr>
          <p:nvPr/>
        </p:nvSpPr>
        <p:spPr bwMode="auto">
          <a:xfrm>
            <a:off x="860653" y="770435"/>
            <a:ext cx="10378800" cy="863955"/>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降雨情勢</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季長期天氣展望</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4" name="圖片 3">
            <a:extLst>
              <a:ext uri="{FF2B5EF4-FFF2-40B4-BE49-F238E27FC236}">
                <a16:creationId xmlns:a16="http://schemas.microsoft.com/office/drawing/2014/main" id="{22D62AD5-6AB6-1F08-B71F-C8F608ACF694}"/>
              </a:ext>
            </a:extLst>
          </p:cNvPr>
          <p:cNvPicPr>
            <a:picLocks noChangeAspect="1"/>
          </p:cNvPicPr>
          <p:nvPr/>
        </p:nvPicPr>
        <p:blipFill>
          <a:blip r:embed="rId2"/>
          <a:stretch>
            <a:fillRect/>
          </a:stretch>
        </p:blipFill>
        <p:spPr>
          <a:xfrm>
            <a:off x="156607" y="1596658"/>
            <a:ext cx="11331347" cy="4960114"/>
          </a:xfrm>
          <a:prstGeom prst="rect">
            <a:avLst/>
          </a:prstGeom>
        </p:spPr>
      </p:pic>
    </p:spTree>
    <p:extLst>
      <p:ext uri="{BB962C8B-B14F-4D97-AF65-F5344CB8AC3E}">
        <p14:creationId xmlns:p14="http://schemas.microsoft.com/office/powerpoint/2010/main" val="4161793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6594C-0387-B4AF-C241-A4FEA527A4F5}"/>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BC351563-8085-651C-AD27-E6CA445BFE34}"/>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DD13BD30-636D-C279-D354-20905A2B038D}"/>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12</a:t>
            </a:fld>
            <a:r>
              <a:rPr lang="en-US" altLang="zh-TW" dirty="0"/>
              <a:t>/66</a:t>
            </a:r>
            <a:endParaRPr lang="zh-TW" altLang="en-US" dirty="0"/>
          </a:p>
        </p:txBody>
      </p:sp>
      <p:sp>
        <p:nvSpPr>
          <p:cNvPr id="2" name="Text Box 65">
            <a:extLst>
              <a:ext uri="{FF2B5EF4-FFF2-40B4-BE49-F238E27FC236}">
                <a16:creationId xmlns:a16="http://schemas.microsoft.com/office/drawing/2014/main" id="{7E04B975-0A50-071F-24F3-0106803A2DDA}"/>
              </a:ext>
            </a:extLst>
          </p:cNvPr>
          <p:cNvSpPr txBox="1">
            <a:spLocks noChangeArrowheads="1"/>
          </p:cNvSpPr>
          <p:nvPr/>
        </p:nvSpPr>
        <p:spPr bwMode="auto">
          <a:xfrm>
            <a:off x="860653" y="770435"/>
            <a:ext cx="10378800" cy="863955"/>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降雨情勢</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累積雨量枯旱排名</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5" name="圖片 4">
            <a:extLst>
              <a:ext uri="{FF2B5EF4-FFF2-40B4-BE49-F238E27FC236}">
                <a16:creationId xmlns:a16="http://schemas.microsoft.com/office/drawing/2014/main" id="{068BD05F-F0BE-5198-85C5-15F735E47144}"/>
              </a:ext>
            </a:extLst>
          </p:cNvPr>
          <p:cNvPicPr>
            <a:picLocks noChangeAspect="1"/>
          </p:cNvPicPr>
          <p:nvPr/>
        </p:nvPicPr>
        <p:blipFill>
          <a:blip r:embed="rId2"/>
          <a:stretch>
            <a:fillRect/>
          </a:stretch>
        </p:blipFill>
        <p:spPr>
          <a:xfrm>
            <a:off x="210354" y="1602510"/>
            <a:ext cx="11372045" cy="4658575"/>
          </a:xfrm>
          <a:prstGeom prst="rect">
            <a:avLst/>
          </a:prstGeom>
        </p:spPr>
      </p:pic>
    </p:spTree>
    <p:extLst>
      <p:ext uri="{BB962C8B-B14F-4D97-AF65-F5344CB8AC3E}">
        <p14:creationId xmlns:p14="http://schemas.microsoft.com/office/powerpoint/2010/main" val="289837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60657-2934-F95A-6BCA-C0D7181AD85D}"/>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C3EB0552-C7DA-DC18-B617-6384C43E76BC}"/>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79FC7F59-E13D-9E83-3680-508176479932}"/>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13</a:t>
            </a:fld>
            <a:r>
              <a:rPr lang="en-US" altLang="zh-TW" dirty="0"/>
              <a:t>/66</a:t>
            </a:r>
            <a:endParaRPr lang="zh-TW" altLang="en-US" dirty="0"/>
          </a:p>
        </p:txBody>
      </p:sp>
      <p:sp>
        <p:nvSpPr>
          <p:cNvPr id="2" name="Text Box 65">
            <a:extLst>
              <a:ext uri="{FF2B5EF4-FFF2-40B4-BE49-F238E27FC236}">
                <a16:creationId xmlns:a16="http://schemas.microsoft.com/office/drawing/2014/main" id="{97B2DF3D-6334-CEC1-D5C6-E14DF450DA49}"/>
              </a:ext>
            </a:extLst>
          </p:cNvPr>
          <p:cNvSpPr txBox="1">
            <a:spLocks noChangeArrowheads="1"/>
          </p:cNvSpPr>
          <p:nvPr/>
        </p:nvSpPr>
        <p:spPr bwMode="auto">
          <a:xfrm>
            <a:off x="860653" y="770435"/>
            <a:ext cx="10378800" cy="863955"/>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降雨情勢</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區域乾旱監測</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5" name="圖片 4">
            <a:extLst>
              <a:ext uri="{FF2B5EF4-FFF2-40B4-BE49-F238E27FC236}">
                <a16:creationId xmlns:a16="http://schemas.microsoft.com/office/drawing/2014/main" id="{6097F691-E6BA-8EED-403A-0826E07702E1}"/>
              </a:ext>
            </a:extLst>
          </p:cNvPr>
          <p:cNvPicPr>
            <a:picLocks noChangeAspect="1"/>
          </p:cNvPicPr>
          <p:nvPr/>
        </p:nvPicPr>
        <p:blipFill>
          <a:blip r:embed="rId2"/>
          <a:stretch>
            <a:fillRect/>
          </a:stretch>
        </p:blipFill>
        <p:spPr>
          <a:xfrm>
            <a:off x="860652" y="1676129"/>
            <a:ext cx="10826419" cy="4571676"/>
          </a:xfrm>
          <a:prstGeom prst="rect">
            <a:avLst/>
          </a:prstGeom>
        </p:spPr>
      </p:pic>
    </p:spTree>
    <p:extLst>
      <p:ext uri="{BB962C8B-B14F-4D97-AF65-F5344CB8AC3E}">
        <p14:creationId xmlns:p14="http://schemas.microsoft.com/office/powerpoint/2010/main" val="3160082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E969FA0D-1C98-723C-CF6F-9216AEEFD561}"/>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14</a:t>
            </a:fld>
            <a:r>
              <a:rPr lang="en-US" altLang="zh-TW" dirty="0"/>
              <a:t> /66</a:t>
            </a:r>
            <a:endParaRPr lang="zh-TW" altLang="en-US" dirty="0"/>
          </a:p>
        </p:txBody>
      </p:sp>
      <p:sp>
        <p:nvSpPr>
          <p:cNvPr id="2" name="Text Box 65">
            <a:extLst>
              <a:ext uri="{FF2B5EF4-FFF2-40B4-BE49-F238E27FC236}">
                <a16:creationId xmlns:a16="http://schemas.microsoft.com/office/drawing/2014/main" id="{9EC62743-AA64-37E7-AB1C-C975CFDCEAA1}"/>
              </a:ext>
            </a:extLst>
          </p:cNvPr>
          <p:cNvSpPr txBox="1">
            <a:spLocks noChangeArrowheads="1"/>
          </p:cNvSpPr>
          <p:nvPr/>
        </p:nvSpPr>
        <p:spPr bwMode="auto">
          <a:xfrm>
            <a:off x="860653" y="770435"/>
            <a:ext cx="10378800" cy="1325620"/>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水源情勢：</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擴充</a:t>
            </a:r>
            <a:r>
              <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3</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個功能模組</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endPar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5" name="圖片 4">
            <a:extLst>
              <a:ext uri="{FF2B5EF4-FFF2-40B4-BE49-F238E27FC236}">
                <a16:creationId xmlns:a16="http://schemas.microsoft.com/office/drawing/2014/main" id="{5CF6D1BD-3A41-2ABC-CE94-00CCEDABC647}"/>
              </a:ext>
            </a:extLst>
          </p:cNvPr>
          <p:cNvPicPr>
            <a:picLocks noChangeAspect="1"/>
          </p:cNvPicPr>
          <p:nvPr/>
        </p:nvPicPr>
        <p:blipFill>
          <a:blip r:embed="rId2"/>
          <a:stretch>
            <a:fillRect/>
          </a:stretch>
        </p:blipFill>
        <p:spPr>
          <a:xfrm>
            <a:off x="1590161" y="1630396"/>
            <a:ext cx="10098540" cy="4565382"/>
          </a:xfrm>
          <a:prstGeom prst="rect">
            <a:avLst/>
          </a:prstGeom>
        </p:spPr>
      </p:pic>
      <p:grpSp>
        <p:nvGrpSpPr>
          <p:cNvPr id="6" name="群組 5">
            <a:extLst>
              <a:ext uri="{FF2B5EF4-FFF2-40B4-BE49-F238E27FC236}">
                <a16:creationId xmlns:a16="http://schemas.microsoft.com/office/drawing/2014/main" id="{4F52E7EA-E537-FE41-80B5-284E889BCFAE}"/>
              </a:ext>
            </a:extLst>
          </p:cNvPr>
          <p:cNvGrpSpPr/>
          <p:nvPr/>
        </p:nvGrpSpPr>
        <p:grpSpPr>
          <a:xfrm>
            <a:off x="264471" y="5895911"/>
            <a:ext cx="3018607" cy="697018"/>
            <a:chOff x="240614" y="5955894"/>
            <a:chExt cx="3018607" cy="697018"/>
          </a:xfrm>
        </p:grpSpPr>
        <p:grpSp>
          <p:nvGrpSpPr>
            <p:cNvPr id="7" name="群組 6">
              <a:extLst>
                <a:ext uri="{FF2B5EF4-FFF2-40B4-BE49-F238E27FC236}">
                  <a16:creationId xmlns:a16="http://schemas.microsoft.com/office/drawing/2014/main" id="{3794CDD3-0B6E-4D95-B799-6CAF12224640}"/>
                </a:ext>
              </a:extLst>
            </p:cNvPr>
            <p:cNvGrpSpPr/>
            <p:nvPr/>
          </p:nvGrpSpPr>
          <p:grpSpPr>
            <a:xfrm>
              <a:off x="240614" y="5955894"/>
              <a:ext cx="2007112" cy="261610"/>
              <a:chOff x="356597" y="4277713"/>
              <a:chExt cx="2879052" cy="375260"/>
            </a:xfrm>
          </p:grpSpPr>
          <p:sp>
            <p:nvSpPr>
              <p:cNvPr id="14" name="矩形: 圓角 13">
                <a:extLst>
                  <a:ext uri="{FF2B5EF4-FFF2-40B4-BE49-F238E27FC236}">
                    <a16:creationId xmlns:a16="http://schemas.microsoft.com/office/drawing/2014/main" id="{4BDB40D0-A935-CC50-63F7-F7F356276158}"/>
                  </a:ext>
                </a:extLst>
              </p:cNvPr>
              <p:cNvSpPr/>
              <p:nvPr/>
            </p:nvSpPr>
            <p:spPr>
              <a:xfrm>
                <a:off x="356597" y="4361865"/>
                <a:ext cx="457739" cy="206957"/>
              </a:xfrm>
              <a:prstGeom prst="roundRect">
                <a:avLst/>
              </a:prstGeom>
              <a:solidFill>
                <a:srgbClr val="FF525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文字方塊 15">
                <a:extLst>
                  <a:ext uri="{FF2B5EF4-FFF2-40B4-BE49-F238E27FC236}">
                    <a16:creationId xmlns:a16="http://schemas.microsoft.com/office/drawing/2014/main" id="{3409B06C-75B0-129F-C7DA-6CDED50C4995}"/>
                  </a:ext>
                </a:extLst>
              </p:cNvPr>
              <p:cNvSpPr txBox="1"/>
              <p:nvPr/>
            </p:nvSpPr>
            <p:spPr>
              <a:xfrm>
                <a:off x="797838" y="4277713"/>
                <a:ext cx="2437811"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新增：</a:t>
                </a:r>
                <a:r>
                  <a:rPr lang="en-US" altLang="zh-TW" sz="1100" dirty="0">
                    <a:latin typeface="微軟正黑體" panose="020B0604030504040204" pitchFamily="34" charset="-120"/>
                    <a:ea typeface="微軟正黑體" panose="020B0604030504040204" pitchFamily="34" charset="-120"/>
                  </a:rPr>
                  <a:t>113</a:t>
                </a:r>
                <a:r>
                  <a:rPr lang="zh-TW" altLang="en-US" sz="1100" dirty="0">
                    <a:latin typeface="微軟正黑體" panose="020B0604030504040204" pitchFamily="34" charset="-120"/>
                    <a:ea typeface="微軟正黑體" panose="020B0604030504040204" pitchFamily="34" charset="-120"/>
                  </a:rPr>
                  <a:t>年建立之模組</a:t>
                </a:r>
                <a:endParaRPr lang="en-US" altLang="zh-TW" sz="1100" dirty="0">
                  <a:latin typeface="微軟正黑體" panose="020B0604030504040204" pitchFamily="34" charset="-120"/>
                  <a:ea typeface="微軟正黑體" panose="020B0604030504040204" pitchFamily="34" charset="-120"/>
                </a:endParaRPr>
              </a:p>
            </p:txBody>
          </p:sp>
        </p:grpSp>
        <p:grpSp>
          <p:nvGrpSpPr>
            <p:cNvPr id="8" name="群組 7">
              <a:extLst>
                <a:ext uri="{FF2B5EF4-FFF2-40B4-BE49-F238E27FC236}">
                  <a16:creationId xmlns:a16="http://schemas.microsoft.com/office/drawing/2014/main" id="{C917FBCE-DBFA-6A1E-897A-DBA740E22EED}"/>
                </a:ext>
              </a:extLst>
            </p:cNvPr>
            <p:cNvGrpSpPr/>
            <p:nvPr/>
          </p:nvGrpSpPr>
          <p:grpSpPr>
            <a:xfrm>
              <a:off x="240614" y="6173598"/>
              <a:ext cx="3018607" cy="261610"/>
              <a:chOff x="356597" y="4483921"/>
              <a:chExt cx="4329965" cy="375260"/>
            </a:xfrm>
          </p:grpSpPr>
          <p:sp>
            <p:nvSpPr>
              <p:cNvPr id="12" name="矩形: 圓角 11">
                <a:extLst>
                  <a:ext uri="{FF2B5EF4-FFF2-40B4-BE49-F238E27FC236}">
                    <a16:creationId xmlns:a16="http://schemas.microsoft.com/office/drawing/2014/main" id="{C474DC02-35FE-979E-CFF5-84156DB3F740}"/>
                  </a:ext>
                </a:extLst>
              </p:cNvPr>
              <p:cNvSpPr/>
              <p:nvPr/>
            </p:nvSpPr>
            <p:spPr>
              <a:xfrm>
                <a:off x="356597" y="4568073"/>
                <a:ext cx="457739" cy="206957"/>
              </a:xfrm>
              <a:prstGeom prst="roundRect">
                <a:avLst/>
              </a:prstGeom>
              <a:solidFill>
                <a:srgbClr val="FDD83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文字方塊 12">
                <a:extLst>
                  <a:ext uri="{FF2B5EF4-FFF2-40B4-BE49-F238E27FC236}">
                    <a16:creationId xmlns:a16="http://schemas.microsoft.com/office/drawing/2014/main" id="{56762D96-15DE-96AC-EE7F-28DFDB956384}"/>
                  </a:ext>
                </a:extLst>
              </p:cNvPr>
              <p:cNvSpPr txBox="1"/>
              <p:nvPr/>
            </p:nvSpPr>
            <p:spPr>
              <a:xfrm>
                <a:off x="797838" y="4483921"/>
                <a:ext cx="3888724"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擴充：</a:t>
                </a:r>
                <a:r>
                  <a:rPr lang="en-US" altLang="zh-TW" sz="1100" dirty="0">
                    <a:latin typeface="微軟正黑體" panose="020B0604030504040204" pitchFamily="34" charset="-120"/>
                    <a:ea typeface="微軟正黑體" panose="020B0604030504040204" pitchFamily="34" charset="-120"/>
                  </a:rPr>
                  <a:t>111-112</a:t>
                </a:r>
                <a:r>
                  <a:rPr lang="zh-TW" altLang="en-US" sz="1100" dirty="0">
                    <a:latin typeface="微軟正黑體" panose="020B0604030504040204" pitchFamily="34" charset="-120"/>
                    <a:ea typeface="微軟正黑體" panose="020B0604030504040204" pitchFamily="34" charset="-120"/>
                  </a:rPr>
                  <a:t>年建立，擴增功能之模組</a:t>
                </a:r>
                <a:endParaRPr lang="en-US" altLang="zh-TW" sz="1100" dirty="0">
                  <a:latin typeface="微軟正黑體" panose="020B0604030504040204" pitchFamily="34" charset="-120"/>
                  <a:ea typeface="微軟正黑體" panose="020B0604030504040204" pitchFamily="34" charset="-120"/>
                </a:endParaRPr>
              </a:p>
            </p:txBody>
          </p:sp>
        </p:grpSp>
        <p:grpSp>
          <p:nvGrpSpPr>
            <p:cNvPr id="9" name="群組 8">
              <a:extLst>
                <a:ext uri="{FF2B5EF4-FFF2-40B4-BE49-F238E27FC236}">
                  <a16:creationId xmlns:a16="http://schemas.microsoft.com/office/drawing/2014/main" id="{87B62EBD-F112-81DF-1457-A545CDE76E88}"/>
                </a:ext>
              </a:extLst>
            </p:cNvPr>
            <p:cNvGrpSpPr/>
            <p:nvPr/>
          </p:nvGrpSpPr>
          <p:grpSpPr>
            <a:xfrm>
              <a:off x="240614" y="6391302"/>
              <a:ext cx="3018607" cy="261610"/>
              <a:chOff x="356597" y="4721569"/>
              <a:chExt cx="4329965" cy="375260"/>
            </a:xfrm>
          </p:grpSpPr>
          <p:sp>
            <p:nvSpPr>
              <p:cNvPr id="10" name="矩形: 圓角 9">
                <a:extLst>
                  <a:ext uri="{FF2B5EF4-FFF2-40B4-BE49-F238E27FC236}">
                    <a16:creationId xmlns:a16="http://schemas.microsoft.com/office/drawing/2014/main" id="{DC83AA69-30CA-A9EC-1F2C-0262A1C821EA}"/>
                  </a:ext>
                </a:extLst>
              </p:cNvPr>
              <p:cNvSpPr/>
              <p:nvPr/>
            </p:nvSpPr>
            <p:spPr>
              <a:xfrm>
                <a:off x="356597" y="4805721"/>
                <a:ext cx="457739" cy="206957"/>
              </a:xfrm>
              <a:prstGeom prst="roundRect">
                <a:avLst/>
              </a:prstGeom>
              <a:solidFill>
                <a:schemeClr val="bg1"/>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文字方塊 10">
                <a:extLst>
                  <a:ext uri="{FF2B5EF4-FFF2-40B4-BE49-F238E27FC236}">
                    <a16:creationId xmlns:a16="http://schemas.microsoft.com/office/drawing/2014/main" id="{4DC4B57D-A13A-A24E-A4C7-2432BD1711BD}"/>
                  </a:ext>
                </a:extLst>
              </p:cNvPr>
              <p:cNvSpPr txBox="1"/>
              <p:nvPr/>
            </p:nvSpPr>
            <p:spPr>
              <a:xfrm>
                <a:off x="797838" y="4721569"/>
                <a:ext cx="3888724"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維運：</a:t>
                </a:r>
                <a:r>
                  <a:rPr lang="en-US" altLang="zh-TW" sz="1100" dirty="0">
                    <a:latin typeface="微軟正黑體" panose="020B0604030504040204" pitchFamily="34" charset="-120"/>
                    <a:ea typeface="微軟正黑體" panose="020B0604030504040204" pitchFamily="34" charset="-120"/>
                  </a:rPr>
                  <a:t>111-112</a:t>
                </a:r>
                <a:r>
                  <a:rPr lang="zh-TW" altLang="en-US" sz="1100" dirty="0">
                    <a:latin typeface="微軟正黑體" panose="020B0604030504040204" pitchFamily="34" charset="-120"/>
                    <a:ea typeface="微軟正黑體" panose="020B0604030504040204" pitchFamily="34" charset="-120"/>
                  </a:rPr>
                  <a:t>年建立，資料維運之模組</a:t>
                </a:r>
                <a:endParaRPr lang="en-US" altLang="zh-TW" sz="1100" dirty="0">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133629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D96F2-28B3-4816-F12E-A7E373F74E86}"/>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226AEF07-108A-0DF8-32D6-A334925CA76A}"/>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433B812B-8B3F-4DFF-D742-38DAD2FE6EA3}"/>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15</a:t>
            </a:fld>
            <a:r>
              <a:rPr lang="en-US" altLang="zh-TW" dirty="0"/>
              <a:t> /66</a:t>
            </a:r>
            <a:endParaRPr lang="zh-TW" altLang="en-US" dirty="0"/>
          </a:p>
        </p:txBody>
      </p:sp>
      <p:sp>
        <p:nvSpPr>
          <p:cNvPr id="2" name="Text Box 65">
            <a:extLst>
              <a:ext uri="{FF2B5EF4-FFF2-40B4-BE49-F238E27FC236}">
                <a16:creationId xmlns:a16="http://schemas.microsoft.com/office/drawing/2014/main" id="{9DB153A3-B4C5-A0B7-A632-4BBD1D587B5C}"/>
              </a:ext>
            </a:extLst>
          </p:cNvPr>
          <p:cNvSpPr txBox="1">
            <a:spLocks noChangeArrowheads="1"/>
          </p:cNvSpPr>
          <p:nvPr/>
        </p:nvSpPr>
        <p:spPr bwMode="auto">
          <a:xfrm>
            <a:off x="860653" y="770435"/>
            <a:ext cx="10378800" cy="863955"/>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水源</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情勢</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蓄水量枯旱排名</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4" name="圖片 3">
            <a:extLst>
              <a:ext uri="{FF2B5EF4-FFF2-40B4-BE49-F238E27FC236}">
                <a16:creationId xmlns:a16="http://schemas.microsoft.com/office/drawing/2014/main" id="{313FE108-DC37-7BBF-E2D9-6C0D713D5B24}"/>
              </a:ext>
            </a:extLst>
          </p:cNvPr>
          <p:cNvPicPr>
            <a:picLocks noChangeAspect="1"/>
          </p:cNvPicPr>
          <p:nvPr/>
        </p:nvPicPr>
        <p:blipFill>
          <a:blip r:embed="rId2"/>
          <a:stretch>
            <a:fillRect/>
          </a:stretch>
        </p:blipFill>
        <p:spPr>
          <a:xfrm>
            <a:off x="238125" y="1796070"/>
            <a:ext cx="11487150" cy="4291495"/>
          </a:xfrm>
          <a:prstGeom prst="rect">
            <a:avLst/>
          </a:prstGeom>
        </p:spPr>
      </p:pic>
    </p:spTree>
    <p:extLst>
      <p:ext uri="{BB962C8B-B14F-4D97-AF65-F5344CB8AC3E}">
        <p14:creationId xmlns:p14="http://schemas.microsoft.com/office/powerpoint/2010/main" val="2078974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4E9B0-4C0C-E140-81B1-9329CADD1273}"/>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4D1DA34C-0439-408B-8CD6-B87C059B1291}"/>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1940BCD3-82DB-DA8B-2E1A-03BB7E4BBFF2}"/>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16</a:t>
            </a:fld>
            <a:r>
              <a:rPr lang="en-US" altLang="zh-TW" dirty="0"/>
              <a:t> /66</a:t>
            </a:r>
            <a:endParaRPr lang="zh-TW" altLang="en-US" dirty="0"/>
          </a:p>
        </p:txBody>
      </p:sp>
      <p:sp>
        <p:nvSpPr>
          <p:cNvPr id="2" name="Text Box 65">
            <a:extLst>
              <a:ext uri="{FF2B5EF4-FFF2-40B4-BE49-F238E27FC236}">
                <a16:creationId xmlns:a16="http://schemas.microsoft.com/office/drawing/2014/main" id="{86CDF31F-8A92-D021-3F77-3FFB9802F971}"/>
              </a:ext>
            </a:extLst>
          </p:cNvPr>
          <p:cNvSpPr txBox="1">
            <a:spLocks noChangeArrowheads="1"/>
          </p:cNvSpPr>
          <p:nvPr/>
        </p:nvSpPr>
        <p:spPr bwMode="auto">
          <a:xfrm>
            <a:off x="860653" y="770435"/>
            <a:ext cx="10378800" cy="863955"/>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水源</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情勢</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埤塘水情</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5" name="圖片 4">
            <a:extLst>
              <a:ext uri="{FF2B5EF4-FFF2-40B4-BE49-F238E27FC236}">
                <a16:creationId xmlns:a16="http://schemas.microsoft.com/office/drawing/2014/main" id="{FE6CC8F6-A6F8-21AC-C898-0D501D73C35D}"/>
              </a:ext>
            </a:extLst>
          </p:cNvPr>
          <p:cNvPicPr>
            <a:picLocks noChangeAspect="1"/>
          </p:cNvPicPr>
          <p:nvPr/>
        </p:nvPicPr>
        <p:blipFill>
          <a:blip r:embed="rId2"/>
          <a:stretch>
            <a:fillRect/>
          </a:stretch>
        </p:blipFill>
        <p:spPr>
          <a:xfrm>
            <a:off x="320863" y="1634390"/>
            <a:ext cx="11239453" cy="4896189"/>
          </a:xfrm>
          <a:prstGeom prst="rect">
            <a:avLst/>
          </a:prstGeom>
        </p:spPr>
      </p:pic>
    </p:spTree>
    <p:extLst>
      <p:ext uri="{BB962C8B-B14F-4D97-AF65-F5344CB8AC3E}">
        <p14:creationId xmlns:p14="http://schemas.microsoft.com/office/powerpoint/2010/main" val="3606100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E969FA0D-1C98-723C-CF6F-9216AEEFD561}"/>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17</a:t>
            </a:fld>
            <a:r>
              <a:rPr lang="en-US" altLang="zh-TW" dirty="0"/>
              <a:t>/66</a:t>
            </a:r>
            <a:endParaRPr lang="zh-TW" altLang="en-US" dirty="0"/>
          </a:p>
        </p:txBody>
      </p:sp>
      <p:sp>
        <p:nvSpPr>
          <p:cNvPr id="2" name="Text Box 65">
            <a:extLst>
              <a:ext uri="{FF2B5EF4-FFF2-40B4-BE49-F238E27FC236}">
                <a16:creationId xmlns:a16="http://schemas.microsoft.com/office/drawing/2014/main" id="{9EC62743-AA64-37E7-AB1C-C975CFDCEAA1}"/>
              </a:ext>
            </a:extLst>
          </p:cNvPr>
          <p:cNvSpPr txBox="1">
            <a:spLocks noChangeArrowheads="1"/>
          </p:cNvSpPr>
          <p:nvPr/>
        </p:nvSpPr>
        <p:spPr bwMode="auto">
          <a:xfrm>
            <a:off x="860653" y="770435"/>
            <a:ext cx="10378800" cy="1325620"/>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耕作情勢：</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擴充</a:t>
            </a:r>
            <a:r>
              <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4</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個功能模組</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endPar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grpSp>
        <p:nvGrpSpPr>
          <p:cNvPr id="6" name="群組 5">
            <a:extLst>
              <a:ext uri="{FF2B5EF4-FFF2-40B4-BE49-F238E27FC236}">
                <a16:creationId xmlns:a16="http://schemas.microsoft.com/office/drawing/2014/main" id="{4F52E7EA-E537-FE41-80B5-284E889BCFAE}"/>
              </a:ext>
            </a:extLst>
          </p:cNvPr>
          <p:cNvGrpSpPr/>
          <p:nvPr/>
        </p:nvGrpSpPr>
        <p:grpSpPr>
          <a:xfrm>
            <a:off x="293174" y="5848388"/>
            <a:ext cx="3018607" cy="697018"/>
            <a:chOff x="240614" y="5955894"/>
            <a:chExt cx="3018607" cy="697018"/>
          </a:xfrm>
        </p:grpSpPr>
        <p:grpSp>
          <p:nvGrpSpPr>
            <p:cNvPr id="7" name="群組 6">
              <a:extLst>
                <a:ext uri="{FF2B5EF4-FFF2-40B4-BE49-F238E27FC236}">
                  <a16:creationId xmlns:a16="http://schemas.microsoft.com/office/drawing/2014/main" id="{3794CDD3-0B6E-4D95-B799-6CAF12224640}"/>
                </a:ext>
              </a:extLst>
            </p:cNvPr>
            <p:cNvGrpSpPr/>
            <p:nvPr/>
          </p:nvGrpSpPr>
          <p:grpSpPr>
            <a:xfrm>
              <a:off x="240614" y="5955894"/>
              <a:ext cx="2007112" cy="261610"/>
              <a:chOff x="356597" y="4277713"/>
              <a:chExt cx="2879052" cy="375260"/>
            </a:xfrm>
          </p:grpSpPr>
          <p:sp>
            <p:nvSpPr>
              <p:cNvPr id="14" name="矩形: 圓角 13">
                <a:extLst>
                  <a:ext uri="{FF2B5EF4-FFF2-40B4-BE49-F238E27FC236}">
                    <a16:creationId xmlns:a16="http://schemas.microsoft.com/office/drawing/2014/main" id="{4BDB40D0-A935-CC50-63F7-F7F356276158}"/>
                  </a:ext>
                </a:extLst>
              </p:cNvPr>
              <p:cNvSpPr/>
              <p:nvPr/>
            </p:nvSpPr>
            <p:spPr>
              <a:xfrm>
                <a:off x="356597" y="4361865"/>
                <a:ext cx="457739" cy="206957"/>
              </a:xfrm>
              <a:prstGeom prst="roundRect">
                <a:avLst/>
              </a:prstGeom>
              <a:solidFill>
                <a:srgbClr val="FF525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文字方塊 15">
                <a:extLst>
                  <a:ext uri="{FF2B5EF4-FFF2-40B4-BE49-F238E27FC236}">
                    <a16:creationId xmlns:a16="http://schemas.microsoft.com/office/drawing/2014/main" id="{3409B06C-75B0-129F-C7DA-6CDED50C4995}"/>
                  </a:ext>
                </a:extLst>
              </p:cNvPr>
              <p:cNvSpPr txBox="1"/>
              <p:nvPr/>
            </p:nvSpPr>
            <p:spPr>
              <a:xfrm>
                <a:off x="797838" y="4277713"/>
                <a:ext cx="2437811"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新增：</a:t>
                </a:r>
                <a:r>
                  <a:rPr lang="en-US" altLang="zh-TW" sz="1100" dirty="0">
                    <a:latin typeface="微軟正黑體" panose="020B0604030504040204" pitchFamily="34" charset="-120"/>
                    <a:ea typeface="微軟正黑體" panose="020B0604030504040204" pitchFamily="34" charset="-120"/>
                  </a:rPr>
                  <a:t>113</a:t>
                </a:r>
                <a:r>
                  <a:rPr lang="zh-TW" altLang="en-US" sz="1100" dirty="0">
                    <a:latin typeface="微軟正黑體" panose="020B0604030504040204" pitchFamily="34" charset="-120"/>
                    <a:ea typeface="微軟正黑體" panose="020B0604030504040204" pitchFamily="34" charset="-120"/>
                  </a:rPr>
                  <a:t>年建立之模組</a:t>
                </a:r>
                <a:endParaRPr lang="en-US" altLang="zh-TW" sz="1100" dirty="0">
                  <a:latin typeface="微軟正黑體" panose="020B0604030504040204" pitchFamily="34" charset="-120"/>
                  <a:ea typeface="微軟正黑體" panose="020B0604030504040204" pitchFamily="34" charset="-120"/>
                </a:endParaRPr>
              </a:p>
            </p:txBody>
          </p:sp>
        </p:grpSp>
        <p:grpSp>
          <p:nvGrpSpPr>
            <p:cNvPr id="8" name="群組 7">
              <a:extLst>
                <a:ext uri="{FF2B5EF4-FFF2-40B4-BE49-F238E27FC236}">
                  <a16:creationId xmlns:a16="http://schemas.microsoft.com/office/drawing/2014/main" id="{C917FBCE-DBFA-6A1E-897A-DBA740E22EED}"/>
                </a:ext>
              </a:extLst>
            </p:cNvPr>
            <p:cNvGrpSpPr/>
            <p:nvPr/>
          </p:nvGrpSpPr>
          <p:grpSpPr>
            <a:xfrm>
              <a:off x="240614" y="6173598"/>
              <a:ext cx="3018607" cy="261610"/>
              <a:chOff x="356597" y="4483921"/>
              <a:chExt cx="4329965" cy="375260"/>
            </a:xfrm>
          </p:grpSpPr>
          <p:sp>
            <p:nvSpPr>
              <p:cNvPr id="12" name="矩形: 圓角 11">
                <a:extLst>
                  <a:ext uri="{FF2B5EF4-FFF2-40B4-BE49-F238E27FC236}">
                    <a16:creationId xmlns:a16="http://schemas.microsoft.com/office/drawing/2014/main" id="{C474DC02-35FE-979E-CFF5-84156DB3F740}"/>
                  </a:ext>
                </a:extLst>
              </p:cNvPr>
              <p:cNvSpPr/>
              <p:nvPr/>
            </p:nvSpPr>
            <p:spPr>
              <a:xfrm>
                <a:off x="356597" y="4568073"/>
                <a:ext cx="457739" cy="206957"/>
              </a:xfrm>
              <a:prstGeom prst="roundRect">
                <a:avLst/>
              </a:prstGeom>
              <a:solidFill>
                <a:srgbClr val="FDD83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文字方塊 12">
                <a:extLst>
                  <a:ext uri="{FF2B5EF4-FFF2-40B4-BE49-F238E27FC236}">
                    <a16:creationId xmlns:a16="http://schemas.microsoft.com/office/drawing/2014/main" id="{56762D96-15DE-96AC-EE7F-28DFDB956384}"/>
                  </a:ext>
                </a:extLst>
              </p:cNvPr>
              <p:cNvSpPr txBox="1"/>
              <p:nvPr/>
            </p:nvSpPr>
            <p:spPr>
              <a:xfrm>
                <a:off x="797838" y="4483921"/>
                <a:ext cx="3888724"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擴充：</a:t>
                </a:r>
                <a:r>
                  <a:rPr lang="en-US" altLang="zh-TW" sz="1100" dirty="0">
                    <a:latin typeface="微軟正黑體" panose="020B0604030504040204" pitchFamily="34" charset="-120"/>
                    <a:ea typeface="微軟正黑體" panose="020B0604030504040204" pitchFamily="34" charset="-120"/>
                  </a:rPr>
                  <a:t>111-112</a:t>
                </a:r>
                <a:r>
                  <a:rPr lang="zh-TW" altLang="en-US" sz="1100" dirty="0">
                    <a:latin typeface="微軟正黑體" panose="020B0604030504040204" pitchFamily="34" charset="-120"/>
                    <a:ea typeface="微軟正黑體" panose="020B0604030504040204" pitchFamily="34" charset="-120"/>
                  </a:rPr>
                  <a:t>年建立，擴增功能之模組</a:t>
                </a:r>
                <a:endParaRPr lang="en-US" altLang="zh-TW" sz="1100" dirty="0">
                  <a:latin typeface="微軟正黑體" panose="020B0604030504040204" pitchFamily="34" charset="-120"/>
                  <a:ea typeface="微軟正黑體" panose="020B0604030504040204" pitchFamily="34" charset="-120"/>
                </a:endParaRPr>
              </a:p>
            </p:txBody>
          </p:sp>
        </p:grpSp>
        <p:grpSp>
          <p:nvGrpSpPr>
            <p:cNvPr id="9" name="群組 8">
              <a:extLst>
                <a:ext uri="{FF2B5EF4-FFF2-40B4-BE49-F238E27FC236}">
                  <a16:creationId xmlns:a16="http://schemas.microsoft.com/office/drawing/2014/main" id="{87B62EBD-F112-81DF-1457-A545CDE76E88}"/>
                </a:ext>
              </a:extLst>
            </p:cNvPr>
            <p:cNvGrpSpPr/>
            <p:nvPr/>
          </p:nvGrpSpPr>
          <p:grpSpPr>
            <a:xfrm>
              <a:off x="240614" y="6391302"/>
              <a:ext cx="3018607" cy="261610"/>
              <a:chOff x="356597" y="4721569"/>
              <a:chExt cx="4329965" cy="375260"/>
            </a:xfrm>
          </p:grpSpPr>
          <p:sp>
            <p:nvSpPr>
              <p:cNvPr id="10" name="矩形: 圓角 9">
                <a:extLst>
                  <a:ext uri="{FF2B5EF4-FFF2-40B4-BE49-F238E27FC236}">
                    <a16:creationId xmlns:a16="http://schemas.microsoft.com/office/drawing/2014/main" id="{DC83AA69-30CA-A9EC-1F2C-0262A1C821EA}"/>
                  </a:ext>
                </a:extLst>
              </p:cNvPr>
              <p:cNvSpPr/>
              <p:nvPr/>
            </p:nvSpPr>
            <p:spPr>
              <a:xfrm>
                <a:off x="356597" y="4805721"/>
                <a:ext cx="457739" cy="206957"/>
              </a:xfrm>
              <a:prstGeom prst="roundRect">
                <a:avLst/>
              </a:prstGeom>
              <a:solidFill>
                <a:schemeClr val="bg1"/>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文字方塊 10">
                <a:extLst>
                  <a:ext uri="{FF2B5EF4-FFF2-40B4-BE49-F238E27FC236}">
                    <a16:creationId xmlns:a16="http://schemas.microsoft.com/office/drawing/2014/main" id="{4DC4B57D-A13A-A24E-A4C7-2432BD1711BD}"/>
                  </a:ext>
                </a:extLst>
              </p:cNvPr>
              <p:cNvSpPr txBox="1"/>
              <p:nvPr/>
            </p:nvSpPr>
            <p:spPr>
              <a:xfrm>
                <a:off x="797838" y="4721569"/>
                <a:ext cx="3888724"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維運：</a:t>
                </a:r>
                <a:r>
                  <a:rPr lang="en-US" altLang="zh-TW" sz="1100" dirty="0">
                    <a:latin typeface="微軟正黑體" panose="020B0604030504040204" pitchFamily="34" charset="-120"/>
                    <a:ea typeface="微軟正黑體" panose="020B0604030504040204" pitchFamily="34" charset="-120"/>
                  </a:rPr>
                  <a:t>111-112</a:t>
                </a:r>
                <a:r>
                  <a:rPr lang="zh-TW" altLang="en-US" sz="1100" dirty="0">
                    <a:latin typeface="微軟正黑體" panose="020B0604030504040204" pitchFamily="34" charset="-120"/>
                    <a:ea typeface="微軟正黑體" panose="020B0604030504040204" pitchFamily="34" charset="-120"/>
                  </a:rPr>
                  <a:t>年建立，資料維運之模組</a:t>
                </a:r>
                <a:endParaRPr lang="en-US" altLang="zh-TW" sz="1100" dirty="0">
                  <a:latin typeface="微軟正黑體" panose="020B0604030504040204" pitchFamily="34" charset="-120"/>
                  <a:ea typeface="微軟正黑體" panose="020B0604030504040204" pitchFamily="34" charset="-120"/>
                </a:endParaRPr>
              </a:p>
            </p:txBody>
          </p:sp>
        </p:grpSp>
      </p:grpSp>
      <p:pic>
        <p:nvPicPr>
          <p:cNvPr id="18" name="圖片 17">
            <a:extLst>
              <a:ext uri="{FF2B5EF4-FFF2-40B4-BE49-F238E27FC236}">
                <a16:creationId xmlns:a16="http://schemas.microsoft.com/office/drawing/2014/main" id="{48CC38A7-A4E7-D313-491D-C8CB1F1B91E6}"/>
              </a:ext>
            </a:extLst>
          </p:cNvPr>
          <p:cNvPicPr>
            <a:picLocks noChangeAspect="1"/>
          </p:cNvPicPr>
          <p:nvPr/>
        </p:nvPicPr>
        <p:blipFill>
          <a:blip r:embed="rId2"/>
          <a:stretch>
            <a:fillRect/>
          </a:stretch>
        </p:blipFill>
        <p:spPr>
          <a:xfrm>
            <a:off x="1278315" y="2137794"/>
            <a:ext cx="9399253" cy="3353324"/>
          </a:xfrm>
          <a:prstGeom prst="rect">
            <a:avLst/>
          </a:prstGeom>
        </p:spPr>
      </p:pic>
    </p:spTree>
    <p:extLst>
      <p:ext uri="{BB962C8B-B14F-4D97-AF65-F5344CB8AC3E}">
        <p14:creationId xmlns:p14="http://schemas.microsoft.com/office/powerpoint/2010/main" val="1809268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24D74-9183-BC62-17D5-1F7F8B8A5071}"/>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F8011E93-4039-83A7-39DD-BC7736AA18B2}"/>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38ABA1A9-701F-783B-195C-5C4E4091D536}"/>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18</a:t>
            </a:fld>
            <a:r>
              <a:rPr lang="en-US" altLang="zh-TW" dirty="0"/>
              <a:t>/66</a:t>
            </a:r>
            <a:endParaRPr lang="zh-TW" altLang="en-US" dirty="0"/>
          </a:p>
        </p:txBody>
      </p:sp>
      <p:sp>
        <p:nvSpPr>
          <p:cNvPr id="2" name="Text Box 65">
            <a:extLst>
              <a:ext uri="{FF2B5EF4-FFF2-40B4-BE49-F238E27FC236}">
                <a16:creationId xmlns:a16="http://schemas.microsoft.com/office/drawing/2014/main" id="{8A9F36EE-5928-0BCF-9D29-8600A5E4153A}"/>
              </a:ext>
            </a:extLst>
          </p:cNvPr>
          <p:cNvSpPr txBox="1">
            <a:spLocks noChangeArrowheads="1"/>
          </p:cNvSpPr>
          <p:nvPr/>
        </p:nvSpPr>
        <p:spPr bwMode="auto">
          <a:xfrm>
            <a:off x="860653" y="770435"/>
            <a:ext cx="10378800" cy="863955"/>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耕作</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情勢</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作物分布情勢</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5" name="圖片 4">
            <a:extLst>
              <a:ext uri="{FF2B5EF4-FFF2-40B4-BE49-F238E27FC236}">
                <a16:creationId xmlns:a16="http://schemas.microsoft.com/office/drawing/2014/main" id="{1ECB532B-1157-7034-DB91-DC25B8D0C577}"/>
              </a:ext>
            </a:extLst>
          </p:cNvPr>
          <p:cNvPicPr>
            <a:picLocks noChangeAspect="1"/>
          </p:cNvPicPr>
          <p:nvPr/>
        </p:nvPicPr>
        <p:blipFill>
          <a:blip r:embed="rId2"/>
          <a:stretch>
            <a:fillRect/>
          </a:stretch>
        </p:blipFill>
        <p:spPr>
          <a:xfrm>
            <a:off x="1247775" y="1659852"/>
            <a:ext cx="8982075" cy="4957912"/>
          </a:xfrm>
          <a:prstGeom prst="rect">
            <a:avLst/>
          </a:prstGeom>
        </p:spPr>
      </p:pic>
    </p:spTree>
    <p:extLst>
      <p:ext uri="{BB962C8B-B14F-4D97-AF65-F5344CB8AC3E}">
        <p14:creationId xmlns:p14="http://schemas.microsoft.com/office/powerpoint/2010/main" val="188295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059EC-3142-1DC1-9D58-88B48CDF5911}"/>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57C02295-9543-991C-3E0E-A8B19B63399F}"/>
              </a:ext>
            </a:extLst>
          </p:cNvPr>
          <p:cNvSpPr>
            <a:spLocks noGrp="1"/>
          </p:cNvSpPr>
          <p:nvPr>
            <p:ph type="title"/>
          </p:nvPr>
        </p:nvSpPr>
        <p:spPr/>
        <p:txBody>
          <a:bodyPr>
            <a:normAutofit/>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E96B8D9E-8027-5562-ADD8-ACF8AC8B25A3}"/>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19</a:t>
            </a:fld>
            <a:r>
              <a:rPr lang="en-US" altLang="zh-TW" dirty="0"/>
              <a:t>/66</a:t>
            </a:r>
            <a:endParaRPr lang="zh-TW" altLang="en-US" dirty="0"/>
          </a:p>
        </p:txBody>
      </p:sp>
      <p:sp>
        <p:nvSpPr>
          <p:cNvPr id="2" name="Text Box 65">
            <a:extLst>
              <a:ext uri="{FF2B5EF4-FFF2-40B4-BE49-F238E27FC236}">
                <a16:creationId xmlns:a16="http://schemas.microsoft.com/office/drawing/2014/main" id="{54B76E45-41BE-5BAD-86A8-D5F3CA6631E3}"/>
              </a:ext>
            </a:extLst>
          </p:cNvPr>
          <p:cNvSpPr txBox="1">
            <a:spLocks noChangeArrowheads="1"/>
          </p:cNvSpPr>
          <p:nvPr/>
        </p:nvSpPr>
        <p:spPr bwMode="auto">
          <a:xfrm>
            <a:off x="860653" y="770435"/>
            <a:ext cx="10378800" cy="863955"/>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耕作</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情勢</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灌溉進度</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6" name="圖片 5">
            <a:extLst>
              <a:ext uri="{FF2B5EF4-FFF2-40B4-BE49-F238E27FC236}">
                <a16:creationId xmlns:a16="http://schemas.microsoft.com/office/drawing/2014/main" id="{C27F228D-A8B1-E9CB-24D1-3AF98C0ED218}"/>
              </a:ext>
            </a:extLst>
          </p:cNvPr>
          <p:cNvPicPr>
            <a:picLocks noChangeAspect="1"/>
          </p:cNvPicPr>
          <p:nvPr/>
        </p:nvPicPr>
        <p:blipFill>
          <a:blip r:embed="rId2"/>
          <a:stretch>
            <a:fillRect/>
          </a:stretch>
        </p:blipFill>
        <p:spPr>
          <a:xfrm>
            <a:off x="952547" y="1676129"/>
            <a:ext cx="10286906" cy="4815285"/>
          </a:xfrm>
          <a:prstGeom prst="rect">
            <a:avLst/>
          </a:prstGeom>
        </p:spPr>
      </p:pic>
    </p:spTree>
    <p:extLst>
      <p:ext uri="{BB962C8B-B14F-4D97-AF65-F5344CB8AC3E}">
        <p14:creationId xmlns:p14="http://schemas.microsoft.com/office/powerpoint/2010/main" val="3963566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title"/>
          </p:nvPr>
        </p:nvSpPr>
        <p:spPr>
          <a:xfrm>
            <a:off x="4991803" y="21515"/>
            <a:ext cx="2380547" cy="717244"/>
          </a:xfrm>
        </p:spPr>
        <p:txBody>
          <a:bodyPr>
            <a:normAutofit/>
          </a:bodyPr>
          <a:lstStyle/>
          <a:p>
            <a:pPr algn="ctr"/>
            <a:r>
              <a:rPr lang="zh-TW" altLang="en-US" dirty="0"/>
              <a:t>簡報大綱</a:t>
            </a:r>
          </a:p>
        </p:txBody>
      </p:sp>
      <p:sp>
        <p:nvSpPr>
          <p:cNvPr id="22" name="Text Box 45">
            <a:extLst>
              <a:ext uri="{FF2B5EF4-FFF2-40B4-BE49-F238E27FC236}">
                <a16:creationId xmlns:a16="http://schemas.microsoft.com/office/drawing/2014/main" id="{BB196CE0-3A28-20D1-2B3E-5A56150F0380}"/>
              </a:ext>
            </a:extLst>
          </p:cNvPr>
          <p:cNvSpPr txBox="1">
            <a:spLocks noChangeArrowheads="1"/>
          </p:cNvSpPr>
          <p:nvPr/>
        </p:nvSpPr>
        <p:spPr bwMode="auto">
          <a:xfrm>
            <a:off x="1803592" y="2191010"/>
            <a:ext cx="8397675" cy="2187395"/>
          </a:xfrm>
          <a:prstGeom prst="rect">
            <a:avLst/>
          </a:prstGeom>
          <a:noFill/>
          <a:ln w="9525">
            <a:noFill/>
            <a:miter lim="800000"/>
            <a:headEnd/>
            <a:tailEnd/>
          </a:ln>
          <a:effectLst/>
        </p:spPr>
        <p:txBody>
          <a:bodyPr wrap="square" lIns="90000" tIns="46800" rIns="90000" bIns="46800">
            <a:spAutoFit/>
          </a:bodyPr>
          <a:lstStyle/>
          <a:p>
            <a:pPr>
              <a:spcBef>
                <a:spcPts val="2400"/>
              </a:spcBef>
              <a:tabLst>
                <a:tab pos="6365875" algn="l"/>
              </a:tabLst>
            </a:pPr>
            <a:r>
              <a:rPr lang="zh-TW" altLang="en-US" sz="3200" b="1" dirty="0">
                <a:latin typeface="Microsoft YaHei" panose="020B0503020204020204" pitchFamily="34" charset="-122"/>
                <a:ea typeface="Microsoft YaHei" panose="020B0503020204020204" pitchFamily="34" charset="-122"/>
                <a:cs typeface="Times New Roman" panose="02020603050405020304" pitchFamily="18" charset="0"/>
              </a:rPr>
              <a:t>壹、工作項目</a:t>
            </a:r>
            <a:r>
              <a:rPr lang="en-US" altLang="zh-TW" sz="3200" b="1" dirty="0">
                <a:latin typeface="Microsoft YaHei" panose="020B0503020204020204" pitchFamily="34" charset="-122"/>
                <a:ea typeface="Microsoft YaHei" panose="020B0503020204020204" pitchFamily="34" charset="-122"/>
                <a:cs typeface="Times New Roman" panose="02020603050405020304" pitchFamily="18" charset="0"/>
              </a:rPr>
              <a:t>……………….……………..	04</a:t>
            </a:r>
            <a:endParaRPr lang="en-US" altLang="zh-TW" sz="3200"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a:spcBef>
                <a:spcPts val="2400"/>
              </a:spcBef>
              <a:tabLst>
                <a:tab pos="6365875" algn="l"/>
              </a:tabLst>
            </a:pPr>
            <a:r>
              <a:rPr lang="zh-TW" altLang="en-US" sz="3200" b="1" dirty="0">
                <a:latin typeface="Microsoft YaHei" panose="020B0503020204020204" pitchFamily="34" charset="-122"/>
                <a:ea typeface="Microsoft YaHei" panose="020B0503020204020204" pitchFamily="34" charset="-122"/>
                <a:cs typeface="Times New Roman" panose="02020603050405020304" pitchFamily="18" charset="0"/>
              </a:rPr>
              <a:t>貳、</a:t>
            </a:r>
            <a:r>
              <a:rPr lang="zh-TW" altLang="en-US" sz="3200" b="1" dirty="0">
                <a:latin typeface="Times New Roman" panose="02020603050405020304" pitchFamily="18" charset="0"/>
                <a:ea typeface="Microsoft YaHei" panose="020B0503020204020204" pitchFamily="34" charset="-122"/>
                <a:cs typeface="Times New Roman" panose="02020603050405020304" pitchFamily="18" charset="0"/>
              </a:rPr>
              <a:t>期中階段計畫執行情形 </a:t>
            </a:r>
            <a:r>
              <a:rPr lang="en-US" altLang="zh-TW" sz="3200" b="1" dirty="0">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TW" sz="3200"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07</a:t>
            </a:r>
          </a:p>
          <a:p>
            <a:pPr>
              <a:spcBef>
                <a:spcPts val="2400"/>
              </a:spcBef>
              <a:tabLst>
                <a:tab pos="6365875" algn="l"/>
              </a:tabLst>
            </a:pPr>
            <a:r>
              <a:rPr lang="zh-TW" altLang="en-US" sz="3200"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r>
              <a:rPr lang="en-US" altLang="zh-TW" sz="3200"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TW" sz="3200" b="1"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TW" sz="3200"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	52</a:t>
            </a:r>
          </a:p>
        </p:txBody>
      </p:sp>
      <p:sp>
        <p:nvSpPr>
          <p:cNvPr id="2" name="投影片編號版面配置區 1">
            <a:extLst>
              <a:ext uri="{FF2B5EF4-FFF2-40B4-BE49-F238E27FC236}">
                <a16:creationId xmlns:a16="http://schemas.microsoft.com/office/drawing/2014/main" id="{0041B2C9-2A13-F7A7-342E-AF8712CCB50C}"/>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2</a:t>
            </a:fld>
            <a:r>
              <a:rPr lang="en-US" altLang="zh-TW"/>
              <a:t>/37</a:t>
            </a:r>
            <a:endParaRPr lang="zh-TW" altLang="en-US" dirty="0"/>
          </a:p>
        </p:txBody>
      </p:sp>
    </p:spTree>
    <p:extLst>
      <p:ext uri="{BB962C8B-B14F-4D97-AF65-F5344CB8AC3E}">
        <p14:creationId xmlns:p14="http://schemas.microsoft.com/office/powerpoint/2010/main" val="2866502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DEFD6-CCB7-28E6-782A-38F76B4999C4}"/>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C09E4D4C-7C2C-297C-7B0B-6C5389471577}"/>
              </a:ext>
            </a:extLst>
          </p:cNvPr>
          <p:cNvSpPr>
            <a:spLocks noGrp="1"/>
          </p:cNvSpPr>
          <p:nvPr>
            <p:ph type="title"/>
          </p:nvPr>
        </p:nvSpPr>
        <p:spPr/>
        <p:txBody>
          <a:bodyPr>
            <a:normAutofit/>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0F18DE59-0CB5-35CC-1EBB-02576F7AA359}"/>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20</a:t>
            </a:fld>
            <a:r>
              <a:rPr lang="en-US" altLang="zh-TW" dirty="0"/>
              <a:t>/66</a:t>
            </a:r>
            <a:endParaRPr lang="zh-TW" altLang="en-US" dirty="0"/>
          </a:p>
        </p:txBody>
      </p:sp>
      <p:sp>
        <p:nvSpPr>
          <p:cNvPr id="2" name="Text Box 65">
            <a:extLst>
              <a:ext uri="{FF2B5EF4-FFF2-40B4-BE49-F238E27FC236}">
                <a16:creationId xmlns:a16="http://schemas.microsoft.com/office/drawing/2014/main" id="{77D4C8E3-0879-D78B-2753-147507CFA891}"/>
              </a:ext>
            </a:extLst>
          </p:cNvPr>
          <p:cNvSpPr txBox="1">
            <a:spLocks noChangeArrowheads="1"/>
          </p:cNvSpPr>
          <p:nvPr/>
        </p:nvSpPr>
        <p:spPr bwMode="auto">
          <a:xfrm>
            <a:off x="860653" y="770435"/>
            <a:ext cx="10378800" cy="863955"/>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耕作</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情勢</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灌溉進度</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6" name="圖片 5">
            <a:extLst>
              <a:ext uri="{FF2B5EF4-FFF2-40B4-BE49-F238E27FC236}">
                <a16:creationId xmlns:a16="http://schemas.microsoft.com/office/drawing/2014/main" id="{6879F03D-76EF-634F-74C3-A57649B46346}"/>
              </a:ext>
            </a:extLst>
          </p:cNvPr>
          <p:cNvPicPr>
            <a:picLocks noChangeAspect="1"/>
          </p:cNvPicPr>
          <p:nvPr/>
        </p:nvPicPr>
        <p:blipFill>
          <a:blip r:embed="rId2"/>
          <a:stretch>
            <a:fillRect/>
          </a:stretch>
        </p:blipFill>
        <p:spPr>
          <a:xfrm>
            <a:off x="1044610" y="1634390"/>
            <a:ext cx="10756866" cy="4810861"/>
          </a:xfrm>
          <a:prstGeom prst="rect">
            <a:avLst/>
          </a:prstGeom>
        </p:spPr>
      </p:pic>
    </p:spTree>
    <p:extLst>
      <p:ext uri="{BB962C8B-B14F-4D97-AF65-F5344CB8AC3E}">
        <p14:creationId xmlns:p14="http://schemas.microsoft.com/office/powerpoint/2010/main" val="3218029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E969FA0D-1C98-723C-CF6F-9216AEEFD561}"/>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21</a:t>
            </a:fld>
            <a:r>
              <a:rPr lang="en-US" altLang="zh-TW" dirty="0"/>
              <a:t>/66</a:t>
            </a:r>
            <a:endParaRPr lang="zh-TW" altLang="en-US" dirty="0"/>
          </a:p>
        </p:txBody>
      </p:sp>
      <p:sp>
        <p:nvSpPr>
          <p:cNvPr id="2" name="Text Box 65">
            <a:extLst>
              <a:ext uri="{FF2B5EF4-FFF2-40B4-BE49-F238E27FC236}">
                <a16:creationId xmlns:a16="http://schemas.microsoft.com/office/drawing/2014/main" id="{9EC62743-AA64-37E7-AB1C-C975CFDCEAA1}"/>
              </a:ext>
            </a:extLst>
          </p:cNvPr>
          <p:cNvSpPr txBox="1">
            <a:spLocks noChangeArrowheads="1"/>
          </p:cNvSpPr>
          <p:nvPr/>
        </p:nvSpPr>
        <p:spPr bwMode="auto">
          <a:xfrm>
            <a:off x="860653" y="770435"/>
            <a:ext cx="10378800" cy="1325620"/>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風險分析：</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擴充</a:t>
            </a:r>
            <a:r>
              <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1</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個功能模組</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endPar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grpSp>
        <p:nvGrpSpPr>
          <p:cNvPr id="6" name="群組 5">
            <a:extLst>
              <a:ext uri="{FF2B5EF4-FFF2-40B4-BE49-F238E27FC236}">
                <a16:creationId xmlns:a16="http://schemas.microsoft.com/office/drawing/2014/main" id="{4F52E7EA-E537-FE41-80B5-284E889BCFAE}"/>
              </a:ext>
            </a:extLst>
          </p:cNvPr>
          <p:cNvGrpSpPr/>
          <p:nvPr/>
        </p:nvGrpSpPr>
        <p:grpSpPr>
          <a:xfrm>
            <a:off x="1424784" y="1706924"/>
            <a:ext cx="3018607" cy="697019"/>
            <a:chOff x="240614" y="5955894"/>
            <a:chExt cx="3018607" cy="697019"/>
          </a:xfrm>
        </p:grpSpPr>
        <p:grpSp>
          <p:nvGrpSpPr>
            <p:cNvPr id="7" name="群組 6">
              <a:extLst>
                <a:ext uri="{FF2B5EF4-FFF2-40B4-BE49-F238E27FC236}">
                  <a16:creationId xmlns:a16="http://schemas.microsoft.com/office/drawing/2014/main" id="{3794CDD3-0B6E-4D95-B799-6CAF12224640}"/>
                </a:ext>
              </a:extLst>
            </p:cNvPr>
            <p:cNvGrpSpPr/>
            <p:nvPr/>
          </p:nvGrpSpPr>
          <p:grpSpPr>
            <a:xfrm>
              <a:off x="240614" y="5955894"/>
              <a:ext cx="2007112" cy="261610"/>
              <a:chOff x="356597" y="4277713"/>
              <a:chExt cx="2879052" cy="375260"/>
            </a:xfrm>
          </p:grpSpPr>
          <p:sp>
            <p:nvSpPr>
              <p:cNvPr id="14" name="矩形: 圓角 13">
                <a:extLst>
                  <a:ext uri="{FF2B5EF4-FFF2-40B4-BE49-F238E27FC236}">
                    <a16:creationId xmlns:a16="http://schemas.microsoft.com/office/drawing/2014/main" id="{4BDB40D0-A935-CC50-63F7-F7F356276158}"/>
                  </a:ext>
                </a:extLst>
              </p:cNvPr>
              <p:cNvSpPr/>
              <p:nvPr/>
            </p:nvSpPr>
            <p:spPr>
              <a:xfrm>
                <a:off x="356597" y="4361865"/>
                <a:ext cx="457739" cy="206957"/>
              </a:xfrm>
              <a:prstGeom prst="roundRect">
                <a:avLst/>
              </a:prstGeom>
              <a:solidFill>
                <a:srgbClr val="FF525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文字方塊 15">
                <a:extLst>
                  <a:ext uri="{FF2B5EF4-FFF2-40B4-BE49-F238E27FC236}">
                    <a16:creationId xmlns:a16="http://schemas.microsoft.com/office/drawing/2014/main" id="{3409B06C-75B0-129F-C7DA-6CDED50C4995}"/>
                  </a:ext>
                </a:extLst>
              </p:cNvPr>
              <p:cNvSpPr txBox="1"/>
              <p:nvPr/>
            </p:nvSpPr>
            <p:spPr>
              <a:xfrm>
                <a:off x="797838" y="4277713"/>
                <a:ext cx="2437811"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新增：</a:t>
                </a:r>
                <a:r>
                  <a:rPr lang="en-US" altLang="zh-TW" sz="1100" dirty="0">
                    <a:latin typeface="微軟正黑體" panose="020B0604030504040204" pitchFamily="34" charset="-120"/>
                    <a:ea typeface="微軟正黑體" panose="020B0604030504040204" pitchFamily="34" charset="-120"/>
                  </a:rPr>
                  <a:t>113</a:t>
                </a:r>
                <a:r>
                  <a:rPr lang="zh-TW" altLang="en-US" sz="1100" dirty="0">
                    <a:latin typeface="微軟正黑體" panose="020B0604030504040204" pitchFamily="34" charset="-120"/>
                    <a:ea typeface="微軟正黑體" panose="020B0604030504040204" pitchFamily="34" charset="-120"/>
                  </a:rPr>
                  <a:t>年建立之模組</a:t>
                </a:r>
                <a:endParaRPr lang="en-US" altLang="zh-TW" sz="1100" dirty="0">
                  <a:latin typeface="微軟正黑體" panose="020B0604030504040204" pitchFamily="34" charset="-120"/>
                  <a:ea typeface="微軟正黑體" panose="020B0604030504040204" pitchFamily="34" charset="-120"/>
                </a:endParaRPr>
              </a:p>
            </p:txBody>
          </p:sp>
        </p:grpSp>
        <p:grpSp>
          <p:nvGrpSpPr>
            <p:cNvPr id="8" name="群組 7">
              <a:extLst>
                <a:ext uri="{FF2B5EF4-FFF2-40B4-BE49-F238E27FC236}">
                  <a16:creationId xmlns:a16="http://schemas.microsoft.com/office/drawing/2014/main" id="{C917FBCE-DBFA-6A1E-897A-DBA740E22EED}"/>
                </a:ext>
              </a:extLst>
            </p:cNvPr>
            <p:cNvGrpSpPr/>
            <p:nvPr/>
          </p:nvGrpSpPr>
          <p:grpSpPr>
            <a:xfrm>
              <a:off x="240614" y="6173598"/>
              <a:ext cx="3018607" cy="261610"/>
              <a:chOff x="356597" y="4483921"/>
              <a:chExt cx="4329965" cy="375260"/>
            </a:xfrm>
          </p:grpSpPr>
          <p:sp>
            <p:nvSpPr>
              <p:cNvPr id="12" name="矩形: 圓角 11">
                <a:extLst>
                  <a:ext uri="{FF2B5EF4-FFF2-40B4-BE49-F238E27FC236}">
                    <a16:creationId xmlns:a16="http://schemas.microsoft.com/office/drawing/2014/main" id="{C474DC02-35FE-979E-CFF5-84156DB3F740}"/>
                  </a:ext>
                </a:extLst>
              </p:cNvPr>
              <p:cNvSpPr/>
              <p:nvPr/>
            </p:nvSpPr>
            <p:spPr>
              <a:xfrm>
                <a:off x="356597" y="4568073"/>
                <a:ext cx="457739" cy="206957"/>
              </a:xfrm>
              <a:prstGeom prst="roundRect">
                <a:avLst/>
              </a:prstGeom>
              <a:solidFill>
                <a:srgbClr val="FDD83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文字方塊 12">
                <a:extLst>
                  <a:ext uri="{FF2B5EF4-FFF2-40B4-BE49-F238E27FC236}">
                    <a16:creationId xmlns:a16="http://schemas.microsoft.com/office/drawing/2014/main" id="{56762D96-15DE-96AC-EE7F-28DFDB956384}"/>
                  </a:ext>
                </a:extLst>
              </p:cNvPr>
              <p:cNvSpPr txBox="1"/>
              <p:nvPr/>
            </p:nvSpPr>
            <p:spPr>
              <a:xfrm>
                <a:off x="797838" y="4483921"/>
                <a:ext cx="3888724"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擴充：</a:t>
                </a:r>
                <a:r>
                  <a:rPr lang="en-US" altLang="zh-TW" sz="1100" dirty="0">
                    <a:latin typeface="微軟正黑體" panose="020B0604030504040204" pitchFamily="34" charset="-120"/>
                    <a:ea typeface="微軟正黑體" panose="020B0604030504040204" pitchFamily="34" charset="-120"/>
                  </a:rPr>
                  <a:t>111-112</a:t>
                </a:r>
                <a:r>
                  <a:rPr lang="zh-TW" altLang="en-US" sz="1100" dirty="0">
                    <a:latin typeface="微軟正黑體" panose="020B0604030504040204" pitchFamily="34" charset="-120"/>
                    <a:ea typeface="微軟正黑體" panose="020B0604030504040204" pitchFamily="34" charset="-120"/>
                  </a:rPr>
                  <a:t>年建立，擴增功能之模組</a:t>
                </a:r>
                <a:endParaRPr lang="en-US" altLang="zh-TW" sz="1100" dirty="0">
                  <a:latin typeface="微軟正黑體" panose="020B0604030504040204" pitchFamily="34" charset="-120"/>
                  <a:ea typeface="微軟正黑體" panose="020B0604030504040204" pitchFamily="34" charset="-120"/>
                </a:endParaRPr>
              </a:p>
            </p:txBody>
          </p:sp>
        </p:grpSp>
        <p:grpSp>
          <p:nvGrpSpPr>
            <p:cNvPr id="9" name="群組 8">
              <a:extLst>
                <a:ext uri="{FF2B5EF4-FFF2-40B4-BE49-F238E27FC236}">
                  <a16:creationId xmlns:a16="http://schemas.microsoft.com/office/drawing/2014/main" id="{87B62EBD-F112-81DF-1457-A545CDE76E88}"/>
                </a:ext>
              </a:extLst>
            </p:cNvPr>
            <p:cNvGrpSpPr/>
            <p:nvPr/>
          </p:nvGrpSpPr>
          <p:grpSpPr>
            <a:xfrm>
              <a:off x="240614" y="6391303"/>
              <a:ext cx="3018607" cy="261610"/>
              <a:chOff x="356597" y="4721570"/>
              <a:chExt cx="4329965" cy="375260"/>
            </a:xfrm>
          </p:grpSpPr>
          <p:sp>
            <p:nvSpPr>
              <p:cNvPr id="10" name="矩形: 圓角 9">
                <a:extLst>
                  <a:ext uri="{FF2B5EF4-FFF2-40B4-BE49-F238E27FC236}">
                    <a16:creationId xmlns:a16="http://schemas.microsoft.com/office/drawing/2014/main" id="{DC83AA69-30CA-A9EC-1F2C-0262A1C821EA}"/>
                  </a:ext>
                </a:extLst>
              </p:cNvPr>
              <p:cNvSpPr/>
              <p:nvPr/>
            </p:nvSpPr>
            <p:spPr>
              <a:xfrm>
                <a:off x="356597" y="4805721"/>
                <a:ext cx="457739" cy="206957"/>
              </a:xfrm>
              <a:prstGeom prst="roundRect">
                <a:avLst/>
              </a:prstGeom>
              <a:solidFill>
                <a:schemeClr val="bg1"/>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文字方塊 10">
                <a:extLst>
                  <a:ext uri="{FF2B5EF4-FFF2-40B4-BE49-F238E27FC236}">
                    <a16:creationId xmlns:a16="http://schemas.microsoft.com/office/drawing/2014/main" id="{4DC4B57D-A13A-A24E-A4C7-2432BD1711BD}"/>
                  </a:ext>
                </a:extLst>
              </p:cNvPr>
              <p:cNvSpPr txBox="1"/>
              <p:nvPr/>
            </p:nvSpPr>
            <p:spPr>
              <a:xfrm>
                <a:off x="797838" y="4721570"/>
                <a:ext cx="3888724"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維運：</a:t>
                </a:r>
                <a:r>
                  <a:rPr lang="en-US" altLang="zh-TW" sz="1100" dirty="0">
                    <a:latin typeface="微軟正黑體" panose="020B0604030504040204" pitchFamily="34" charset="-120"/>
                    <a:ea typeface="微軟正黑體" panose="020B0604030504040204" pitchFamily="34" charset="-120"/>
                  </a:rPr>
                  <a:t>111-112</a:t>
                </a:r>
                <a:r>
                  <a:rPr lang="zh-TW" altLang="en-US" sz="1100" dirty="0">
                    <a:latin typeface="微軟正黑體" panose="020B0604030504040204" pitchFamily="34" charset="-120"/>
                    <a:ea typeface="微軟正黑體" panose="020B0604030504040204" pitchFamily="34" charset="-120"/>
                  </a:rPr>
                  <a:t>年建立，資料維運之模組</a:t>
                </a:r>
                <a:endParaRPr lang="en-US" altLang="zh-TW" sz="1100" dirty="0">
                  <a:latin typeface="微軟正黑體" panose="020B0604030504040204" pitchFamily="34" charset="-120"/>
                  <a:ea typeface="微軟正黑體" panose="020B0604030504040204" pitchFamily="34" charset="-120"/>
                </a:endParaRPr>
              </a:p>
            </p:txBody>
          </p:sp>
        </p:grpSp>
      </p:grpSp>
      <p:pic>
        <p:nvPicPr>
          <p:cNvPr id="19" name="圖片 18">
            <a:extLst>
              <a:ext uri="{FF2B5EF4-FFF2-40B4-BE49-F238E27FC236}">
                <a16:creationId xmlns:a16="http://schemas.microsoft.com/office/drawing/2014/main" id="{796A04DC-506A-D41B-3628-74B271623F9C}"/>
              </a:ext>
            </a:extLst>
          </p:cNvPr>
          <p:cNvPicPr>
            <a:picLocks noChangeAspect="1"/>
          </p:cNvPicPr>
          <p:nvPr/>
        </p:nvPicPr>
        <p:blipFill>
          <a:blip r:embed="rId2"/>
          <a:stretch>
            <a:fillRect/>
          </a:stretch>
        </p:blipFill>
        <p:spPr>
          <a:xfrm>
            <a:off x="5115811" y="1211604"/>
            <a:ext cx="5651405" cy="1252631"/>
          </a:xfrm>
          <a:prstGeom prst="rect">
            <a:avLst/>
          </a:prstGeom>
        </p:spPr>
      </p:pic>
      <p:pic>
        <p:nvPicPr>
          <p:cNvPr id="3" name="圖片 2" descr="一張含有 文字, 螢幕擷取畫面, 圖表, 行 的圖片&#10;&#10;自動產生的描述">
            <a:extLst>
              <a:ext uri="{FF2B5EF4-FFF2-40B4-BE49-F238E27FC236}">
                <a16:creationId xmlns:a16="http://schemas.microsoft.com/office/drawing/2014/main" id="{BE06B4AF-6A8F-4E79-4E3A-6C6A20853AF7}"/>
              </a:ext>
            </a:extLst>
          </p:cNvPr>
          <p:cNvPicPr>
            <a:picLocks noChangeAspect="1"/>
          </p:cNvPicPr>
          <p:nvPr/>
        </p:nvPicPr>
        <p:blipFill rotWithShape="1">
          <a:blip r:embed="rId3">
            <a:extLst>
              <a:ext uri="{28A0092B-C50C-407E-A947-70E740481C1C}">
                <a14:useLocalDpi xmlns:a14="http://schemas.microsoft.com/office/drawing/2010/main" val="0"/>
              </a:ext>
            </a:extLst>
          </a:blip>
          <a:srcRect t="10864" b="4598"/>
          <a:stretch/>
        </p:blipFill>
        <p:spPr>
          <a:xfrm>
            <a:off x="1141969" y="3180954"/>
            <a:ext cx="8659433" cy="3438963"/>
          </a:xfrm>
          <a:prstGeom prst="rect">
            <a:avLst/>
          </a:prstGeom>
          <a:ln>
            <a:noFill/>
          </a:ln>
        </p:spPr>
      </p:pic>
      <p:sp>
        <p:nvSpPr>
          <p:cNvPr id="4" name="Text Box 65">
            <a:extLst>
              <a:ext uri="{FF2B5EF4-FFF2-40B4-BE49-F238E27FC236}">
                <a16:creationId xmlns:a16="http://schemas.microsoft.com/office/drawing/2014/main" id="{CF40FCE2-4971-A66B-CFAF-101B7F8A6970}"/>
              </a:ext>
            </a:extLst>
          </p:cNvPr>
          <p:cNvSpPr txBox="1">
            <a:spLocks noChangeArrowheads="1"/>
          </p:cNvSpPr>
          <p:nvPr/>
        </p:nvSpPr>
        <p:spPr bwMode="auto">
          <a:xfrm>
            <a:off x="860653" y="2700445"/>
            <a:ext cx="10378800" cy="402291"/>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447675" indent="-247650" algn="just" eaLnBrk="1" hangingPunct="1">
              <a:spcAft>
                <a:spcPts val="0"/>
              </a:spcAft>
              <a:buClr>
                <a:srgbClr val="0070C0"/>
              </a:buClr>
              <a:buFont typeface="Wingdings" panose="05000000000000000000" pitchFamily="2" charset="2"/>
              <a:buChar char="l"/>
            </a:pP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風險分析</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供灌缺水風險評估</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設計畫面</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64316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E969FA0D-1C98-723C-CF6F-9216AEEFD561}"/>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22</a:t>
            </a:fld>
            <a:r>
              <a:rPr lang="en-US" altLang="zh-TW" dirty="0"/>
              <a:t>/66</a:t>
            </a:r>
            <a:endParaRPr lang="zh-TW" altLang="en-US" dirty="0"/>
          </a:p>
        </p:txBody>
      </p:sp>
      <p:sp>
        <p:nvSpPr>
          <p:cNvPr id="2" name="Text Box 65">
            <a:extLst>
              <a:ext uri="{FF2B5EF4-FFF2-40B4-BE49-F238E27FC236}">
                <a16:creationId xmlns:a16="http://schemas.microsoft.com/office/drawing/2014/main" id="{9EC62743-AA64-37E7-AB1C-C975CFDCEAA1}"/>
              </a:ext>
            </a:extLst>
          </p:cNvPr>
          <p:cNvSpPr txBox="1">
            <a:spLocks noChangeArrowheads="1"/>
          </p:cNvSpPr>
          <p:nvPr/>
        </p:nvSpPr>
        <p:spPr bwMode="auto">
          <a:xfrm>
            <a:off x="860653" y="770435"/>
            <a:ext cx="10378800" cy="1325620"/>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供灌決策：</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擴充</a:t>
            </a:r>
            <a:r>
              <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4</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個功能模組、新增</a:t>
            </a:r>
            <a:r>
              <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2</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個功能模組</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endPar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grpSp>
        <p:nvGrpSpPr>
          <p:cNvPr id="6" name="群組 5">
            <a:extLst>
              <a:ext uri="{FF2B5EF4-FFF2-40B4-BE49-F238E27FC236}">
                <a16:creationId xmlns:a16="http://schemas.microsoft.com/office/drawing/2014/main" id="{4F52E7EA-E537-FE41-80B5-284E889BCFAE}"/>
              </a:ext>
            </a:extLst>
          </p:cNvPr>
          <p:cNvGrpSpPr/>
          <p:nvPr/>
        </p:nvGrpSpPr>
        <p:grpSpPr>
          <a:xfrm>
            <a:off x="305476" y="5895911"/>
            <a:ext cx="3018607" cy="697018"/>
            <a:chOff x="240614" y="5955894"/>
            <a:chExt cx="3018607" cy="697018"/>
          </a:xfrm>
        </p:grpSpPr>
        <p:grpSp>
          <p:nvGrpSpPr>
            <p:cNvPr id="7" name="群組 6">
              <a:extLst>
                <a:ext uri="{FF2B5EF4-FFF2-40B4-BE49-F238E27FC236}">
                  <a16:creationId xmlns:a16="http://schemas.microsoft.com/office/drawing/2014/main" id="{3794CDD3-0B6E-4D95-B799-6CAF12224640}"/>
                </a:ext>
              </a:extLst>
            </p:cNvPr>
            <p:cNvGrpSpPr/>
            <p:nvPr/>
          </p:nvGrpSpPr>
          <p:grpSpPr>
            <a:xfrm>
              <a:off x="240614" y="5955894"/>
              <a:ext cx="2007112" cy="261610"/>
              <a:chOff x="356597" y="4277713"/>
              <a:chExt cx="2879052" cy="375260"/>
            </a:xfrm>
          </p:grpSpPr>
          <p:sp>
            <p:nvSpPr>
              <p:cNvPr id="14" name="矩形: 圓角 13">
                <a:extLst>
                  <a:ext uri="{FF2B5EF4-FFF2-40B4-BE49-F238E27FC236}">
                    <a16:creationId xmlns:a16="http://schemas.microsoft.com/office/drawing/2014/main" id="{4BDB40D0-A935-CC50-63F7-F7F356276158}"/>
                  </a:ext>
                </a:extLst>
              </p:cNvPr>
              <p:cNvSpPr/>
              <p:nvPr/>
            </p:nvSpPr>
            <p:spPr>
              <a:xfrm>
                <a:off x="356597" y="4361865"/>
                <a:ext cx="457739" cy="206957"/>
              </a:xfrm>
              <a:prstGeom prst="roundRect">
                <a:avLst/>
              </a:prstGeom>
              <a:solidFill>
                <a:srgbClr val="FF525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文字方塊 15">
                <a:extLst>
                  <a:ext uri="{FF2B5EF4-FFF2-40B4-BE49-F238E27FC236}">
                    <a16:creationId xmlns:a16="http://schemas.microsoft.com/office/drawing/2014/main" id="{3409B06C-75B0-129F-C7DA-6CDED50C4995}"/>
                  </a:ext>
                </a:extLst>
              </p:cNvPr>
              <p:cNvSpPr txBox="1"/>
              <p:nvPr/>
            </p:nvSpPr>
            <p:spPr>
              <a:xfrm>
                <a:off x="797838" y="4277713"/>
                <a:ext cx="2437811"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新增：</a:t>
                </a:r>
                <a:r>
                  <a:rPr lang="en-US" altLang="zh-TW" sz="1100" dirty="0">
                    <a:latin typeface="微軟正黑體" panose="020B0604030504040204" pitchFamily="34" charset="-120"/>
                    <a:ea typeface="微軟正黑體" panose="020B0604030504040204" pitchFamily="34" charset="-120"/>
                  </a:rPr>
                  <a:t>113</a:t>
                </a:r>
                <a:r>
                  <a:rPr lang="zh-TW" altLang="en-US" sz="1100" dirty="0">
                    <a:latin typeface="微軟正黑體" panose="020B0604030504040204" pitchFamily="34" charset="-120"/>
                    <a:ea typeface="微軟正黑體" panose="020B0604030504040204" pitchFamily="34" charset="-120"/>
                  </a:rPr>
                  <a:t>年建立之模組</a:t>
                </a:r>
                <a:endParaRPr lang="en-US" altLang="zh-TW" sz="1100" dirty="0">
                  <a:latin typeface="微軟正黑體" panose="020B0604030504040204" pitchFamily="34" charset="-120"/>
                  <a:ea typeface="微軟正黑體" panose="020B0604030504040204" pitchFamily="34" charset="-120"/>
                </a:endParaRPr>
              </a:p>
            </p:txBody>
          </p:sp>
        </p:grpSp>
        <p:grpSp>
          <p:nvGrpSpPr>
            <p:cNvPr id="8" name="群組 7">
              <a:extLst>
                <a:ext uri="{FF2B5EF4-FFF2-40B4-BE49-F238E27FC236}">
                  <a16:creationId xmlns:a16="http://schemas.microsoft.com/office/drawing/2014/main" id="{C917FBCE-DBFA-6A1E-897A-DBA740E22EED}"/>
                </a:ext>
              </a:extLst>
            </p:cNvPr>
            <p:cNvGrpSpPr/>
            <p:nvPr/>
          </p:nvGrpSpPr>
          <p:grpSpPr>
            <a:xfrm>
              <a:off x="240614" y="6173598"/>
              <a:ext cx="3018607" cy="261610"/>
              <a:chOff x="356597" y="4483921"/>
              <a:chExt cx="4329965" cy="375260"/>
            </a:xfrm>
          </p:grpSpPr>
          <p:sp>
            <p:nvSpPr>
              <p:cNvPr id="12" name="矩形: 圓角 11">
                <a:extLst>
                  <a:ext uri="{FF2B5EF4-FFF2-40B4-BE49-F238E27FC236}">
                    <a16:creationId xmlns:a16="http://schemas.microsoft.com/office/drawing/2014/main" id="{C474DC02-35FE-979E-CFF5-84156DB3F740}"/>
                  </a:ext>
                </a:extLst>
              </p:cNvPr>
              <p:cNvSpPr/>
              <p:nvPr/>
            </p:nvSpPr>
            <p:spPr>
              <a:xfrm>
                <a:off x="356597" y="4568073"/>
                <a:ext cx="457739" cy="206957"/>
              </a:xfrm>
              <a:prstGeom prst="roundRect">
                <a:avLst/>
              </a:prstGeom>
              <a:solidFill>
                <a:srgbClr val="FDD83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文字方塊 12">
                <a:extLst>
                  <a:ext uri="{FF2B5EF4-FFF2-40B4-BE49-F238E27FC236}">
                    <a16:creationId xmlns:a16="http://schemas.microsoft.com/office/drawing/2014/main" id="{56762D96-15DE-96AC-EE7F-28DFDB956384}"/>
                  </a:ext>
                </a:extLst>
              </p:cNvPr>
              <p:cNvSpPr txBox="1"/>
              <p:nvPr/>
            </p:nvSpPr>
            <p:spPr>
              <a:xfrm>
                <a:off x="797838" y="4483921"/>
                <a:ext cx="3888724"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擴充：</a:t>
                </a:r>
                <a:r>
                  <a:rPr lang="en-US" altLang="zh-TW" sz="1100" dirty="0">
                    <a:latin typeface="微軟正黑體" panose="020B0604030504040204" pitchFamily="34" charset="-120"/>
                    <a:ea typeface="微軟正黑體" panose="020B0604030504040204" pitchFamily="34" charset="-120"/>
                  </a:rPr>
                  <a:t>111-112</a:t>
                </a:r>
                <a:r>
                  <a:rPr lang="zh-TW" altLang="en-US" sz="1100" dirty="0">
                    <a:latin typeface="微軟正黑體" panose="020B0604030504040204" pitchFamily="34" charset="-120"/>
                    <a:ea typeface="微軟正黑體" panose="020B0604030504040204" pitchFamily="34" charset="-120"/>
                  </a:rPr>
                  <a:t>年建立，擴增功能之模組</a:t>
                </a:r>
                <a:endParaRPr lang="en-US" altLang="zh-TW" sz="1100" dirty="0">
                  <a:latin typeface="微軟正黑體" panose="020B0604030504040204" pitchFamily="34" charset="-120"/>
                  <a:ea typeface="微軟正黑體" panose="020B0604030504040204" pitchFamily="34" charset="-120"/>
                </a:endParaRPr>
              </a:p>
            </p:txBody>
          </p:sp>
        </p:grpSp>
        <p:grpSp>
          <p:nvGrpSpPr>
            <p:cNvPr id="9" name="群組 8">
              <a:extLst>
                <a:ext uri="{FF2B5EF4-FFF2-40B4-BE49-F238E27FC236}">
                  <a16:creationId xmlns:a16="http://schemas.microsoft.com/office/drawing/2014/main" id="{87B62EBD-F112-81DF-1457-A545CDE76E88}"/>
                </a:ext>
              </a:extLst>
            </p:cNvPr>
            <p:cNvGrpSpPr/>
            <p:nvPr/>
          </p:nvGrpSpPr>
          <p:grpSpPr>
            <a:xfrm>
              <a:off x="240614" y="6391302"/>
              <a:ext cx="3018607" cy="261610"/>
              <a:chOff x="356597" y="4721569"/>
              <a:chExt cx="4329965" cy="375260"/>
            </a:xfrm>
          </p:grpSpPr>
          <p:sp>
            <p:nvSpPr>
              <p:cNvPr id="10" name="矩形: 圓角 9">
                <a:extLst>
                  <a:ext uri="{FF2B5EF4-FFF2-40B4-BE49-F238E27FC236}">
                    <a16:creationId xmlns:a16="http://schemas.microsoft.com/office/drawing/2014/main" id="{DC83AA69-30CA-A9EC-1F2C-0262A1C821EA}"/>
                  </a:ext>
                </a:extLst>
              </p:cNvPr>
              <p:cNvSpPr/>
              <p:nvPr/>
            </p:nvSpPr>
            <p:spPr>
              <a:xfrm>
                <a:off x="356597" y="4805721"/>
                <a:ext cx="457739" cy="206957"/>
              </a:xfrm>
              <a:prstGeom prst="roundRect">
                <a:avLst/>
              </a:prstGeom>
              <a:solidFill>
                <a:schemeClr val="bg1"/>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文字方塊 10">
                <a:extLst>
                  <a:ext uri="{FF2B5EF4-FFF2-40B4-BE49-F238E27FC236}">
                    <a16:creationId xmlns:a16="http://schemas.microsoft.com/office/drawing/2014/main" id="{4DC4B57D-A13A-A24E-A4C7-2432BD1711BD}"/>
                  </a:ext>
                </a:extLst>
              </p:cNvPr>
              <p:cNvSpPr txBox="1"/>
              <p:nvPr/>
            </p:nvSpPr>
            <p:spPr>
              <a:xfrm>
                <a:off x="797838" y="4721569"/>
                <a:ext cx="3888724"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維運：</a:t>
                </a:r>
                <a:r>
                  <a:rPr lang="en-US" altLang="zh-TW" sz="1100" dirty="0">
                    <a:latin typeface="微軟正黑體" panose="020B0604030504040204" pitchFamily="34" charset="-120"/>
                    <a:ea typeface="微軟正黑體" panose="020B0604030504040204" pitchFamily="34" charset="-120"/>
                  </a:rPr>
                  <a:t>111-112</a:t>
                </a:r>
                <a:r>
                  <a:rPr lang="zh-TW" altLang="en-US" sz="1100" dirty="0">
                    <a:latin typeface="微軟正黑體" panose="020B0604030504040204" pitchFamily="34" charset="-120"/>
                    <a:ea typeface="微軟正黑體" panose="020B0604030504040204" pitchFamily="34" charset="-120"/>
                  </a:rPr>
                  <a:t>年建立，資料維運之模組</a:t>
                </a:r>
                <a:endParaRPr lang="en-US" altLang="zh-TW" sz="1100" dirty="0">
                  <a:latin typeface="微軟正黑體" panose="020B0604030504040204" pitchFamily="34" charset="-120"/>
                  <a:ea typeface="微軟正黑體" panose="020B0604030504040204" pitchFamily="34" charset="-120"/>
                </a:endParaRPr>
              </a:p>
            </p:txBody>
          </p:sp>
        </p:grpSp>
      </p:grpSp>
      <p:pic>
        <p:nvPicPr>
          <p:cNvPr id="4" name="圖片 3">
            <a:extLst>
              <a:ext uri="{FF2B5EF4-FFF2-40B4-BE49-F238E27FC236}">
                <a16:creationId xmlns:a16="http://schemas.microsoft.com/office/drawing/2014/main" id="{F823A0DD-6F3B-FAEE-A1E4-226E95A6EF17}"/>
              </a:ext>
            </a:extLst>
          </p:cNvPr>
          <p:cNvPicPr>
            <a:picLocks noChangeAspect="1"/>
          </p:cNvPicPr>
          <p:nvPr/>
        </p:nvPicPr>
        <p:blipFill>
          <a:blip r:embed="rId2"/>
          <a:stretch>
            <a:fillRect/>
          </a:stretch>
        </p:blipFill>
        <p:spPr>
          <a:xfrm>
            <a:off x="1407287" y="1610875"/>
            <a:ext cx="8408797" cy="3958037"/>
          </a:xfrm>
          <a:prstGeom prst="rect">
            <a:avLst/>
          </a:prstGeom>
        </p:spPr>
      </p:pic>
    </p:spTree>
    <p:extLst>
      <p:ext uri="{BB962C8B-B14F-4D97-AF65-F5344CB8AC3E}">
        <p14:creationId xmlns:p14="http://schemas.microsoft.com/office/powerpoint/2010/main" val="161887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537C-E54E-6EFD-66D0-35E805885820}"/>
            </a:ext>
          </a:extLst>
        </p:cNvPr>
        <p:cNvGrpSpPr/>
        <p:nvPr/>
      </p:nvGrpSpPr>
      <p:grpSpPr>
        <a:xfrm>
          <a:off x="0" y="0"/>
          <a:ext cx="0" cy="0"/>
          <a:chOff x="0" y="0"/>
          <a:chExt cx="0" cy="0"/>
        </a:xfrm>
      </p:grpSpPr>
      <p:pic>
        <p:nvPicPr>
          <p:cNvPr id="1125" name="圖片 1124">
            <a:extLst>
              <a:ext uri="{FF2B5EF4-FFF2-40B4-BE49-F238E27FC236}">
                <a16:creationId xmlns:a16="http://schemas.microsoft.com/office/drawing/2014/main" id="{7B0AA124-C2E4-B3EF-CC5A-316E4A8FE633}"/>
              </a:ext>
            </a:extLst>
          </p:cNvPr>
          <p:cNvPicPr>
            <a:picLocks noChangeAspect="1"/>
          </p:cNvPicPr>
          <p:nvPr/>
        </p:nvPicPr>
        <p:blipFill>
          <a:blip r:embed="rId2"/>
          <a:stretch>
            <a:fillRect/>
          </a:stretch>
        </p:blipFill>
        <p:spPr>
          <a:xfrm>
            <a:off x="2688971" y="1172726"/>
            <a:ext cx="8410377" cy="5577283"/>
          </a:xfrm>
          <a:prstGeom prst="rect">
            <a:avLst/>
          </a:prstGeom>
        </p:spPr>
      </p:pic>
      <p:sp>
        <p:nvSpPr>
          <p:cNvPr id="15" name="標題 14">
            <a:extLst>
              <a:ext uri="{FF2B5EF4-FFF2-40B4-BE49-F238E27FC236}">
                <a16:creationId xmlns:a16="http://schemas.microsoft.com/office/drawing/2014/main" id="{A0B920B6-6E3E-4387-0DD4-79D83C86CE4D}"/>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4D0B9271-3C3C-9452-21B7-0C624874CCD5}"/>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23</a:t>
            </a:fld>
            <a:r>
              <a:rPr lang="en-US" altLang="zh-TW" dirty="0"/>
              <a:t>/66</a:t>
            </a:r>
            <a:endParaRPr lang="zh-TW" altLang="en-US" dirty="0"/>
          </a:p>
        </p:txBody>
      </p:sp>
      <p:sp>
        <p:nvSpPr>
          <p:cNvPr id="2" name="Text Box 65">
            <a:extLst>
              <a:ext uri="{FF2B5EF4-FFF2-40B4-BE49-F238E27FC236}">
                <a16:creationId xmlns:a16="http://schemas.microsoft.com/office/drawing/2014/main" id="{AC7074E0-FC48-961E-AEAD-A42D44764C0F}"/>
              </a:ext>
            </a:extLst>
          </p:cNvPr>
          <p:cNvSpPr txBox="1">
            <a:spLocks noChangeArrowheads="1"/>
          </p:cNvSpPr>
          <p:nvPr/>
        </p:nvSpPr>
        <p:spPr bwMode="auto">
          <a:xfrm>
            <a:off x="860653" y="770435"/>
            <a:ext cx="10378800" cy="402291"/>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57078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537C-E54E-6EFD-66D0-35E805885820}"/>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A0B920B6-6E3E-4387-0DD4-79D83C86CE4D}"/>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4D0B9271-3C3C-9452-21B7-0C624874CCD5}"/>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24</a:t>
            </a:fld>
            <a:r>
              <a:rPr lang="en-US" altLang="zh-TW" dirty="0"/>
              <a:t>/66</a:t>
            </a:r>
            <a:endParaRPr lang="zh-TW" altLang="en-US" dirty="0"/>
          </a:p>
        </p:txBody>
      </p:sp>
      <p:sp>
        <p:nvSpPr>
          <p:cNvPr id="2" name="Text Box 65">
            <a:extLst>
              <a:ext uri="{FF2B5EF4-FFF2-40B4-BE49-F238E27FC236}">
                <a16:creationId xmlns:a16="http://schemas.microsoft.com/office/drawing/2014/main" id="{AC7074E0-FC48-961E-AEAD-A42D44764C0F}"/>
              </a:ext>
            </a:extLst>
          </p:cNvPr>
          <p:cNvSpPr txBox="1">
            <a:spLocks noChangeArrowheads="1"/>
          </p:cNvSpPr>
          <p:nvPr/>
        </p:nvSpPr>
        <p:spPr bwMode="auto">
          <a:xfrm>
            <a:off x="860652" y="770435"/>
            <a:ext cx="10940823" cy="1325620"/>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供灌決策</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供灌情境方案模擬</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鯉魚潭水庫</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a:t>
            </a:r>
          </a:p>
          <a:p>
            <a:pPr marL="895350" indent="-247650" algn="just" eaLnBrk="1" hangingPunct="1">
              <a:spcAft>
                <a:spcPts val="0"/>
              </a:spcAft>
              <a:buClr>
                <a:srgbClr val="0070C0"/>
              </a:buClr>
              <a:buFont typeface="Wingdings" panose="05000000000000000000" pitchFamily="2" charset="2"/>
              <a:buChar char="l"/>
            </a:pP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已完成</a:t>
            </a:r>
            <a:r>
              <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UI</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畫面設計與核心計算模組</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，後續將介接資料庫，開發前</a:t>
            </a:r>
            <a:r>
              <a:rPr lang="zh-TW" altLang="en-US" sz="2000" kern="100" dirty="0">
                <a:latin typeface="微軟正黑體" panose="020B0604030504040204" pitchFamily="34" charset="-120"/>
                <a:cs typeface="Times New Roman" panose="02020603050405020304" pitchFamily="18" charset="0"/>
              </a:rPr>
              <a: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後端互動介面。</a:t>
            </a:r>
            <a:endPar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026" name="Picture 2" descr="影像預覽">
            <a:extLst>
              <a:ext uri="{FF2B5EF4-FFF2-40B4-BE49-F238E27FC236}">
                <a16:creationId xmlns:a16="http://schemas.microsoft.com/office/drawing/2014/main" id="{3B855625-2FA4-2C4C-AC88-5368747CE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777" y="2137794"/>
            <a:ext cx="9146552" cy="436247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圓角 4">
            <a:extLst>
              <a:ext uri="{FF2B5EF4-FFF2-40B4-BE49-F238E27FC236}">
                <a16:creationId xmlns:a16="http://schemas.microsoft.com/office/drawing/2014/main" id="{B39CDA86-DE0F-14AE-889D-C355980AF268}"/>
              </a:ext>
            </a:extLst>
          </p:cNvPr>
          <p:cNvSpPr/>
          <p:nvPr/>
        </p:nvSpPr>
        <p:spPr>
          <a:xfrm>
            <a:off x="7881173" y="4319032"/>
            <a:ext cx="2057401" cy="646332"/>
          </a:xfrm>
          <a:prstGeom prst="roundRect">
            <a:avLst/>
          </a:prstGeom>
          <a:solidFill>
            <a:schemeClr val="bg1">
              <a:alpha val="30196"/>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水庫蓄水量</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模擬結果歷程圖</a:t>
            </a:r>
          </a:p>
        </p:txBody>
      </p:sp>
      <p:sp>
        <p:nvSpPr>
          <p:cNvPr id="6" name="矩形: 圓角 5">
            <a:extLst>
              <a:ext uri="{FF2B5EF4-FFF2-40B4-BE49-F238E27FC236}">
                <a16:creationId xmlns:a16="http://schemas.microsoft.com/office/drawing/2014/main" id="{B5247DF9-D6C3-05E5-C18A-207B24F27C2D}"/>
              </a:ext>
            </a:extLst>
          </p:cNvPr>
          <p:cNvSpPr/>
          <p:nvPr/>
        </p:nvSpPr>
        <p:spPr>
          <a:xfrm>
            <a:off x="67865" y="5386788"/>
            <a:ext cx="1476376" cy="646332"/>
          </a:xfrm>
          <a:prstGeom prst="roundRect">
            <a:avLst/>
          </a:prstGeom>
          <a:solidFill>
            <a:schemeClr val="bg1">
              <a:alpha val="30196"/>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自行設定</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各旬入流量</a:t>
            </a:r>
          </a:p>
        </p:txBody>
      </p:sp>
      <p:sp>
        <p:nvSpPr>
          <p:cNvPr id="7" name="矩形: 圓角 6">
            <a:extLst>
              <a:ext uri="{FF2B5EF4-FFF2-40B4-BE49-F238E27FC236}">
                <a16:creationId xmlns:a16="http://schemas.microsoft.com/office/drawing/2014/main" id="{8C933D6B-F278-11B9-36A4-889E4CF9081F}"/>
              </a:ext>
            </a:extLst>
          </p:cNvPr>
          <p:cNvSpPr/>
          <p:nvPr/>
        </p:nvSpPr>
        <p:spPr>
          <a:xfrm>
            <a:off x="67865" y="2920964"/>
            <a:ext cx="1476376" cy="646332"/>
          </a:xfrm>
          <a:prstGeom prst="roundRect">
            <a:avLst/>
          </a:prstGeom>
          <a:solidFill>
            <a:schemeClr val="bg1">
              <a:alpha val="30196"/>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民生工業</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用水設定</a:t>
            </a:r>
          </a:p>
        </p:txBody>
      </p:sp>
      <p:sp>
        <p:nvSpPr>
          <p:cNvPr id="8" name="矩形: 圓角 7">
            <a:extLst>
              <a:ext uri="{FF2B5EF4-FFF2-40B4-BE49-F238E27FC236}">
                <a16:creationId xmlns:a16="http://schemas.microsoft.com/office/drawing/2014/main" id="{5F972371-F103-5548-C602-869DE1EAA67E}"/>
              </a:ext>
            </a:extLst>
          </p:cNvPr>
          <p:cNvSpPr/>
          <p:nvPr/>
        </p:nvSpPr>
        <p:spPr>
          <a:xfrm>
            <a:off x="67865" y="3786986"/>
            <a:ext cx="1476376" cy="646332"/>
          </a:xfrm>
          <a:prstGeom prst="roundRect">
            <a:avLst/>
          </a:prstGeom>
          <a:solidFill>
            <a:schemeClr val="bg1">
              <a:alpha val="30196"/>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進階設定</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農業用水量</a:t>
            </a:r>
          </a:p>
        </p:txBody>
      </p:sp>
      <p:sp>
        <p:nvSpPr>
          <p:cNvPr id="9" name="矩形: 圓角 8">
            <a:extLst>
              <a:ext uri="{FF2B5EF4-FFF2-40B4-BE49-F238E27FC236}">
                <a16:creationId xmlns:a16="http://schemas.microsoft.com/office/drawing/2014/main" id="{29449C0D-EDF7-E43C-869E-F2D0BCEC106F}"/>
              </a:ext>
            </a:extLst>
          </p:cNvPr>
          <p:cNvSpPr/>
          <p:nvPr/>
        </p:nvSpPr>
        <p:spPr>
          <a:xfrm>
            <a:off x="10473512" y="2920964"/>
            <a:ext cx="1183482" cy="646332"/>
          </a:xfrm>
          <a:prstGeom prst="roundRect">
            <a:avLst/>
          </a:prstGeom>
          <a:solidFill>
            <a:schemeClr val="bg1">
              <a:alpha val="30196"/>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下載結果</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en-US" altLang="zh-TW" b="1" dirty="0">
                <a:solidFill>
                  <a:srgbClr val="FF0000"/>
                </a:solidFill>
                <a:latin typeface="微軟正黑體" panose="020B0604030504040204" pitchFamily="34" charset="-120"/>
                <a:ea typeface="微軟正黑體" panose="020B0604030504040204" pitchFamily="34" charset="-120"/>
              </a:rPr>
              <a:t>EXCEL</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10813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1B655-5701-445A-4361-800967362A23}"/>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6717C10F-89A9-D75E-A49E-A718CFD225CB}"/>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B59FA046-45ED-6CD7-00F2-EC19B82B89FA}"/>
              </a:ext>
            </a:extLst>
          </p:cNvPr>
          <p:cNvSpPr txBox="1">
            <a:spLocks/>
          </p:cNvSpPr>
          <p:nvPr/>
        </p:nvSpPr>
        <p:spPr>
          <a:xfrm>
            <a:off x="527380" y="728696"/>
            <a:ext cx="11376000"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一、農業水資源</a:t>
            </a:r>
            <a:r>
              <a:rPr lang="zh-TW" altLang="en-US" sz="2400" b="1" dirty="0">
                <a:effectLst/>
                <a:latin typeface="Microsoft YaHei" panose="020B0503020204020204" pitchFamily="34" charset="-122"/>
                <a:ea typeface="Microsoft YaHei" panose="020B0503020204020204" pitchFamily="34" charset="-122"/>
              </a:rPr>
              <a:t>智慧決策支援模組可視化展示功能擴充與及軟硬體環境維運</a:t>
            </a:r>
            <a:endParaRPr lang="en-US" altLang="zh-TW" sz="2400" b="1" dirty="0">
              <a:effectLst/>
              <a:latin typeface="Microsoft YaHei" panose="020B0503020204020204" pitchFamily="34" charset="-122"/>
              <a:ea typeface="Microsoft YaHei" panose="020B0503020204020204" pitchFamily="34" charset="-122"/>
            </a:endParaRP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(1.2)</a:t>
            </a:r>
            <a:r>
              <a:rPr lang="zh-TW" altLang="en-US" sz="2000" b="1" dirty="0">
                <a:effectLst/>
                <a:latin typeface="Microsoft YaHei" panose="020B0503020204020204" pitchFamily="34" charset="-122"/>
                <a:ea typeface="Microsoft YaHei" panose="020B0503020204020204" pitchFamily="34" charset="-122"/>
              </a:rPr>
              <a:t>研析綱要計畫各分項計畫執行成果可視化功能優化及擴充</a:t>
            </a:r>
            <a:endParaRPr lang="en-US" altLang="zh-TW" sz="2000" b="1" dirty="0">
              <a:effectLst/>
              <a:latin typeface="Microsoft YaHei" panose="020B0503020204020204" pitchFamily="34" charset="-122"/>
              <a:ea typeface="Microsoft YaHei" panose="020B0503020204020204" pitchFamily="34" charset="-122"/>
            </a:endParaRP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已完成資料集查詢設計</a:t>
            </a: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281C80B9-9BBF-6992-9828-EA44FC415A18}"/>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25</a:t>
            </a:fld>
            <a:r>
              <a:rPr lang="en-US" altLang="zh-TW" dirty="0"/>
              <a:t>/66</a:t>
            </a:r>
            <a:endParaRPr lang="zh-TW" altLang="en-US" dirty="0"/>
          </a:p>
        </p:txBody>
      </p:sp>
      <p:sp>
        <p:nvSpPr>
          <p:cNvPr id="14" name="文字方塊 13">
            <a:extLst>
              <a:ext uri="{FF2B5EF4-FFF2-40B4-BE49-F238E27FC236}">
                <a16:creationId xmlns:a16="http://schemas.microsoft.com/office/drawing/2014/main" id="{31824FB5-0B50-3A49-7F98-9C02B616A483}"/>
              </a:ext>
            </a:extLst>
          </p:cNvPr>
          <p:cNvSpPr txBox="1"/>
          <p:nvPr/>
        </p:nvSpPr>
        <p:spPr>
          <a:xfrm>
            <a:off x="2245315" y="5512802"/>
            <a:ext cx="1800493" cy="369332"/>
          </a:xfrm>
          <a:prstGeom prst="rect">
            <a:avLst/>
          </a:prstGeom>
          <a:noFill/>
        </p:spPr>
        <p:txBody>
          <a:bodyPr wrap="none" rtlCol="0">
            <a:spAutoFit/>
          </a:bodyPr>
          <a:lstStyle/>
          <a:p>
            <a:r>
              <a:rPr lang="zh-TW" altLang="en-US" dirty="0">
                <a:latin typeface="Microsoft YaHei" panose="020B0503020204020204" pitchFamily="34" charset="-122"/>
                <a:ea typeface="Microsoft YaHei" panose="020B0503020204020204" pitchFamily="34" charset="-122"/>
              </a:rPr>
              <a:t>主題式資料查詢</a:t>
            </a:r>
          </a:p>
        </p:txBody>
      </p:sp>
      <p:sp>
        <p:nvSpPr>
          <p:cNvPr id="16" name="文字方塊 15">
            <a:extLst>
              <a:ext uri="{FF2B5EF4-FFF2-40B4-BE49-F238E27FC236}">
                <a16:creationId xmlns:a16="http://schemas.microsoft.com/office/drawing/2014/main" id="{3262DE37-20C3-8831-2E3D-50D62FA50FB4}"/>
              </a:ext>
            </a:extLst>
          </p:cNvPr>
          <p:cNvSpPr txBox="1"/>
          <p:nvPr/>
        </p:nvSpPr>
        <p:spPr>
          <a:xfrm>
            <a:off x="7943247" y="5512802"/>
            <a:ext cx="2492990" cy="369332"/>
          </a:xfrm>
          <a:prstGeom prst="rect">
            <a:avLst/>
          </a:prstGeom>
          <a:noFill/>
        </p:spPr>
        <p:txBody>
          <a:bodyPr wrap="none" rtlCol="0">
            <a:spAutoFit/>
          </a:bodyPr>
          <a:lstStyle/>
          <a:p>
            <a:r>
              <a:rPr lang="zh-TW" altLang="en-US" dirty="0">
                <a:latin typeface="Microsoft YaHei" panose="020B0503020204020204" pitchFamily="34" charset="-122"/>
                <a:ea typeface="Microsoft YaHei" panose="020B0503020204020204" pitchFamily="34" charset="-122"/>
              </a:rPr>
              <a:t>關鍵字查詢及進階篩選</a:t>
            </a:r>
          </a:p>
        </p:txBody>
      </p:sp>
      <p:pic>
        <p:nvPicPr>
          <p:cNvPr id="5" name="圖片 4" descr="一張含有 文字, 螢幕擷取畫面, 網頁, 網站 的圖片&#10;&#10;自動產生的描述">
            <a:extLst>
              <a:ext uri="{FF2B5EF4-FFF2-40B4-BE49-F238E27FC236}">
                <a16:creationId xmlns:a16="http://schemas.microsoft.com/office/drawing/2014/main" id="{2D95B6B1-F198-5058-E8C1-73FF07EEC0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974" y="1831984"/>
            <a:ext cx="5900876" cy="3668080"/>
          </a:xfrm>
          <a:prstGeom prst="rect">
            <a:avLst/>
          </a:prstGeom>
          <a:noFill/>
          <a:ln>
            <a:noFill/>
          </a:ln>
        </p:spPr>
      </p:pic>
      <p:pic>
        <p:nvPicPr>
          <p:cNvPr id="8" name="圖片 7" descr="一張含有 文字, 螢幕擷取畫面, 數字, 軟體 的圖片&#10;&#10;自動產生的描述">
            <a:extLst>
              <a:ext uri="{FF2B5EF4-FFF2-40B4-BE49-F238E27FC236}">
                <a16:creationId xmlns:a16="http://schemas.microsoft.com/office/drawing/2014/main" id="{96421A9C-305B-C4DB-EA70-0AA828D49E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819246"/>
            <a:ext cx="5939309" cy="3671293"/>
          </a:xfrm>
          <a:prstGeom prst="rect">
            <a:avLst/>
          </a:prstGeom>
          <a:noFill/>
          <a:ln>
            <a:noFill/>
          </a:ln>
        </p:spPr>
      </p:pic>
    </p:spTree>
    <p:extLst>
      <p:ext uri="{BB962C8B-B14F-4D97-AF65-F5344CB8AC3E}">
        <p14:creationId xmlns:p14="http://schemas.microsoft.com/office/powerpoint/2010/main" val="272613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8752B-E1E8-B63E-61C3-0AFE91D914FF}"/>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8C7C8AAF-C463-BD34-4018-645181E83CE4}"/>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FA7CC37E-1CA9-BBD9-BFAC-7C2FA137AE6F}"/>
              </a:ext>
            </a:extLst>
          </p:cNvPr>
          <p:cNvSpPr txBox="1">
            <a:spLocks/>
          </p:cNvSpPr>
          <p:nvPr/>
        </p:nvSpPr>
        <p:spPr>
          <a:xfrm>
            <a:off x="527380" y="728695"/>
            <a:ext cx="11376000" cy="5681671"/>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一、農業水資源</a:t>
            </a:r>
            <a:r>
              <a:rPr lang="zh-TW" altLang="en-US" sz="2400" b="1" dirty="0">
                <a:effectLst/>
                <a:latin typeface="Microsoft YaHei" panose="020B0503020204020204" pitchFamily="34" charset="-122"/>
                <a:ea typeface="Microsoft YaHei" panose="020B0503020204020204" pitchFamily="34" charset="-122"/>
              </a:rPr>
              <a:t>智慧決策支援模組可視化展示功能擴充與及軟硬體環境維運</a:t>
            </a:r>
            <a:endParaRPr lang="en-US" altLang="zh-TW" sz="2400" b="1" dirty="0">
              <a:effectLst/>
              <a:latin typeface="Microsoft YaHei" panose="020B0503020204020204" pitchFamily="34" charset="-122"/>
              <a:ea typeface="Microsoft YaHei" panose="020B0503020204020204" pitchFamily="34" charset="-122"/>
            </a:endParaRP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(1.3)</a:t>
            </a:r>
            <a:r>
              <a:rPr lang="zh-TW" altLang="en-US" sz="2000" b="1" dirty="0">
                <a:effectLst/>
                <a:latin typeface="Microsoft YaHei" panose="020B0503020204020204" pitchFamily="34" charset="-122"/>
                <a:ea typeface="Microsoft YaHei" panose="020B0503020204020204" pitchFamily="34" charset="-122"/>
              </a:rPr>
              <a:t>配合農田水利署資安政策規範進行開發及維運</a:t>
            </a:r>
            <a:endParaRPr lang="en-US" altLang="zh-TW" sz="2000" b="1" dirty="0">
              <a:effectLst/>
              <a:latin typeface="Microsoft YaHei" panose="020B0503020204020204" pitchFamily="34" charset="-122"/>
              <a:ea typeface="Microsoft YaHei" panose="020B0503020204020204" pitchFamily="34" charset="-122"/>
            </a:endParaRP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期中成果</a:t>
            </a:r>
            <a:endParaRPr lang="en-US" altLang="zh-TW" sz="2000" b="1" dirty="0">
              <a:effectLst/>
              <a:latin typeface="Microsoft YaHei" panose="020B0503020204020204" pitchFamily="34" charset="-122"/>
              <a:ea typeface="Microsoft YaHei" panose="020B0503020204020204" pitchFamily="34" charset="-122"/>
            </a:endParaRPr>
          </a:p>
          <a:p>
            <a:pPr marL="1536700" lvl="2" indent="-342900" algn="just" eaLnBrk="1" hangingPunct="1">
              <a:lnSpc>
                <a:spcPct val="200000"/>
              </a:lnSpc>
              <a:buClr>
                <a:srgbClr val="0070C0"/>
              </a:buClr>
              <a:buSzPct val="80000"/>
              <a:buFont typeface="Wingdings" panose="05000000000000000000" pitchFamily="2" charset="2"/>
              <a:buChar char="l"/>
              <a:defRPr/>
            </a:pPr>
            <a:r>
              <a:rPr lang="zh-TW" altLang="zh-TW" sz="2000" b="1" dirty="0">
                <a:latin typeface="Microsoft YaHei" panose="020B0503020204020204" pitchFamily="34" charset="-122"/>
                <a:ea typeface="Microsoft YaHei" panose="020B0503020204020204" pitchFamily="34" charset="-122"/>
              </a:rPr>
              <a:t>系統維運</a:t>
            </a:r>
            <a:endParaRPr lang="en-US" altLang="zh-TW" sz="2000" b="1" dirty="0">
              <a:latin typeface="Microsoft YaHei" panose="020B0503020204020204" pitchFamily="34" charset="-122"/>
              <a:ea typeface="Microsoft YaHei" panose="020B0503020204020204" pitchFamily="34" charset="-122"/>
            </a:endParaRPr>
          </a:p>
          <a:p>
            <a:pPr marL="1993900" lvl="3" indent="-248400" algn="just" eaLnBrk="1" hangingPunct="1">
              <a:lnSpc>
                <a:spcPct val="200000"/>
              </a:lnSpc>
              <a:buClr>
                <a:srgbClr val="0070C0"/>
              </a:buClr>
              <a:buSzPct val="80000"/>
              <a:buFont typeface="Wingdings" panose="05000000000000000000" pitchFamily="2" charset="2"/>
              <a:buChar char="l"/>
              <a:defRPr/>
            </a:pPr>
            <a:r>
              <a:rPr lang="en-US" altLang="zh-TW" sz="2000" kern="100" dirty="0">
                <a:latin typeface="Microsoft YaHei" panose="020B0503020204020204" pitchFamily="34" charset="-122"/>
                <a:ea typeface="Microsoft YaHei" panose="020B0503020204020204" pitchFamily="34" charset="-122"/>
              </a:rPr>
              <a:t>Web</a:t>
            </a:r>
            <a:r>
              <a:rPr lang="zh-TW" altLang="en-US" sz="2000" kern="100" dirty="0">
                <a:latin typeface="Microsoft YaHei" panose="020B0503020204020204" pitchFamily="34" charset="-122"/>
                <a:ea typeface="Microsoft YaHei" panose="020B0503020204020204" pitchFamily="34" charset="-122"/>
              </a:rPr>
              <a:t>系統每週進行備份一次。</a:t>
            </a:r>
            <a:endParaRPr lang="en-US" altLang="zh-TW" sz="2000" kern="100" dirty="0">
              <a:latin typeface="Microsoft YaHei" panose="020B0503020204020204" pitchFamily="34" charset="-122"/>
              <a:ea typeface="Microsoft YaHei" panose="020B0503020204020204" pitchFamily="34" charset="-122"/>
            </a:endParaRPr>
          </a:p>
          <a:p>
            <a:pPr marL="1993900" lvl="3" indent="-248400" algn="just" eaLnBrk="1" hangingPunct="1">
              <a:lnSpc>
                <a:spcPct val="200000"/>
              </a:lnSpc>
              <a:buClr>
                <a:srgbClr val="0070C0"/>
              </a:buClr>
              <a:buSzPct val="80000"/>
              <a:buFont typeface="Wingdings" panose="05000000000000000000" pitchFamily="2" charset="2"/>
              <a:buChar char="l"/>
              <a:defRPr/>
            </a:pPr>
            <a:r>
              <a:rPr lang="zh-TW" altLang="zh-TW" sz="2000" kern="100" dirty="0">
                <a:latin typeface="Microsoft YaHei" panose="020B0503020204020204" pitchFamily="34" charset="-122"/>
                <a:ea typeface="Microsoft YaHei" panose="020B0503020204020204" pitchFamily="34" charset="-122"/>
              </a:rPr>
              <a:t>資料庫每日執行一次差異式備份。</a:t>
            </a:r>
            <a:endParaRPr lang="en-US" altLang="zh-TW" sz="2000" kern="100" dirty="0">
              <a:latin typeface="Microsoft YaHei" panose="020B0503020204020204" pitchFamily="34" charset="-122"/>
              <a:ea typeface="Microsoft YaHei" panose="020B0503020204020204" pitchFamily="34" charset="-122"/>
            </a:endParaRPr>
          </a:p>
          <a:p>
            <a:pPr marL="1993900" lvl="3" indent="-248400" algn="just" eaLnBrk="1" hangingPunct="1">
              <a:lnSpc>
                <a:spcPct val="200000"/>
              </a:lnSpc>
              <a:buClr>
                <a:srgbClr val="0070C0"/>
              </a:buClr>
              <a:buSzPct val="80000"/>
              <a:buFont typeface="Wingdings" panose="05000000000000000000" pitchFamily="2" charset="2"/>
              <a:buChar char="l"/>
              <a:defRPr/>
            </a:pPr>
            <a:r>
              <a:rPr lang="zh-TW" altLang="en-US" sz="2000" kern="100" dirty="0">
                <a:latin typeface="Microsoft YaHei" panose="020B0503020204020204" pitchFamily="34" charset="-122"/>
                <a:ea typeface="Microsoft YaHei" panose="020B0503020204020204" pitchFamily="34" charset="-122"/>
              </a:rPr>
              <a:t>資</a:t>
            </a:r>
            <a:r>
              <a:rPr lang="zh-TW" altLang="zh-TW" sz="2000" kern="100" dirty="0">
                <a:latin typeface="Microsoft YaHei" panose="020B0503020204020204" pitchFamily="34" charset="-122"/>
                <a:ea typeface="Microsoft YaHei" panose="020B0503020204020204" pitchFamily="34" charset="-122"/>
              </a:rPr>
              <a:t>料庫每周執行一次完整性備份。</a:t>
            </a:r>
            <a:endParaRPr lang="en-US" altLang="zh-TW" sz="2000" kern="100" dirty="0">
              <a:latin typeface="Microsoft YaHei" panose="020B0503020204020204" pitchFamily="34" charset="-122"/>
              <a:ea typeface="Microsoft YaHei" panose="020B0503020204020204" pitchFamily="34" charset="-122"/>
            </a:endParaRPr>
          </a:p>
          <a:p>
            <a:pPr marL="1993900" lvl="3" indent="-248400" algn="just" eaLnBrk="1" hangingPunct="1">
              <a:lnSpc>
                <a:spcPct val="200000"/>
              </a:lnSpc>
              <a:buClr>
                <a:srgbClr val="0070C0"/>
              </a:buClr>
              <a:buSzPct val="80000"/>
              <a:buFont typeface="Wingdings" panose="05000000000000000000" pitchFamily="2" charset="2"/>
              <a:buChar char="l"/>
              <a:defRPr/>
            </a:pPr>
            <a:r>
              <a:rPr lang="zh-TW" altLang="zh-TW" sz="2000" kern="100" dirty="0">
                <a:latin typeface="Microsoft YaHei" panose="020B0503020204020204" pitchFamily="34" charset="-122"/>
                <a:ea typeface="Microsoft YaHei" panose="020B0503020204020204" pitchFamily="34" charset="-122"/>
              </a:rPr>
              <a:t>每週進行一次作業系統安全性更新，以確保平台不受已知漏洞之風險攻擊。</a:t>
            </a:r>
          </a:p>
        </p:txBody>
      </p:sp>
      <p:sp>
        <p:nvSpPr>
          <p:cNvPr id="109" name="投影片編號版面配置區 108">
            <a:extLst>
              <a:ext uri="{FF2B5EF4-FFF2-40B4-BE49-F238E27FC236}">
                <a16:creationId xmlns:a16="http://schemas.microsoft.com/office/drawing/2014/main" id="{450C1E82-B0E5-B7B4-3A4C-4F06D73523EF}"/>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26</a:t>
            </a:fld>
            <a:r>
              <a:rPr lang="en-US" altLang="zh-TW" dirty="0"/>
              <a:t>/66</a:t>
            </a:r>
            <a:endParaRPr lang="zh-TW" altLang="en-US" dirty="0"/>
          </a:p>
        </p:txBody>
      </p:sp>
    </p:spTree>
    <p:extLst>
      <p:ext uri="{BB962C8B-B14F-4D97-AF65-F5344CB8AC3E}">
        <p14:creationId xmlns:p14="http://schemas.microsoft.com/office/powerpoint/2010/main" val="3197754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DD067-C305-381E-4E44-8B6BE587517F}"/>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96883F86-D4CF-9F3C-FA03-02A02E91C13E}"/>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91B8B280-2871-C192-E6EB-6D1D11252532}"/>
              </a:ext>
            </a:extLst>
          </p:cNvPr>
          <p:cNvSpPr txBox="1">
            <a:spLocks/>
          </p:cNvSpPr>
          <p:nvPr/>
        </p:nvSpPr>
        <p:spPr>
          <a:xfrm>
            <a:off x="527380" y="728696"/>
            <a:ext cx="11376000" cy="505744"/>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二、農業水資源智慧決策支援模組資料介接及資料庫維運</a:t>
            </a:r>
          </a:p>
        </p:txBody>
      </p:sp>
      <p:sp>
        <p:nvSpPr>
          <p:cNvPr id="109" name="投影片編號版面配置區 108">
            <a:extLst>
              <a:ext uri="{FF2B5EF4-FFF2-40B4-BE49-F238E27FC236}">
                <a16:creationId xmlns:a16="http://schemas.microsoft.com/office/drawing/2014/main" id="{852154B3-88B4-C148-C1AC-24F4C92D8EF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27</a:t>
            </a:fld>
            <a:r>
              <a:rPr lang="en-US" altLang="zh-TW" dirty="0"/>
              <a:t>/66</a:t>
            </a:r>
            <a:endParaRPr lang="zh-TW" altLang="en-US" dirty="0"/>
          </a:p>
        </p:txBody>
      </p:sp>
      <p:graphicFrame>
        <p:nvGraphicFramePr>
          <p:cNvPr id="2" name="表格 2">
            <a:extLst>
              <a:ext uri="{FF2B5EF4-FFF2-40B4-BE49-F238E27FC236}">
                <a16:creationId xmlns:a16="http://schemas.microsoft.com/office/drawing/2014/main" id="{184E96B3-7B2F-DF48-225C-998E1DCC7E86}"/>
              </a:ext>
            </a:extLst>
          </p:cNvPr>
          <p:cNvGraphicFramePr>
            <a:graphicFrameLocks noGrp="1"/>
          </p:cNvGraphicFramePr>
          <p:nvPr/>
        </p:nvGraphicFramePr>
        <p:xfrm>
          <a:off x="1048809" y="2439454"/>
          <a:ext cx="8999998" cy="2880000"/>
        </p:xfrm>
        <a:graphic>
          <a:graphicData uri="http://schemas.openxmlformats.org/drawingml/2006/table">
            <a:tbl>
              <a:tblPr firstRow="1" bandRow="1">
                <a:tableStyleId>{7DF18680-E054-41AD-8BC1-D1AEF772440D}</a:tableStyleId>
              </a:tblPr>
              <a:tblGrid>
                <a:gridCol w="1133393">
                  <a:extLst>
                    <a:ext uri="{9D8B030D-6E8A-4147-A177-3AD203B41FA5}">
                      <a16:colId xmlns:a16="http://schemas.microsoft.com/office/drawing/2014/main" val="4124946094"/>
                    </a:ext>
                  </a:extLst>
                </a:gridCol>
                <a:gridCol w="2013320">
                  <a:extLst>
                    <a:ext uri="{9D8B030D-6E8A-4147-A177-3AD203B41FA5}">
                      <a16:colId xmlns:a16="http://schemas.microsoft.com/office/drawing/2014/main" val="2467613645"/>
                    </a:ext>
                  </a:extLst>
                </a:gridCol>
                <a:gridCol w="650365">
                  <a:extLst>
                    <a:ext uri="{9D8B030D-6E8A-4147-A177-3AD203B41FA5}">
                      <a16:colId xmlns:a16="http://schemas.microsoft.com/office/drawing/2014/main" val="2986002541"/>
                    </a:ext>
                  </a:extLst>
                </a:gridCol>
                <a:gridCol w="650365">
                  <a:extLst>
                    <a:ext uri="{9D8B030D-6E8A-4147-A177-3AD203B41FA5}">
                      <a16:colId xmlns:a16="http://schemas.microsoft.com/office/drawing/2014/main" val="938114706"/>
                    </a:ext>
                  </a:extLst>
                </a:gridCol>
                <a:gridCol w="650365">
                  <a:extLst>
                    <a:ext uri="{9D8B030D-6E8A-4147-A177-3AD203B41FA5}">
                      <a16:colId xmlns:a16="http://schemas.microsoft.com/office/drawing/2014/main" val="2281080958"/>
                    </a:ext>
                  </a:extLst>
                </a:gridCol>
                <a:gridCol w="650365">
                  <a:extLst>
                    <a:ext uri="{9D8B030D-6E8A-4147-A177-3AD203B41FA5}">
                      <a16:colId xmlns:a16="http://schemas.microsoft.com/office/drawing/2014/main" val="2007911816"/>
                    </a:ext>
                  </a:extLst>
                </a:gridCol>
                <a:gridCol w="650365">
                  <a:extLst>
                    <a:ext uri="{9D8B030D-6E8A-4147-A177-3AD203B41FA5}">
                      <a16:colId xmlns:a16="http://schemas.microsoft.com/office/drawing/2014/main" val="3470914655"/>
                    </a:ext>
                  </a:extLst>
                </a:gridCol>
                <a:gridCol w="650365">
                  <a:extLst>
                    <a:ext uri="{9D8B030D-6E8A-4147-A177-3AD203B41FA5}">
                      <a16:colId xmlns:a16="http://schemas.microsoft.com/office/drawing/2014/main" val="782994539"/>
                    </a:ext>
                  </a:extLst>
                </a:gridCol>
                <a:gridCol w="650365">
                  <a:extLst>
                    <a:ext uri="{9D8B030D-6E8A-4147-A177-3AD203B41FA5}">
                      <a16:colId xmlns:a16="http://schemas.microsoft.com/office/drawing/2014/main" val="23647663"/>
                    </a:ext>
                  </a:extLst>
                </a:gridCol>
                <a:gridCol w="650365">
                  <a:extLst>
                    <a:ext uri="{9D8B030D-6E8A-4147-A177-3AD203B41FA5}">
                      <a16:colId xmlns:a16="http://schemas.microsoft.com/office/drawing/2014/main" val="2228873154"/>
                    </a:ext>
                  </a:extLst>
                </a:gridCol>
                <a:gridCol w="650365">
                  <a:extLst>
                    <a:ext uri="{9D8B030D-6E8A-4147-A177-3AD203B41FA5}">
                      <a16:colId xmlns:a16="http://schemas.microsoft.com/office/drawing/2014/main" val="2547100922"/>
                    </a:ext>
                  </a:extLst>
                </a:gridCol>
              </a:tblGrid>
              <a:tr h="480000">
                <a:tc>
                  <a:txBody>
                    <a:bodyPr/>
                    <a:lstStyle/>
                    <a:p>
                      <a:pPr algn="ctr"/>
                      <a:r>
                        <a:rPr lang="zh-TW" altLang="en-US" dirty="0">
                          <a:latin typeface="Microsoft YaHei" panose="020B0503020204020204" pitchFamily="34" charset="-122"/>
                          <a:ea typeface="Microsoft YaHei" panose="020B0503020204020204" pitchFamily="34" charset="-122"/>
                        </a:rPr>
                        <a:t>單位</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dirty="0">
                          <a:latin typeface="Microsoft YaHei" panose="020B0503020204020204" pitchFamily="34" charset="-122"/>
                          <a:ea typeface="Microsoft YaHei" panose="020B0503020204020204" pitchFamily="34" charset="-122"/>
                        </a:rPr>
                        <a:t>資料內容</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dirty="0">
                          <a:latin typeface="Microsoft YaHei" panose="020B0503020204020204" pitchFamily="34" charset="-122"/>
                          <a:ea typeface="Microsoft YaHei" panose="020B0503020204020204" pitchFamily="34" charset="-122"/>
                        </a:rPr>
                        <a:t>二月</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dirty="0">
                          <a:latin typeface="Microsoft YaHei" panose="020B0503020204020204" pitchFamily="34" charset="-122"/>
                          <a:ea typeface="Microsoft YaHei" panose="020B0503020204020204" pitchFamily="34" charset="-122"/>
                        </a:rPr>
                        <a:t>三月</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dirty="0">
                          <a:latin typeface="Microsoft YaHei" panose="020B0503020204020204" pitchFamily="34" charset="-122"/>
                          <a:ea typeface="Microsoft YaHei" panose="020B0503020204020204" pitchFamily="34" charset="-122"/>
                        </a:rPr>
                        <a:t>四月</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dirty="0">
                          <a:latin typeface="Microsoft YaHei" panose="020B0503020204020204" pitchFamily="34" charset="-122"/>
                          <a:ea typeface="Microsoft YaHei" panose="020B0503020204020204" pitchFamily="34" charset="-122"/>
                        </a:rPr>
                        <a:t>五月</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dirty="0">
                          <a:latin typeface="Microsoft YaHei" panose="020B0503020204020204" pitchFamily="34" charset="-122"/>
                          <a:ea typeface="Microsoft YaHei" panose="020B0503020204020204" pitchFamily="34" charset="-122"/>
                        </a:rPr>
                        <a:t>六月</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dirty="0">
                          <a:latin typeface="Microsoft YaHei" panose="020B0503020204020204" pitchFamily="34" charset="-122"/>
                          <a:ea typeface="Microsoft YaHei" panose="020B0503020204020204" pitchFamily="34" charset="-122"/>
                        </a:rPr>
                        <a:t>七月</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dirty="0">
                          <a:latin typeface="Microsoft YaHei" panose="020B0503020204020204" pitchFamily="34" charset="-122"/>
                          <a:ea typeface="Microsoft YaHei" panose="020B0503020204020204" pitchFamily="34" charset="-122"/>
                        </a:rPr>
                        <a:t>八月</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dirty="0">
                          <a:latin typeface="Microsoft YaHei" panose="020B0503020204020204" pitchFamily="34" charset="-122"/>
                          <a:ea typeface="Microsoft YaHei" panose="020B0503020204020204" pitchFamily="34" charset="-122"/>
                        </a:rPr>
                        <a:t>九月</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zh-TW" altLang="en-US" dirty="0">
                          <a:latin typeface="Microsoft YaHei" panose="020B0503020204020204" pitchFamily="34" charset="-122"/>
                          <a:ea typeface="Microsoft YaHei" panose="020B0503020204020204" pitchFamily="34" charset="-122"/>
                        </a:rPr>
                        <a:t>十月</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309695245"/>
                  </a:ext>
                </a:extLst>
              </a:tr>
              <a:tr h="480000">
                <a:tc>
                  <a:txBody>
                    <a:bodyPr/>
                    <a:lstStyle/>
                    <a:p>
                      <a:pPr algn="ctr"/>
                      <a:r>
                        <a:rPr lang="zh-TW" altLang="en-US" dirty="0">
                          <a:latin typeface="Microsoft YaHei" panose="020B0503020204020204" pitchFamily="34" charset="-122"/>
                          <a:ea typeface="Microsoft YaHei" panose="020B0503020204020204" pitchFamily="34" charset="-122"/>
                        </a:rPr>
                        <a:t>水利署</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zh-TW" altLang="en-US" dirty="0">
                          <a:latin typeface="Microsoft YaHei" panose="020B0503020204020204" pitchFamily="34" charset="-122"/>
                          <a:ea typeface="Microsoft YaHei" panose="020B0503020204020204" pitchFamily="34" charset="-122"/>
                        </a:rPr>
                        <a:t>水庫水情資料</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solidFill>
                          <a:srgbClr val="FF0000"/>
                        </a:solidFill>
                        <a:latin typeface="Microsoft YaHei" panose="020B0503020204020204" pitchFamily="34" charset="-122"/>
                        <a:ea typeface="Microsoft YaHei" panose="020B0503020204020204" pitchFamily="34" charset="-122"/>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solidFill>
                          <a:srgbClr val="FF0000"/>
                        </a:solidFill>
                        <a:latin typeface="Microsoft YaHei" panose="020B0503020204020204" pitchFamily="34" charset="-122"/>
                        <a:ea typeface="Microsoft YaHei" panose="020B0503020204020204" pitchFamily="34" charset="-122"/>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677138599"/>
                  </a:ext>
                </a:extLst>
              </a:tr>
              <a:tr h="4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latin typeface="Microsoft YaHei" panose="020B0503020204020204" pitchFamily="34" charset="-122"/>
                          <a:ea typeface="Microsoft YaHei" panose="020B0503020204020204" pitchFamily="34" charset="-122"/>
                        </a:rPr>
                        <a:t>氣象署</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zh-TW" altLang="en-US" dirty="0">
                          <a:latin typeface="Microsoft YaHei" panose="020B0503020204020204" pitchFamily="34" charset="-122"/>
                          <a:ea typeface="Microsoft YaHei" panose="020B0503020204020204" pitchFamily="34" charset="-122"/>
                        </a:rPr>
                        <a:t>氣象觀測資料</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697494298"/>
                  </a:ext>
                </a:extLst>
              </a:tr>
              <a:tr h="480000">
                <a:tc>
                  <a:txBody>
                    <a:bodyPr/>
                    <a:lstStyle/>
                    <a:p>
                      <a:pPr algn="ctr"/>
                      <a:r>
                        <a:rPr lang="zh-TW" altLang="en-US" dirty="0">
                          <a:latin typeface="Microsoft YaHei" panose="020B0503020204020204" pitchFamily="34" charset="-122"/>
                          <a:ea typeface="Microsoft YaHei" panose="020B0503020204020204" pitchFamily="34" charset="-122"/>
                        </a:rPr>
                        <a:t>農試所</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zh-TW" altLang="en-US" dirty="0">
                          <a:latin typeface="Microsoft YaHei" panose="020B0503020204020204" pitchFamily="34" charset="-122"/>
                          <a:ea typeface="Microsoft YaHei" panose="020B0503020204020204" pitchFamily="34" charset="-122"/>
                        </a:rPr>
                        <a:t>衛星影像判釋圖資</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0594019"/>
                  </a:ext>
                </a:extLst>
              </a:tr>
              <a:tr h="480000">
                <a:tc>
                  <a:txBody>
                    <a:bodyPr/>
                    <a:lstStyle/>
                    <a:p>
                      <a:pPr algn="ctr"/>
                      <a:r>
                        <a:rPr lang="zh-TW" altLang="en-US" dirty="0">
                          <a:latin typeface="Microsoft YaHei" panose="020B0503020204020204" pitchFamily="34" charset="-122"/>
                          <a:ea typeface="Microsoft YaHei" panose="020B0503020204020204" pitchFamily="34" charset="-122"/>
                        </a:rPr>
                        <a:t>管理處</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zh-TW" altLang="en-US" dirty="0">
                          <a:latin typeface="Microsoft YaHei" panose="020B0503020204020204" pitchFamily="34" charset="-122"/>
                          <a:ea typeface="Microsoft YaHei" panose="020B0503020204020204" pitchFamily="34" charset="-122"/>
                        </a:rPr>
                        <a:t>灌溉用水資料</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492866735"/>
                  </a:ext>
                </a:extLst>
              </a:tr>
              <a:tr h="480000">
                <a:tc>
                  <a:txBody>
                    <a:bodyPr/>
                    <a:lstStyle/>
                    <a:p>
                      <a:pPr algn="ctr"/>
                      <a:r>
                        <a:rPr lang="zh-TW" altLang="en-US" dirty="0">
                          <a:latin typeface="Microsoft YaHei" panose="020B0503020204020204" pitchFamily="34" charset="-122"/>
                          <a:ea typeface="Microsoft YaHei" panose="020B0503020204020204" pitchFamily="34" charset="-122"/>
                        </a:rPr>
                        <a:t>分項計畫</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zh-TW" altLang="en-US" dirty="0">
                          <a:latin typeface="Microsoft YaHei" panose="020B0503020204020204" pitchFamily="34" charset="-122"/>
                          <a:ea typeface="Microsoft YaHei" panose="020B0503020204020204" pitchFamily="34" charset="-122"/>
                        </a:rPr>
                        <a:t>各分項研究產出</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zh-TW" altLang="en-US" dirty="0">
                        <a:latin typeface="Microsoft YaHei" panose="020B0503020204020204" pitchFamily="34" charset="-122"/>
                        <a:ea typeface="Microsoft YaHei" panose="020B0503020204020204" pitchFamily="34" charset="-122"/>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865985580"/>
                  </a:ext>
                </a:extLst>
              </a:tr>
            </a:tbl>
          </a:graphicData>
        </a:graphic>
      </p:graphicFrame>
      <p:sp>
        <p:nvSpPr>
          <p:cNvPr id="4" name="箭號: 燕尾形向右 3">
            <a:extLst>
              <a:ext uri="{FF2B5EF4-FFF2-40B4-BE49-F238E27FC236}">
                <a16:creationId xmlns:a16="http://schemas.microsoft.com/office/drawing/2014/main" id="{6A8CC9A4-CE4A-923B-D9E9-0E34E129AE53}"/>
              </a:ext>
            </a:extLst>
          </p:cNvPr>
          <p:cNvSpPr/>
          <p:nvPr/>
        </p:nvSpPr>
        <p:spPr>
          <a:xfrm>
            <a:off x="4874040" y="3029232"/>
            <a:ext cx="2513801" cy="280134"/>
          </a:xfrm>
          <a:prstGeom prst="notchedRightArrow">
            <a:avLst>
              <a:gd name="adj1" fmla="val 42453"/>
              <a:gd name="adj2" fmla="val 8396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箭號: 燕尾形向右 4">
            <a:extLst>
              <a:ext uri="{FF2B5EF4-FFF2-40B4-BE49-F238E27FC236}">
                <a16:creationId xmlns:a16="http://schemas.microsoft.com/office/drawing/2014/main" id="{4C747B67-5E4E-24BC-DF9B-39D0435D9777}"/>
              </a:ext>
            </a:extLst>
          </p:cNvPr>
          <p:cNvSpPr/>
          <p:nvPr/>
        </p:nvSpPr>
        <p:spPr>
          <a:xfrm>
            <a:off x="5548808" y="3529892"/>
            <a:ext cx="1839033" cy="280134"/>
          </a:xfrm>
          <a:prstGeom prst="notchedRightArrow">
            <a:avLst>
              <a:gd name="adj1" fmla="val 42453"/>
              <a:gd name="adj2" fmla="val 8396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箭號: 燕尾形向右 5">
            <a:extLst>
              <a:ext uri="{FF2B5EF4-FFF2-40B4-BE49-F238E27FC236}">
                <a16:creationId xmlns:a16="http://schemas.microsoft.com/office/drawing/2014/main" id="{F2F45B74-8D00-4EBC-2BED-0B6F8797678A}"/>
              </a:ext>
            </a:extLst>
          </p:cNvPr>
          <p:cNvSpPr/>
          <p:nvPr/>
        </p:nvSpPr>
        <p:spPr>
          <a:xfrm>
            <a:off x="4367742" y="3990790"/>
            <a:ext cx="2400521" cy="280134"/>
          </a:xfrm>
          <a:prstGeom prst="notchedRightArrow">
            <a:avLst>
              <a:gd name="adj1" fmla="val 42453"/>
              <a:gd name="adj2" fmla="val 8396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箭號: 燕尾形向右 6">
            <a:extLst>
              <a:ext uri="{FF2B5EF4-FFF2-40B4-BE49-F238E27FC236}">
                <a16:creationId xmlns:a16="http://schemas.microsoft.com/office/drawing/2014/main" id="{9F6A25A1-CB8F-0A49-771F-1C35A003B54C}"/>
              </a:ext>
            </a:extLst>
          </p:cNvPr>
          <p:cNvSpPr/>
          <p:nvPr/>
        </p:nvSpPr>
        <p:spPr>
          <a:xfrm>
            <a:off x="7473649" y="3974025"/>
            <a:ext cx="2400521" cy="280134"/>
          </a:xfrm>
          <a:prstGeom prst="notchedRightArrow">
            <a:avLst>
              <a:gd name="adj1" fmla="val 42453"/>
              <a:gd name="adj2" fmla="val 8396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箭號: 燕尾形向右 7">
            <a:extLst>
              <a:ext uri="{FF2B5EF4-FFF2-40B4-BE49-F238E27FC236}">
                <a16:creationId xmlns:a16="http://schemas.microsoft.com/office/drawing/2014/main" id="{22E7092C-2311-D908-D9CC-8D99FC32F3F4}"/>
              </a:ext>
            </a:extLst>
          </p:cNvPr>
          <p:cNvSpPr/>
          <p:nvPr/>
        </p:nvSpPr>
        <p:spPr>
          <a:xfrm>
            <a:off x="4919270" y="4471568"/>
            <a:ext cx="1848993" cy="248922"/>
          </a:xfrm>
          <a:prstGeom prst="notchedRightArrow">
            <a:avLst>
              <a:gd name="adj1" fmla="val 60018"/>
              <a:gd name="adj2" fmla="val 8396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箭號: 燕尾形向右 8">
            <a:extLst>
              <a:ext uri="{FF2B5EF4-FFF2-40B4-BE49-F238E27FC236}">
                <a16:creationId xmlns:a16="http://schemas.microsoft.com/office/drawing/2014/main" id="{C818BE34-2C95-1866-4932-36C65FE8DF69}"/>
              </a:ext>
            </a:extLst>
          </p:cNvPr>
          <p:cNvSpPr/>
          <p:nvPr/>
        </p:nvSpPr>
        <p:spPr>
          <a:xfrm>
            <a:off x="4919270" y="4931204"/>
            <a:ext cx="5086115" cy="280134"/>
          </a:xfrm>
          <a:prstGeom prst="notchedRightArrow">
            <a:avLst>
              <a:gd name="adj1" fmla="val 42453"/>
              <a:gd name="adj2" fmla="val 8396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3A6F5B61-96B3-05A2-D67B-16FDFA93B42C}"/>
              </a:ext>
            </a:extLst>
          </p:cNvPr>
          <p:cNvSpPr/>
          <p:nvPr/>
        </p:nvSpPr>
        <p:spPr>
          <a:xfrm>
            <a:off x="672477" y="1207358"/>
            <a:ext cx="9662370" cy="853567"/>
          </a:xfrm>
          <a:prstGeom prst="rect">
            <a:avLst/>
          </a:prstGeom>
        </p:spPr>
        <p:txBody>
          <a:bodyPr wrap="square">
            <a:spAutoFit/>
          </a:bodyPr>
          <a:lstStyle/>
          <a:p>
            <a:pPr marL="447675" indent="-247650" algn="just" eaLnBrk="1" hangingPunct="1">
              <a:lnSpc>
                <a:spcPct val="130000"/>
              </a:lnSpc>
              <a:spcAft>
                <a:spcPts val="0"/>
              </a:spcAft>
              <a:buClr>
                <a:srgbClr val="0070C0"/>
              </a:buClr>
              <a:buFont typeface="Wingdings" panose="05000000000000000000" pitchFamily="2" charset="2"/>
              <a:buChar char="l"/>
            </a:pP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已完成水情、氣象、灌溉用水量等資料收錄</a:t>
            </a:r>
            <a:endPar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lnSpc>
                <a:spcPct val="130000"/>
              </a:lnSpc>
              <a:spcAft>
                <a:spcPts val="0"/>
              </a:spcAft>
              <a:buClr>
                <a:srgbClr val="0070C0"/>
              </a:buClr>
              <a:buFont typeface="Wingdings" panose="05000000000000000000" pitchFamily="2" charset="2"/>
              <a:buChar char="l"/>
            </a:pP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於</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10</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月底前完成二期作判釋圖資、</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111-112</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年度分項成果產出資料收錄</a:t>
            </a:r>
          </a:p>
        </p:txBody>
      </p:sp>
    </p:spTree>
    <p:extLst>
      <p:ext uri="{BB962C8B-B14F-4D97-AF65-F5344CB8AC3E}">
        <p14:creationId xmlns:p14="http://schemas.microsoft.com/office/powerpoint/2010/main" val="12632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BEACD-BD04-417B-2DAC-B633CDC11505}"/>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C79A6130-D2A2-5ED7-4325-3F821A3B8539}"/>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7A4BD9E7-629F-3C4F-6EEE-CA8BF6E855D0}"/>
              </a:ext>
            </a:extLst>
          </p:cNvPr>
          <p:cNvSpPr txBox="1">
            <a:spLocks/>
          </p:cNvSpPr>
          <p:nvPr/>
        </p:nvSpPr>
        <p:spPr>
          <a:xfrm>
            <a:off x="527380" y="728696"/>
            <a:ext cx="11376000" cy="89829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二、農業水資源智慧決策支援模組資料介接及資料庫維運</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(2.1)</a:t>
            </a:r>
            <a:r>
              <a:rPr lang="zh-TW" altLang="en-US" sz="2000" b="1" dirty="0">
                <a:effectLst/>
                <a:latin typeface="Microsoft YaHei" panose="020B0503020204020204" pitchFamily="34" charset="-122"/>
                <a:ea typeface="Microsoft YaHei" panose="020B0503020204020204" pitchFamily="34" charset="-122"/>
              </a:rPr>
              <a:t>相關水情與各標的用水量介接、收錄、資料庫維護更新</a:t>
            </a: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F1B9DC96-0540-20EE-0B91-C9E3ECB0A8AC}"/>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28</a:t>
            </a:fld>
            <a:r>
              <a:rPr lang="en-US" altLang="zh-TW" dirty="0"/>
              <a:t>/66</a:t>
            </a:r>
            <a:endParaRPr lang="zh-TW" altLang="en-US" dirty="0"/>
          </a:p>
        </p:txBody>
      </p:sp>
      <p:sp>
        <p:nvSpPr>
          <p:cNvPr id="2" name="文字方塊 1">
            <a:extLst>
              <a:ext uri="{FF2B5EF4-FFF2-40B4-BE49-F238E27FC236}">
                <a16:creationId xmlns:a16="http://schemas.microsoft.com/office/drawing/2014/main" id="{04F639E6-DBF5-87FD-D307-52E7465B1F9D}"/>
              </a:ext>
            </a:extLst>
          </p:cNvPr>
          <p:cNvSpPr txBox="1"/>
          <p:nvPr/>
        </p:nvSpPr>
        <p:spPr>
          <a:xfrm>
            <a:off x="1041736" y="1515476"/>
            <a:ext cx="5173644" cy="4196470"/>
          </a:xfrm>
          <a:prstGeom prst="rect">
            <a:avLst/>
          </a:prstGeom>
          <a:noFill/>
        </p:spPr>
        <p:txBody>
          <a:bodyPr wrap="square">
            <a:spAutoFit/>
          </a:bodyPr>
          <a:lstStyle/>
          <a:p>
            <a:pPr marL="447675" indent="-247650" algn="just" eaLnBrk="1" hangingPunct="1">
              <a:lnSpc>
                <a:spcPct val="150000"/>
              </a:lnSpc>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資料盤點及介接：</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904875" lvl="1" indent="-247650" algn="just">
              <a:lnSpc>
                <a:spcPts val="2500"/>
              </a:lnSpc>
              <a:buClr>
                <a:srgbClr val="0070C0"/>
              </a:buClr>
              <a:buFont typeface="Wingdings" panose="05000000000000000000" pitchFamily="2" charset="2"/>
              <a:buChar char="l"/>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於</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4</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月發文取得資料，包含即時資料之</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API</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介接金鑰，以及水庫、攔河堰、河川等歷史資料</a:t>
            </a:r>
            <a:endPar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a:lnSpc>
                <a:spcPct val="150000"/>
              </a:lnSpc>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資料品管：</a:t>
            </a:r>
          </a:p>
          <a:p>
            <a:pPr marL="904875" lvl="1" indent="-247650" algn="just">
              <a:lnSpc>
                <a:spcPts val="2500"/>
              </a:lnSpc>
              <a:buClr>
                <a:srgbClr val="0070C0"/>
              </a:buClr>
              <a:buFont typeface="Wingdings" panose="05000000000000000000" pitchFamily="2" charset="2"/>
              <a:buChar char="l"/>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已完成檢核</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1996-2023</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年鯉魚潭水庫資料及</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2007-2023</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年石岡壩資料</a:t>
            </a:r>
          </a:p>
          <a:p>
            <a:pPr marL="904875" lvl="1" indent="-247650" algn="just">
              <a:lnSpc>
                <a:spcPts val="2500"/>
              </a:lnSpc>
              <a:buClr>
                <a:srgbClr val="0070C0"/>
              </a:buClr>
              <a:buFont typeface="Wingdings" panose="05000000000000000000" pitchFamily="2" charset="2"/>
              <a:buChar char="l"/>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鯉魚潭水庫資料：</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59</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筆雨量異常值</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負值</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將不合理之負值修正為</a:t>
            </a:r>
            <a:r>
              <a:rPr lang="en-US" altLang="zh-TW"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0</a:t>
            </a:r>
          </a:p>
          <a:p>
            <a:pPr marL="904875" lvl="1" indent="-247650" algn="just">
              <a:lnSpc>
                <a:spcPts val="2500"/>
              </a:lnSpc>
              <a:buClr>
                <a:srgbClr val="0070C0"/>
              </a:buClr>
              <a:buFont typeface="Wingdings" panose="05000000000000000000" pitchFamily="2" charset="2"/>
              <a:buChar char="l"/>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石岡壩資料：</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2</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筆有效蓄水量異常值，</a:t>
            </a:r>
            <a:r>
              <a:rPr lang="zh-TW" altLang="en-US"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以其水位數值做內插，得出合理之有效蓄水量</a:t>
            </a:r>
            <a:endParaRPr lang="en-US" altLang="zh-TW"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8" name="圖片 7" descr="一張含有 行, 繪圖, 字型, 螢幕擷取畫面 的圖片&#10;&#10;自動產生的描述">
            <a:extLst>
              <a:ext uri="{FF2B5EF4-FFF2-40B4-BE49-F238E27FC236}">
                <a16:creationId xmlns:a16="http://schemas.microsoft.com/office/drawing/2014/main" id="{7E601156-3E66-D2DA-F83B-CE2CDEE8C9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4232" y="1626986"/>
            <a:ext cx="4680000" cy="1788298"/>
          </a:xfrm>
          <a:prstGeom prst="rect">
            <a:avLst/>
          </a:prstGeom>
          <a:noFill/>
        </p:spPr>
      </p:pic>
      <p:sp>
        <p:nvSpPr>
          <p:cNvPr id="9" name="文字方塊 8">
            <a:extLst>
              <a:ext uri="{FF2B5EF4-FFF2-40B4-BE49-F238E27FC236}">
                <a16:creationId xmlns:a16="http://schemas.microsoft.com/office/drawing/2014/main" id="{7C391B55-7E36-17DA-887A-E58543163603}"/>
              </a:ext>
            </a:extLst>
          </p:cNvPr>
          <p:cNvSpPr txBox="1"/>
          <p:nvPr/>
        </p:nvSpPr>
        <p:spPr>
          <a:xfrm>
            <a:off x="6236840" y="5711946"/>
            <a:ext cx="5374783" cy="417358"/>
          </a:xfrm>
          <a:prstGeom prst="rect">
            <a:avLst/>
          </a:prstGeom>
          <a:noFill/>
        </p:spPr>
        <p:txBody>
          <a:bodyPr wrap="square">
            <a:spAutoFit/>
          </a:bodyPr>
          <a:lstStyle/>
          <a:p>
            <a:pPr marL="200025" algn="just" eaLnBrk="1" hangingPunct="1">
              <a:lnSpc>
                <a:spcPct val="130000"/>
              </a:lnSpc>
              <a:spcAft>
                <a:spcPts val="0"/>
              </a:spcAft>
              <a:buClr>
                <a:srgbClr val="0070C0"/>
              </a:buClr>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石岡壩</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2007</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年</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月之水位與有效蓄水量異常值</a:t>
            </a:r>
            <a:endPar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1" name="圖片 10" descr="一張含有 文字, 行, 繪圖, 螢幕擷取畫面 的圖片&#10;&#10;自動產生的描述">
            <a:extLst>
              <a:ext uri="{FF2B5EF4-FFF2-40B4-BE49-F238E27FC236}">
                <a16:creationId xmlns:a16="http://schemas.microsoft.com/office/drawing/2014/main" id="{7049C643-96FD-F04E-0975-F41F00AF59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4232" y="3648751"/>
            <a:ext cx="4680000" cy="1967076"/>
          </a:xfrm>
          <a:prstGeom prst="rect">
            <a:avLst/>
          </a:prstGeom>
          <a:noFill/>
        </p:spPr>
      </p:pic>
    </p:spTree>
    <p:extLst>
      <p:ext uri="{BB962C8B-B14F-4D97-AF65-F5344CB8AC3E}">
        <p14:creationId xmlns:p14="http://schemas.microsoft.com/office/powerpoint/2010/main" val="4220918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61788-119A-2C05-5A1B-EEDCEBB66543}"/>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785F5C2E-8573-9290-726A-ABD549B2D697}"/>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A1286D2F-C24B-6F8F-CCC3-7D627E04784A}"/>
              </a:ext>
            </a:extLst>
          </p:cNvPr>
          <p:cNvSpPr txBox="1">
            <a:spLocks/>
          </p:cNvSpPr>
          <p:nvPr/>
        </p:nvSpPr>
        <p:spPr>
          <a:xfrm>
            <a:off x="527380" y="728696"/>
            <a:ext cx="11376000"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二、農業水資源智慧決策支援模組資料介接及資料庫維運</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(2.2)</a:t>
            </a:r>
            <a:r>
              <a:rPr lang="zh-TW" altLang="en-US" sz="2000" b="1" dirty="0">
                <a:effectLst/>
                <a:latin typeface="Microsoft YaHei" panose="020B0503020204020204" pitchFamily="34" charset="-122"/>
                <a:ea typeface="Microsoft YaHei" panose="020B0503020204020204" pitchFamily="34" charset="-122"/>
              </a:rPr>
              <a:t>氣象觀測資料之經常性收錄與資料加值維護</a:t>
            </a: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已完成氣象觀測資料盤點及收錄資料清單</a:t>
            </a: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4043F251-A82B-9778-47E8-0959EE6C2120}"/>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29</a:t>
            </a:fld>
            <a:r>
              <a:rPr lang="en-US" altLang="zh-TW" dirty="0"/>
              <a:t>/66</a:t>
            </a:r>
            <a:endParaRPr lang="zh-TW" altLang="en-US" dirty="0"/>
          </a:p>
        </p:txBody>
      </p:sp>
      <p:graphicFrame>
        <p:nvGraphicFramePr>
          <p:cNvPr id="2" name="表格 1">
            <a:extLst>
              <a:ext uri="{FF2B5EF4-FFF2-40B4-BE49-F238E27FC236}">
                <a16:creationId xmlns:a16="http://schemas.microsoft.com/office/drawing/2014/main" id="{A3F3818A-6A02-26F3-0377-91AEA958C0F0}"/>
              </a:ext>
            </a:extLst>
          </p:cNvPr>
          <p:cNvGraphicFramePr>
            <a:graphicFrameLocks noGrp="1"/>
          </p:cNvGraphicFramePr>
          <p:nvPr>
            <p:extLst>
              <p:ext uri="{D42A27DB-BD31-4B8C-83A1-F6EECF244321}">
                <p14:modId xmlns:p14="http://schemas.microsoft.com/office/powerpoint/2010/main" val="4181225909"/>
              </p:ext>
            </p:extLst>
          </p:nvPr>
        </p:nvGraphicFramePr>
        <p:xfrm>
          <a:off x="723719" y="1899327"/>
          <a:ext cx="10744562" cy="4541520"/>
        </p:xfrm>
        <a:graphic>
          <a:graphicData uri="http://schemas.openxmlformats.org/drawingml/2006/table">
            <a:tbl>
              <a:tblPr firstRow="1" firstCol="1" bandRow="1"/>
              <a:tblGrid>
                <a:gridCol w="1976732">
                  <a:extLst>
                    <a:ext uri="{9D8B030D-6E8A-4147-A177-3AD203B41FA5}">
                      <a16:colId xmlns:a16="http://schemas.microsoft.com/office/drawing/2014/main" val="128753085"/>
                    </a:ext>
                  </a:extLst>
                </a:gridCol>
                <a:gridCol w="666247">
                  <a:extLst>
                    <a:ext uri="{9D8B030D-6E8A-4147-A177-3AD203B41FA5}">
                      <a16:colId xmlns:a16="http://schemas.microsoft.com/office/drawing/2014/main" val="2976072522"/>
                    </a:ext>
                  </a:extLst>
                </a:gridCol>
                <a:gridCol w="2985174">
                  <a:extLst>
                    <a:ext uri="{9D8B030D-6E8A-4147-A177-3AD203B41FA5}">
                      <a16:colId xmlns:a16="http://schemas.microsoft.com/office/drawing/2014/main" val="4090816394"/>
                    </a:ext>
                  </a:extLst>
                </a:gridCol>
                <a:gridCol w="1954490">
                  <a:extLst>
                    <a:ext uri="{9D8B030D-6E8A-4147-A177-3AD203B41FA5}">
                      <a16:colId xmlns:a16="http://schemas.microsoft.com/office/drawing/2014/main" val="2195666595"/>
                    </a:ext>
                  </a:extLst>
                </a:gridCol>
                <a:gridCol w="1878127">
                  <a:extLst>
                    <a:ext uri="{9D8B030D-6E8A-4147-A177-3AD203B41FA5}">
                      <a16:colId xmlns:a16="http://schemas.microsoft.com/office/drawing/2014/main" val="2650575137"/>
                    </a:ext>
                  </a:extLst>
                </a:gridCol>
                <a:gridCol w="1283792">
                  <a:extLst>
                    <a:ext uri="{9D8B030D-6E8A-4147-A177-3AD203B41FA5}">
                      <a16:colId xmlns:a16="http://schemas.microsoft.com/office/drawing/2014/main" val="4200796479"/>
                    </a:ext>
                  </a:extLst>
                </a:gridCol>
              </a:tblGrid>
              <a:tr h="234000">
                <a:tc>
                  <a:txBody>
                    <a:bodyPr/>
                    <a:lstStyle/>
                    <a:p>
                      <a:pPr algn="ctr"/>
                      <a:r>
                        <a:rPr lang="zh-TW" sz="16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產品需求</a:t>
                      </a:r>
                      <a:endPar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6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屬性</a:t>
                      </a:r>
                      <a:endPar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6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產品名稱</a:t>
                      </a:r>
                      <a:endPar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6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空間解析度</a:t>
                      </a:r>
                      <a:endPar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60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時間解析度</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6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更新頻率</a:t>
                      </a:r>
                      <a:r>
                        <a:rPr lang="en-US" altLang="zh-TW" sz="16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TW" sz="16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紀錄年限</a:t>
                      </a:r>
                      <a:endPar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4209589"/>
                  </a:ext>
                </a:extLst>
              </a:tr>
              <a:tr h="234000">
                <a:tc rowSpan="3">
                  <a:txBody>
                    <a:bodyPr/>
                    <a:lstStyle/>
                    <a:p>
                      <a:pPr algn="l"/>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自動雨量站</a:t>
                      </a:r>
                      <a:endParaRPr lang="en-US" alt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l"/>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雨量觀測</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a:r>
                        <a:rPr lang="zh-TW" sz="1800" kern="100">
                          <a:effectLst/>
                          <a:latin typeface="Microsoft YaHei" panose="020B0503020204020204" pitchFamily="34" charset="-122"/>
                          <a:ea typeface="Microsoft YaHei" panose="020B0503020204020204" pitchFamily="34" charset="-122"/>
                          <a:cs typeface="Times New Roman" panose="02020603050405020304" pitchFamily="18" charset="0"/>
                        </a:rPr>
                        <a:t>歷史</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歷史雨量觀測資料</a:t>
                      </a:r>
                      <a:endParaRPr lang="en-US" alt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l"/>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氣象</a:t>
                      </a:r>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署有人站、自動站</a:t>
                      </a:r>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637</a:t>
                      </a:r>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800" b="1" kern="10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小時、日、月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2023</a:t>
                      </a:r>
                      <a:endPar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2122529"/>
                  </a:ext>
                </a:extLst>
              </a:tr>
              <a:tr h="234000">
                <a:tc vMerge="1">
                  <a:txBody>
                    <a:bodyPr/>
                    <a:lstStyle/>
                    <a:p>
                      <a:endParaRPr lang="zh-TW" altLang="en-US"/>
                    </a:p>
                  </a:txBody>
                  <a:tcPr/>
                </a:tc>
                <a:tc vMerge="1">
                  <a:txBody>
                    <a:bodyPr/>
                    <a:lstStyle/>
                    <a:p>
                      <a:endParaRPr lang="zh-TW" altLang="en-US"/>
                    </a:p>
                  </a:txBody>
                  <a:tcPr/>
                </a:tc>
                <a:tc>
                  <a:txBody>
                    <a:bodyPr/>
                    <a:lstStyle/>
                    <a:p>
                      <a:pPr algn="l"/>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歷史雨量觀測資料</a:t>
                      </a:r>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農業氣象站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61</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個農業氣象站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小時、日、月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2023</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9517431"/>
                  </a:ext>
                </a:extLst>
              </a:tr>
              <a:tr h="234000">
                <a:tc vMerge="1">
                  <a:txBody>
                    <a:bodyPr/>
                    <a:lstStyle/>
                    <a:p>
                      <a:endParaRPr lang="zh-TW" altLang="en-US"/>
                    </a:p>
                  </a:txBody>
                  <a:tcPr/>
                </a:tc>
                <a:tc>
                  <a:txBody>
                    <a:bodyPr/>
                    <a:lstStyle/>
                    <a:p>
                      <a:pPr algn="l"/>
                      <a:r>
                        <a:rPr lang="zh-TW" sz="1800" kern="100">
                          <a:effectLst/>
                          <a:latin typeface="Microsoft YaHei" panose="020B0503020204020204" pitchFamily="34" charset="-122"/>
                          <a:ea typeface="Microsoft YaHei" panose="020B0503020204020204" pitchFamily="34" charset="-122"/>
                          <a:cs typeface="Times New Roman" panose="02020603050405020304" pitchFamily="18" charset="0"/>
                        </a:rPr>
                        <a:t>即時</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即時雨量觀測資料</a:t>
                      </a:r>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農業氣象站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61</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個農業氣象站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10</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分鐘</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10</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分鐘</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7718937"/>
                  </a:ext>
                </a:extLst>
              </a:tr>
              <a:tr h="234000">
                <a:tc rowSpan="2">
                  <a:txBody>
                    <a:bodyPr/>
                    <a:lstStyle/>
                    <a:p>
                      <a:pPr algn="l"/>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網格雨量觀測</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a:r>
                        <a:rPr lang="zh-TW" sz="1800" kern="100" dirty="0">
                          <a:effectLst/>
                          <a:latin typeface="Microsoft YaHei" panose="020B0503020204020204" pitchFamily="34" charset="-122"/>
                          <a:ea typeface="Microsoft YaHei" panose="020B0503020204020204" pitchFamily="34" charset="-122"/>
                          <a:cs typeface="Times New Roman" panose="02020603050405020304" pitchFamily="18" charset="0"/>
                        </a:rPr>
                        <a:t>歷史</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雨量觀測網格資料</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舊</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:318</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站</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2.5km </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及</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 1km</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小時、日、月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2023</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4794434"/>
                  </a:ext>
                </a:extLst>
              </a:tr>
              <a:tr h="234000">
                <a:tc vMerge="1">
                  <a:txBody>
                    <a:bodyPr/>
                    <a:lstStyle/>
                    <a:p>
                      <a:endParaRPr lang="zh-TW" altLang="en-US"/>
                    </a:p>
                  </a:txBody>
                  <a:tcPr/>
                </a:tc>
                <a:tc vMerge="1">
                  <a:txBody>
                    <a:bodyPr/>
                    <a:lstStyle/>
                    <a:p>
                      <a:endParaRPr lang="zh-TW" altLang="en-US"/>
                    </a:p>
                  </a:txBody>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雨量觀測網格資料</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新</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:414</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站</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2.5km </a:t>
                      </a:r>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及</a:t>
                      </a:r>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 1km</a:t>
                      </a:r>
                      <a:endPar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小時、日、月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2023</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3246077"/>
                  </a:ext>
                </a:extLst>
              </a:tr>
              <a:tr h="234000">
                <a:tc rowSpan="2">
                  <a:txBody>
                    <a:bodyPr/>
                    <a:lstStyle/>
                    <a:p>
                      <a:pPr algn="l"/>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雨量預報產品</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a:r>
                        <a:rPr lang="zh-TW" sz="1800" kern="100" dirty="0">
                          <a:effectLst/>
                          <a:latin typeface="Microsoft YaHei" panose="020B0503020204020204" pitchFamily="34" charset="-122"/>
                          <a:ea typeface="Microsoft YaHei" panose="020B0503020204020204" pitchFamily="34" charset="-122"/>
                          <a:cs typeface="Times New Roman" panose="02020603050405020304" pitchFamily="18" charset="0"/>
                        </a:rPr>
                        <a:t>預報</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GEPS </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全球系集模式預報資料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0.25</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度</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小時</a:t>
                      </a:r>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預報</a:t>
                      </a:r>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45</a:t>
                      </a:r>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日</a:t>
                      </a:r>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日</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1218713"/>
                  </a:ext>
                </a:extLst>
              </a:tr>
              <a:tr h="234000">
                <a:tc vMerge="1">
                  <a:txBody>
                    <a:bodyPr/>
                    <a:lstStyle/>
                    <a:p>
                      <a:endParaRPr lang="zh-TW" altLang="en-US"/>
                    </a:p>
                  </a:txBody>
                  <a:tcPr/>
                </a:tc>
                <a:tc vMerge="1">
                  <a:txBody>
                    <a:bodyPr/>
                    <a:lstStyle/>
                    <a:p>
                      <a:endParaRPr lang="zh-TW" altLang="en-US"/>
                    </a:p>
                  </a:txBody>
                  <a:tcPr/>
                </a:tc>
                <a:tc>
                  <a:txBody>
                    <a:bodyPr/>
                    <a:lstStyle/>
                    <a:p>
                      <a:pPr algn="l"/>
                      <a:r>
                        <a:rPr lang="zh-TW" sz="1800" b="1" kern="10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季長期天氣展望預報</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北、中、南、東</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1" kern="10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1</a:t>
                      </a:r>
                      <a:r>
                        <a:rPr lang="zh-TW" sz="1800" b="1" kern="10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到</a:t>
                      </a:r>
                      <a:r>
                        <a:rPr lang="en-US" sz="1800" b="1" kern="10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3</a:t>
                      </a:r>
                      <a:r>
                        <a:rPr lang="zh-TW" sz="1800" b="1" kern="10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個月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0715096"/>
                  </a:ext>
                </a:extLst>
              </a:tr>
              <a:tr h="234000">
                <a:tc rowSpan="3">
                  <a:txBody>
                    <a:bodyPr/>
                    <a:lstStyle/>
                    <a:p>
                      <a:pPr algn="l"/>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自動氣象站</a:t>
                      </a:r>
                      <a:endParaRPr lang="en-US" alt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l"/>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氣溫觀測</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a:r>
                        <a:rPr lang="zh-TW" sz="1800" kern="100" dirty="0">
                          <a:effectLst/>
                          <a:latin typeface="Microsoft YaHei" panose="020B0503020204020204" pitchFamily="34" charset="-122"/>
                          <a:ea typeface="Microsoft YaHei" panose="020B0503020204020204" pitchFamily="34" charset="-122"/>
                          <a:cs typeface="Times New Roman" panose="02020603050405020304" pitchFamily="18" charset="0"/>
                        </a:rPr>
                        <a:t>歷史</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歷史溫度觀測資料</a:t>
                      </a:r>
                      <a:endParaRPr lang="en-US" alt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l"/>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氣象</a:t>
                      </a:r>
                      <a:r>
                        <a:rPr lang="zh-TW" alt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署</a:t>
                      </a:r>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有人站、自動站</a:t>
                      </a:r>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637</a:t>
                      </a:r>
                      <a:r>
                        <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小時、日、月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2023</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0695435"/>
                  </a:ext>
                </a:extLst>
              </a:tr>
              <a:tr h="234000">
                <a:tc vMerge="1">
                  <a:txBody>
                    <a:bodyPr/>
                    <a:lstStyle/>
                    <a:p>
                      <a:endParaRPr lang="zh-TW" altLang="en-US"/>
                    </a:p>
                  </a:txBody>
                  <a:tcPr/>
                </a:tc>
                <a:tc vMerge="1">
                  <a:txBody>
                    <a:bodyPr/>
                    <a:lstStyle/>
                    <a:p>
                      <a:endParaRPr lang="zh-TW" altLang="en-US"/>
                    </a:p>
                  </a:txBody>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農業氣象站歷史溫度觀測資料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61</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個農業氣象站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小時、日、月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2023</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4793899"/>
                  </a:ext>
                </a:extLst>
              </a:tr>
              <a:tr h="234000">
                <a:tc vMerge="1">
                  <a:txBody>
                    <a:bodyPr/>
                    <a:lstStyle/>
                    <a:p>
                      <a:endParaRPr lang="zh-TW" altLang="en-US"/>
                    </a:p>
                  </a:txBody>
                  <a:tcPr/>
                </a:tc>
                <a:tc>
                  <a:txBody>
                    <a:bodyPr/>
                    <a:lstStyle/>
                    <a:p>
                      <a:pPr algn="l"/>
                      <a:r>
                        <a:rPr lang="zh-TW" sz="1800" kern="100" dirty="0">
                          <a:effectLst/>
                          <a:latin typeface="Microsoft YaHei" panose="020B0503020204020204" pitchFamily="34" charset="-122"/>
                          <a:ea typeface="Microsoft YaHei" panose="020B0503020204020204" pitchFamily="34" charset="-122"/>
                          <a:cs typeface="Times New Roman" panose="02020603050405020304" pitchFamily="18" charset="0"/>
                        </a:rPr>
                        <a:t>即時</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農業氣象站即時溫度觀測資料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61</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個農業氣象站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10</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分鐘</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10</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分鐘</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0230032"/>
                  </a:ext>
                </a:extLst>
              </a:tr>
              <a:tr h="234000">
                <a:tc rowSpan="2">
                  <a:txBody>
                    <a:bodyPr/>
                    <a:lstStyle/>
                    <a:p>
                      <a:pPr algn="l"/>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網格溫度觀測</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a:r>
                        <a:rPr lang="zh-TW" sz="1800" kern="100" dirty="0">
                          <a:effectLst/>
                          <a:latin typeface="Microsoft YaHei" panose="020B0503020204020204" pitchFamily="34" charset="-122"/>
                          <a:ea typeface="Microsoft YaHei" panose="020B0503020204020204" pitchFamily="34" charset="-122"/>
                          <a:cs typeface="Times New Roman" panose="02020603050405020304" pitchFamily="18" charset="0"/>
                        </a:rPr>
                        <a:t>歷史</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溫度觀測網格資料</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舊</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:110</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站</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2.5km </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及</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 1km</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小時、日、月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2023</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6516404"/>
                  </a:ext>
                </a:extLst>
              </a:tr>
              <a:tr h="234000">
                <a:tc vMerge="1">
                  <a:txBody>
                    <a:bodyPr/>
                    <a:lstStyle/>
                    <a:p>
                      <a:endParaRPr lang="zh-TW" altLang="en-US"/>
                    </a:p>
                  </a:txBody>
                  <a:tcPr/>
                </a:tc>
                <a:tc vMerge="1">
                  <a:txBody>
                    <a:bodyPr/>
                    <a:lstStyle/>
                    <a:p>
                      <a:endParaRPr lang="zh-TW" altLang="en-US"/>
                    </a:p>
                  </a:txBody>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溫度觀測網格資料</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新</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:215</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站</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2.5km </a:t>
                      </a:r>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及</a:t>
                      </a:r>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 1km</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小時、日、月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2023</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3337863"/>
                  </a:ext>
                </a:extLst>
              </a:tr>
              <a:tr h="234000">
                <a:tc>
                  <a:txBody>
                    <a:bodyPr/>
                    <a:lstStyle/>
                    <a:p>
                      <a:pPr algn="l"/>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網格露點溫度觀測</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800" kern="100" dirty="0">
                          <a:effectLst/>
                          <a:latin typeface="Microsoft YaHei" panose="020B0503020204020204" pitchFamily="34" charset="-122"/>
                          <a:ea typeface="Microsoft YaHei" panose="020B0503020204020204" pitchFamily="34" charset="-122"/>
                          <a:cs typeface="Times New Roman" panose="02020603050405020304" pitchFamily="18" charset="0"/>
                        </a:rPr>
                        <a:t>歷史</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露點溫度網格資料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1km</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小時、日、月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2012-2023</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5110828"/>
                  </a:ext>
                </a:extLst>
              </a:tr>
              <a:tr h="234000">
                <a:tc>
                  <a:txBody>
                    <a:bodyPr/>
                    <a:lstStyle/>
                    <a:p>
                      <a:pPr algn="l"/>
                      <a:r>
                        <a:rPr lang="zh-TW" sz="1800" b="1" kern="100"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網格相對濕度觀測</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800" kern="100" dirty="0">
                          <a:effectLst/>
                          <a:latin typeface="Microsoft YaHei" panose="020B0503020204020204" pitchFamily="34" charset="-122"/>
                          <a:ea typeface="Microsoft YaHei" panose="020B0503020204020204" pitchFamily="34" charset="-122"/>
                          <a:cs typeface="Times New Roman" panose="02020603050405020304" pitchFamily="18" charset="0"/>
                        </a:rPr>
                        <a:t>歷史</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相對濕度網格資料</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a:effectLst/>
                          <a:latin typeface="Microsoft YaHei" panose="020B0503020204020204" pitchFamily="34" charset="-122"/>
                          <a:ea typeface="Microsoft YaHei" panose="020B0503020204020204" pitchFamily="34" charset="-122"/>
                          <a:cs typeface="Times New Roman" panose="02020603050405020304" pitchFamily="18" charset="0"/>
                        </a:rPr>
                        <a:t>1km</a:t>
                      </a:r>
                      <a:endPar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zh-TW" sz="1600" kern="100">
                          <a:effectLst/>
                          <a:latin typeface="Microsoft YaHei" panose="020B0503020204020204" pitchFamily="34" charset="-122"/>
                          <a:ea typeface="Microsoft YaHei" panose="020B0503020204020204" pitchFamily="34" charset="-122"/>
                          <a:cs typeface="Times New Roman" panose="02020603050405020304" pitchFamily="18" charset="0"/>
                        </a:rPr>
                        <a:t>小時、日、月</a:t>
                      </a: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kern="100" dirty="0">
                          <a:effectLst/>
                          <a:latin typeface="Microsoft YaHei" panose="020B0503020204020204" pitchFamily="34" charset="-122"/>
                          <a:ea typeface="Microsoft YaHei" panose="020B0503020204020204" pitchFamily="34" charset="-122"/>
                          <a:cs typeface="Times New Roman" panose="02020603050405020304" pitchFamily="18" charset="0"/>
                        </a:rPr>
                        <a:t>2012-2023</a:t>
                      </a:r>
                      <a:endParaRPr lang="zh-TW" sz="16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0724" marR="307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1548566"/>
                  </a:ext>
                </a:extLst>
              </a:tr>
            </a:tbl>
          </a:graphicData>
        </a:graphic>
      </p:graphicFrame>
    </p:spTree>
    <p:extLst>
      <p:ext uri="{BB962C8B-B14F-4D97-AF65-F5344CB8AC3E}">
        <p14:creationId xmlns:p14="http://schemas.microsoft.com/office/powerpoint/2010/main" val="223907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title"/>
          </p:nvPr>
        </p:nvSpPr>
        <p:spPr/>
        <p:txBody>
          <a:bodyPr/>
          <a:lstStyle/>
          <a:p>
            <a:r>
              <a:rPr lang="zh-TW" altLang="en-US" dirty="0"/>
              <a:t>緣起</a:t>
            </a:r>
          </a:p>
        </p:txBody>
      </p:sp>
      <p:sp>
        <p:nvSpPr>
          <p:cNvPr id="10" name="矩形 9">
            <a:extLst>
              <a:ext uri="{FF2B5EF4-FFF2-40B4-BE49-F238E27FC236}">
                <a16:creationId xmlns:a16="http://schemas.microsoft.com/office/drawing/2014/main" id="{343CF4D0-12BF-0079-8091-35013487EB5C}"/>
              </a:ext>
            </a:extLst>
          </p:cNvPr>
          <p:cNvSpPr>
            <a:spLocks noChangeArrowheads="1"/>
          </p:cNvSpPr>
          <p:nvPr/>
        </p:nvSpPr>
        <p:spPr bwMode="auto">
          <a:xfrm>
            <a:off x="527380" y="764704"/>
            <a:ext cx="11272000" cy="78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6700" indent="-266700" algn="just" eaLnBrk="0" fontAlgn="base" hangingPunct="0">
              <a:lnSpc>
                <a:spcPts val="2800"/>
              </a:lnSpc>
              <a:spcBef>
                <a:spcPct val="0"/>
              </a:spcBef>
              <a:spcAft>
                <a:spcPct val="0"/>
              </a:spcAft>
              <a:buClr>
                <a:srgbClr val="EEECE1">
                  <a:lumMod val="50000"/>
                </a:srgbClr>
              </a:buClr>
              <a:buSzPct val="80000"/>
              <a:buFont typeface="Wingdings" panose="05000000000000000000" pitchFamily="2" charset="2"/>
              <a:buChar char="l"/>
            </a:pPr>
            <a:r>
              <a:rPr lang="zh-TW" altLang="en-US" sz="2000" b="1" dirty="0">
                <a:solidFill>
                  <a:prstClr val="black"/>
                </a:solidFill>
                <a:latin typeface="Microsoft YaHei" panose="020B0503020204020204" pitchFamily="34" charset="-122"/>
                <a:ea typeface="Microsoft YaHei" panose="020B0503020204020204" pitchFamily="34" charset="-122"/>
                <a:cs typeface="Times New Roman" pitchFamily="18" charset="0"/>
              </a:rPr>
              <a:t>農業部推動（</a:t>
            </a:r>
            <a:r>
              <a:rPr lang="en-US" altLang="zh-TW" sz="2000" b="1" dirty="0">
                <a:solidFill>
                  <a:prstClr val="black"/>
                </a:solidFill>
                <a:latin typeface="Microsoft YaHei" panose="020B0503020204020204" pitchFamily="34" charset="-122"/>
                <a:ea typeface="Microsoft YaHei" panose="020B0503020204020204" pitchFamily="34" charset="-122"/>
                <a:cs typeface="Times New Roman" pitchFamily="18" charset="0"/>
              </a:rPr>
              <a:t>111-114</a:t>
            </a:r>
            <a:r>
              <a:rPr lang="zh-TW" altLang="en-US" sz="2000" b="1" dirty="0">
                <a:solidFill>
                  <a:prstClr val="black"/>
                </a:solidFill>
                <a:latin typeface="Microsoft YaHei" panose="020B0503020204020204" pitchFamily="34" charset="-122"/>
                <a:ea typeface="Microsoft YaHei" panose="020B0503020204020204" pitchFamily="34" charset="-122"/>
                <a:cs typeface="Times New Roman" pitchFamily="18" charset="0"/>
              </a:rPr>
              <a:t>年）</a:t>
            </a:r>
            <a:r>
              <a:rPr lang="zh-TW" altLang="en-US"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綱要計畫</a:t>
            </a:r>
            <a:r>
              <a:rPr lang="zh-TW" altLang="en-US" sz="2000" b="1" dirty="0">
                <a:solidFill>
                  <a:prstClr val="black"/>
                </a:solidFill>
                <a:latin typeface="Microsoft YaHei" panose="020B0503020204020204" pitchFamily="34" charset="-122"/>
                <a:ea typeface="Microsoft YaHei" panose="020B0503020204020204" pitchFamily="34" charset="-122"/>
                <a:cs typeface="Times New Roman" pitchFamily="18" charset="0"/>
              </a:rPr>
              <a:t>，農試所及改良場、農水署、氣象署及學研機構協力參與。</a:t>
            </a:r>
            <a:endParaRPr lang="en-US" altLang="zh-TW" sz="2000"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a:p>
            <a:pPr marL="266700" indent="-266700" algn="just" eaLnBrk="0" fontAlgn="base" hangingPunct="0">
              <a:lnSpc>
                <a:spcPts val="2800"/>
              </a:lnSpc>
              <a:spcBef>
                <a:spcPct val="0"/>
              </a:spcBef>
              <a:spcAft>
                <a:spcPct val="0"/>
              </a:spcAft>
              <a:buClr>
                <a:srgbClr val="EEECE1">
                  <a:lumMod val="50000"/>
                </a:srgbClr>
              </a:buClr>
              <a:buSzPct val="80000"/>
              <a:buFont typeface="Wingdings" panose="05000000000000000000" pitchFamily="2" charset="2"/>
              <a:buChar char="l"/>
            </a:pPr>
            <a:r>
              <a:rPr lang="zh-TW" altLang="en-US" sz="2000" b="1" dirty="0">
                <a:solidFill>
                  <a:prstClr val="black"/>
                </a:solidFill>
                <a:latin typeface="Microsoft YaHei" panose="020B0503020204020204" pitchFamily="34" charset="-122"/>
                <a:ea typeface="Microsoft YaHei" panose="020B0503020204020204" pitchFamily="34" charset="-122"/>
                <a:cs typeface="Times New Roman" pitchFamily="18" charset="0"/>
              </a:rPr>
              <a:t>本計畫收錄、加值研究成果、並研發評估模式，提供灌溉水情</a:t>
            </a:r>
            <a:r>
              <a:rPr lang="zh-TW" altLang="en-US" sz="2000" b="1" dirty="0">
                <a:latin typeface="Microsoft YaHei" panose="020B0503020204020204" pitchFamily="34" charset="-122"/>
                <a:ea typeface="Microsoft YaHei" panose="020B0503020204020204" pitchFamily="34" charset="-122"/>
                <a:cs typeface="Times New Roman" pitchFamily="18" charset="0"/>
              </a:rPr>
              <a:t>決策參考。</a:t>
            </a:r>
          </a:p>
        </p:txBody>
      </p:sp>
      <p:sp>
        <p:nvSpPr>
          <p:cNvPr id="11" name="矩形: 圓角 10">
            <a:extLst>
              <a:ext uri="{FF2B5EF4-FFF2-40B4-BE49-F238E27FC236}">
                <a16:creationId xmlns:a16="http://schemas.microsoft.com/office/drawing/2014/main" id="{56203B18-0123-0424-211F-8A812697C2DB}"/>
              </a:ext>
            </a:extLst>
          </p:cNvPr>
          <p:cNvSpPr/>
          <p:nvPr/>
        </p:nvSpPr>
        <p:spPr>
          <a:xfrm>
            <a:off x="175022" y="3672898"/>
            <a:ext cx="3419999" cy="930979"/>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農業水資源精準管理科技決策支援體系之建構</a:t>
            </a:r>
          </a:p>
        </p:txBody>
      </p:sp>
      <p:cxnSp>
        <p:nvCxnSpPr>
          <p:cNvPr id="12" name="直線接點 11">
            <a:extLst>
              <a:ext uri="{FF2B5EF4-FFF2-40B4-BE49-F238E27FC236}">
                <a16:creationId xmlns:a16="http://schemas.microsoft.com/office/drawing/2014/main" id="{0C469383-7F4E-0DBB-E0C6-BA53CAEF3A53}"/>
              </a:ext>
            </a:extLst>
          </p:cNvPr>
          <p:cNvCxnSpPr>
            <a:cxnSpLocks/>
          </p:cNvCxnSpPr>
          <p:nvPr/>
        </p:nvCxnSpPr>
        <p:spPr>
          <a:xfrm>
            <a:off x="3624189" y="4138388"/>
            <a:ext cx="7219994" cy="0"/>
          </a:xfrm>
          <a:prstGeom prst="line">
            <a:avLst/>
          </a:prstGeom>
          <a:ln w="57150">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13" name="矩形: 圓角 12">
            <a:extLst>
              <a:ext uri="{FF2B5EF4-FFF2-40B4-BE49-F238E27FC236}">
                <a16:creationId xmlns:a16="http://schemas.microsoft.com/office/drawing/2014/main" id="{6265658C-EF18-68C5-D540-43EAA64F6562}"/>
              </a:ext>
            </a:extLst>
          </p:cNvPr>
          <p:cNvSpPr/>
          <p:nvPr/>
        </p:nvSpPr>
        <p:spPr>
          <a:xfrm>
            <a:off x="5894852" y="2012200"/>
            <a:ext cx="3662776" cy="720000"/>
          </a:xfrm>
          <a:prstGeom prst="roundRect">
            <a:avLst/>
          </a:prstGeom>
          <a:ln w="3810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000" b="1" dirty="0">
                <a:solidFill>
                  <a:schemeClr val="accent2">
                    <a:lumMod val="50000"/>
                  </a:schemeClr>
                </a:solidFill>
                <a:latin typeface="微軟正黑體" panose="020B0604030504040204" pitchFamily="34" charset="-120"/>
                <a:ea typeface="微軟正黑體" panose="020B0604030504040204" pitchFamily="34" charset="-120"/>
              </a:rPr>
              <a:t>分項一：作物用水與土壤供需基盤驗證及監測技術開發</a:t>
            </a:r>
          </a:p>
        </p:txBody>
      </p:sp>
      <p:sp>
        <p:nvSpPr>
          <p:cNvPr id="14" name="矩形: 圓角 13">
            <a:extLst>
              <a:ext uri="{FF2B5EF4-FFF2-40B4-BE49-F238E27FC236}">
                <a16:creationId xmlns:a16="http://schemas.microsoft.com/office/drawing/2014/main" id="{35911115-7F92-86A8-852C-C113C99A45AA}"/>
              </a:ext>
            </a:extLst>
          </p:cNvPr>
          <p:cNvSpPr/>
          <p:nvPr/>
        </p:nvSpPr>
        <p:spPr>
          <a:xfrm>
            <a:off x="4725931" y="5570944"/>
            <a:ext cx="3594325" cy="720000"/>
          </a:xfrm>
          <a:prstGeom prst="roundRect">
            <a:avLst/>
          </a:prstGeom>
          <a:ln w="381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2000" b="1" dirty="0">
                <a:solidFill>
                  <a:schemeClr val="accent6">
                    <a:lumMod val="50000"/>
                  </a:schemeClr>
                </a:solidFill>
                <a:latin typeface="微軟正黑體" panose="020B0604030504040204" pitchFamily="34" charset="-120"/>
                <a:ea typeface="微軟正黑體" panose="020B0604030504040204" pitchFamily="34" charset="-120"/>
              </a:rPr>
              <a:t>分項二：農業水資源決策支援平台功能加值應用</a:t>
            </a:r>
          </a:p>
        </p:txBody>
      </p:sp>
      <p:cxnSp>
        <p:nvCxnSpPr>
          <p:cNvPr id="17" name="直線單箭頭接點 16">
            <a:extLst>
              <a:ext uri="{FF2B5EF4-FFF2-40B4-BE49-F238E27FC236}">
                <a16:creationId xmlns:a16="http://schemas.microsoft.com/office/drawing/2014/main" id="{70C9B805-3B11-D2E0-CBD7-9530EFE1BB1C}"/>
              </a:ext>
            </a:extLst>
          </p:cNvPr>
          <p:cNvCxnSpPr>
            <a:cxnSpLocks/>
            <a:endCxn id="13" idx="2"/>
          </p:cNvCxnSpPr>
          <p:nvPr/>
        </p:nvCxnSpPr>
        <p:spPr>
          <a:xfrm flipH="1" flipV="1">
            <a:off x="7726240" y="2732200"/>
            <a:ext cx="521778" cy="13794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直線單箭頭接點 17">
            <a:extLst>
              <a:ext uri="{FF2B5EF4-FFF2-40B4-BE49-F238E27FC236}">
                <a16:creationId xmlns:a16="http://schemas.microsoft.com/office/drawing/2014/main" id="{FED31D50-B3BF-E598-6046-83E46423DDE6}"/>
              </a:ext>
            </a:extLst>
          </p:cNvPr>
          <p:cNvCxnSpPr>
            <a:cxnSpLocks/>
            <a:endCxn id="14" idx="0"/>
          </p:cNvCxnSpPr>
          <p:nvPr/>
        </p:nvCxnSpPr>
        <p:spPr>
          <a:xfrm flipH="1">
            <a:off x="6523094" y="4168777"/>
            <a:ext cx="1538043" cy="140216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23" name="群組 22">
            <a:extLst>
              <a:ext uri="{FF2B5EF4-FFF2-40B4-BE49-F238E27FC236}">
                <a16:creationId xmlns:a16="http://schemas.microsoft.com/office/drawing/2014/main" id="{02932622-CF89-9752-0FA0-11BB61F1EEDA}"/>
              </a:ext>
            </a:extLst>
          </p:cNvPr>
          <p:cNvGrpSpPr/>
          <p:nvPr/>
        </p:nvGrpSpPr>
        <p:grpSpPr>
          <a:xfrm>
            <a:off x="7886180" y="2903701"/>
            <a:ext cx="3913200" cy="364113"/>
            <a:chOff x="7250823" y="1966353"/>
            <a:chExt cx="3913200" cy="364113"/>
          </a:xfrm>
        </p:grpSpPr>
        <p:sp>
          <p:nvSpPr>
            <p:cNvPr id="24" name="文字方塊 23">
              <a:extLst>
                <a:ext uri="{FF2B5EF4-FFF2-40B4-BE49-F238E27FC236}">
                  <a16:creationId xmlns:a16="http://schemas.microsoft.com/office/drawing/2014/main" id="{386872A1-81DF-10EF-2A8F-C4754B7493A9}"/>
                </a:ext>
              </a:extLst>
            </p:cNvPr>
            <p:cNvSpPr txBox="1"/>
            <p:nvPr/>
          </p:nvSpPr>
          <p:spPr>
            <a:xfrm>
              <a:off x="7250823" y="1966353"/>
              <a:ext cx="3913200" cy="338554"/>
            </a:xfrm>
            <a:prstGeom prst="rect">
              <a:avLst/>
            </a:prstGeom>
            <a:noFill/>
          </p:spPr>
          <p:txBody>
            <a:bodyPr wrap="square" rtlCol="0">
              <a:spAutoFit/>
            </a:bodyPr>
            <a:lstStyle/>
            <a:p>
              <a:r>
                <a:rPr lang="zh-TW" altLang="en-US" sz="1600" dirty="0">
                  <a:solidFill>
                    <a:schemeClr val="accent2">
                      <a:lumMod val="50000"/>
                    </a:schemeClr>
                  </a:solidFill>
                  <a:latin typeface="微軟正黑體" panose="020B0604030504040204" pitchFamily="34" charset="-120"/>
                  <a:ea typeface="微軟正黑體" panose="020B0604030504040204" pitchFamily="34" charset="-120"/>
                </a:rPr>
                <a:t>子項</a:t>
              </a:r>
              <a:r>
                <a:rPr lang="en-US" altLang="zh-TW" sz="1600" dirty="0">
                  <a:solidFill>
                    <a:schemeClr val="accent2">
                      <a:lumMod val="50000"/>
                    </a:schemeClr>
                  </a:solidFill>
                  <a:latin typeface="微軟正黑體" panose="020B0604030504040204" pitchFamily="34" charset="-120"/>
                  <a:ea typeface="微軟正黑體" panose="020B0604030504040204" pitchFamily="34" charset="-120"/>
                </a:rPr>
                <a:t>3:</a:t>
              </a:r>
              <a:r>
                <a:rPr lang="zh-TW" altLang="en-US" sz="1600" dirty="0">
                  <a:solidFill>
                    <a:schemeClr val="accent2">
                      <a:lumMod val="50000"/>
                    </a:schemeClr>
                  </a:solidFill>
                  <a:latin typeface="微軟正黑體" panose="020B0604030504040204" pitchFamily="34" charset="-120"/>
                  <a:ea typeface="微軟正黑體" panose="020B0604030504040204" pitchFamily="34" charset="-120"/>
                </a:rPr>
                <a:t>優化作物灌溉模式驗證</a:t>
              </a:r>
            </a:p>
          </p:txBody>
        </p:sp>
        <p:cxnSp>
          <p:nvCxnSpPr>
            <p:cNvPr id="25" name="直線接點 24">
              <a:extLst>
                <a:ext uri="{FF2B5EF4-FFF2-40B4-BE49-F238E27FC236}">
                  <a16:creationId xmlns:a16="http://schemas.microsoft.com/office/drawing/2014/main" id="{9CB4997C-7877-4F08-2679-CEE6F90AEA9A}"/>
                </a:ext>
              </a:extLst>
            </p:cNvPr>
            <p:cNvCxnSpPr>
              <a:cxnSpLocks/>
            </p:cNvCxnSpPr>
            <p:nvPr/>
          </p:nvCxnSpPr>
          <p:spPr>
            <a:xfrm>
              <a:off x="7281515" y="2330466"/>
              <a:ext cx="2700000"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26" name="直線接點 25">
            <a:extLst>
              <a:ext uri="{FF2B5EF4-FFF2-40B4-BE49-F238E27FC236}">
                <a16:creationId xmlns:a16="http://schemas.microsoft.com/office/drawing/2014/main" id="{685AC417-8BDA-EF7C-6619-61BEEF2D93EF}"/>
              </a:ext>
            </a:extLst>
          </p:cNvPr>
          <p:cNvCxnSpPr>
            <a:cxnSpLocks/>
          </p:cNvCxnSpPr>
          <p:nvPr/>
        </p:nvCxnSpPr>
        <p:spPr>
          <a:xfrm>
            <a:off x="8186065" y="3881904"/>
            <a:ext cx="3348000" cy="0"/>
          </a:xfrm>
          <a:prstGeom prst="line">
            <a:avLst/>
          </a:prstGeom>
          <a:ln w="28575"/>
        </p:spPr>
        <p:style>
          <a:lnRef idx="1">
            <a:schemeClr val="dk1"/>
          </a:lnRef>
          <a:fillRef idx="0">
            <a:schemeClr val="dk1"/>
          </a:fillRef>
          <a:effectRef idx="0">
            <a:schemeClr val="dk1"/>
          </a:effectRef>
          <a:fontRef idx="minor">
            <a:schemeClr val="tx1"/>
          </a:fontRef>
        </p:style>
      </p:cxnSp>
      <p:sp>
        <p:nvSpPr>
          <p:cNvPr id="27" name="文字方塊 26">
            <a:extLst>
              <a:ext uri="{FF2B5EF4-FFF2-40B4-BE49-F238E27FC236}">
                <a16:creationId xmlns:a16="http://schemas.microsoft.com/office/drawing/2014/main" id="{8FB12BF2-CC8F-4241-24A2-BB0CA4CBFBF7}"/>
              </a:ext>
            </a:extLst>
          </p:cNvPr>
          <p:cNvSpPr txBox="1"/>
          <p:nvPr/>
        </p:nvSpPr>
        <p:spPr>
          <a:xfrm>
            <a:off x="8132258" y="3542005"/>
            <a:ext cx="3504269" cy="338554"/>
          </a:xfrm>
          <a:prstGeom prst="rect">
            <a:avLst/>
          </a:prstGeom>
          <a:noFill/>
        </p:spPr>
        <p:txBody>
          <a:bodyPr wrap="square" rtlCol="0">
            <a:spAutoFit/>
          </a:bodyPr>
          <a:lstStyle/>
          <a:p>
            <a:r>
              <a:rPr lang="zh-TW" altLang="en-US" sz="1600" dirty="0">
                <a:solidFill>
                  <a:schemeClr val="accent2">
                    <a:lumMod val="50000"/>
                  </a:schemeClr>
                </a:solidFill>
                <a:latin typeface="微軟正黑體" panose="020B0604030504040204" pitchFamily="34" charset="-120"/>
                <a:ea typeface="微軟正黑體" panose="020B0604030504040204" pitchFamily="34" charset="-120"/>
              </a:rPr>
              <a:t>子項</a:t>
            </a:r>
            <a:r>
              <a:rPr lang="en-US" altLang="zh-TW" sz="1600" dirty="0">
                <a:solidFill>
                  <a:schemeClr val="accent2">
                    <a:lumMod val="50000"/>
                  </a:schemeClr>
                </a:solidFill>
                <a:latin typeface="微軟正黑體" panose="020B0604030504040204" pitchFamily="34" charset="-120"/>
                <a:ea typeface="微軟正黑體" panose="020B0604030504040204" pitchFamily="34" charset="-120"/>
              </a:rPr>
              <a:t>1:</a:t>
            </a:r>
            <a:r>
              <a:rPr lang="zh-TW" altLang="en-US" sz="1600" dirty="0">
                <a:solidFill>
                  <a:schemeClr val="accent2">
                    <a:lumMod val="50000"/>
                  </a:schemeClr>
                </a:solidFill>
                <a:latin typeface="微軟正黑體" panose="020B0604030504040204" pitchFamily="34" charset="-120"/>
                <a:ea typeface="微軟正黑體" panose="020B0604030504040204" pitchFamily="34" charset="-120"/>
              </a:rPr>
              <a:t>作物需水推薦管理模式與驗證</a:t>
            </a:r>
          </a:p>
        </p:txBody>
      </p:sp>
      <p:grpSp>
        <p:nvGrpSpPr>
          <p:cNvPr id="28" name="群組 27">
            <a:extLst>
              <a:ext uri="{FF2B5EF4-FFF2-40B4-BE49-F238E27FC236}">
                <a16:creationId xmlns:a16="http://schemas.microsoft.com/office/drawing/2014/main" id="{573763DF-3F43-AEF4-804E-E25292F05AE6}"/>
              </a:ext>
            </a:extLst>
          </p:cNvPr>
          <p:cNvGrpSpPr/>
          <p:nvPr/>
        </p:nvGrpSpPr>
        <p:grpSpPr>
          <a:xfrm>
            <a:off x="6724070" y="4708298"/>
            <a:ext cx="4964711" cy="646331"/>
            <a:chOff x="6260275" y="4494626"/>
            <a:chExt cx="4964711" cy="646331"/>
          </a:xfrm>
        </p:grpSpPr>
        <p:cxnSp>
          <p:nvCxnSpPr>
            <p:cNvPr id="29" name="直線接點 28">
              <a:extLst>
                <a:ext uri="{FF2B5EF4-FFF2-40B4-BE49-F238E27FC236}">
                  <a16:creationId xmlns:a16="http://schemas.microsoft.com/office/drawing/2014/main" id="{19FE7AB0-1EA3-2611-401D-2AF78589ED85}"/>
                </a:ext>
              </a:extLst>
            </p:cNvPr>
            <p:cNvCxnSpPr>
              <a:cxnSpLocks/>
            </p:cNvCxnSpPr>
            <p:nvPr/>
          </p:nvCxnSpPr>
          <p:spPr>
            <a:xfrm>
              <a:off x="6260275" y="5138315"/>
              <a:ext cx="4677909" cy="0"/>
            </a:xfrm>
            <a:prstGeom prst="line">
              <a:avLst/>
            </a:prstGeom>
            <a:ln w="28575"/>
          </p:spPr>
          <p:style>
            <a:lnRef idx="1">
              <a:schemeClr val="dk1"/>
            </a:lnRef>
            <a:fillRef idx="0">
              <a:schemeClr val="dk1"/>
            </a:fillRef>
            <a:effectRef idx="0">
              <a:schemeClr val="dk1"/>
            </a:effectRef>
            <a:fontRef idx="minor">
              <a:schemeClr val="tx1"/>
            </a:fontRef>
          </p:style>
        </p:cxnSp>
        <p:sp>
          <p:nvSpPr>
            <p:cNvPr id="30" name="文字方塊 29">
              <a:extLst>
                <a:ext uri="{FF2B5EF4-FFF2-40B4-BE49-F238E27FC236}">
                  <a16:creationId xmlns:a16="http://schemas.microsoft.com/office/drawing/2014/main" id="{A5E9A1A9-32B3-5694-39B4-7A8D13D67D09}"/>
                </a:ext>
              </a:extLst>
            </p:cNvPr>
            <p:cNvSpPr txBox="1"/>
            <p:nvPr/>
          </p:nvSpPr>
          <p:spPr>
            <a:xfrm>
              <a:off x="6912485" y="4494626"/>
              <a:ext cx="4312501" cy="646331"/>
            </a:xfrm>
            <a:prstGeom prst="rect">
              <a:avLst/>
            </a:prstGeom>
            <a:noFill/>
          </p:spPr>
          <p:txBody>
            <a:bodyPr wrap="square" rtlCol="0">
              <a:spAutoFit/>
            </a:bodyPr>
            <a:lstStyle/>
            <a:p>
              <a:r>
                <a:rPr lang="zh-TW" altLang="en-US" sz="1800" b="1" dirty="0">
                  <a:solidFill>
                    <a:srgbClr val="FF0000"/>
                  </a:solidFill>
                  <a:latin typeface="微軟正黑體" panose="020B0604030504040204" pitchFamily="34" charset="-120"/>
                  <a:ea typeface="微軟正黑體" panose="020B0604030504040204" pitchFamily="34" charset="-120"/>
                </a:rPr>
                <a:t>子項</a:t>
              </a:r>
              <a:r>
                <a:rPr lang="en-US" altLang="zh-TW" sz="1800" b="1" dirty="0">
                  <a:solidFill>
                    <a:srgbClr val="FF0000"/>
                  </a:solidFill>
                  <a:latin typeface="微軟正黑體" panose="020B0604030504040204" pitchFamily="34" charset="-120"/>
                  <a:ea typeface="微軟正黑體" panose="020B0604030504040204" pitchFamily="34" charset="-120"/>
                </a:rPr>
                <a:t>3:</a:t>
              </a:r>
              <a:r>
                <a:rPr lang="zh-TW" altLang="en-US" sz="1800" b="1" dirty="0">
                  <a:solidFill>
                    <a:srgbClr val="FF0000"/>
                  </a:solidFill>
                  <a:latin typeface="微軟正黑體" panose="020B0604030504040204" pitchFamily="34" charset="-120"/>
                  <a:ea typeface="微軟正黑體" panose="020B0604030504040204" pitchFamily="34" charset="-120"/>
                </a:rPr>
                <a:t>農業水資源決策平台之水旱作供灌動態風險分析技術及可視化功能優化</a:t>
              </a:r>
            </a:p>
          </p:txBody>
        </p:sp>
      </p:grpSp>
      <p:grpSp>
        <p:nvGrpSpPr>
          <p:cNvPr id="31" name="群組 30">
            <a:extLst>
              <a:ext uri="{FF2B5EF4-FFF2-40B4-BE49-F238E27FC236}">
                <a16:creationId xmlns:a16="http://schemas.microsoft.com/office/drawing/2014/main" id="{587A284C-D52F-404F-4866-FFEDF33FB35E}"/>
              </a:ext>
            </a:extLst>
          </p:cNvPr>
          <p:cNvGrpSpPr/>
          <p:nvPr/>
        </p:nvGrpSpPr>
        <p:grpSpPr>
          <a:xfrm>
            <a:off x="3554295" y="4394872"/>
            <a:ext cx="3994396" cy="584775"/>
            <a:chOff x="3151098" y="3772835"/>
            <a:chExt cx="3994396" cy="584775"/>
          </a:xfrm>
        </p:grpSpPr>
        <p:cxnSp>
          <p:nvCxnSpPr>
            <p:cNvPr id="32" name="直線接點 31">
              <a:extLst>
                <a:ext uri="{FF2B5EF4-FFF2-40B4-BE49-F238E27FC236}">
                  <a16:creationId xmlns:a16="http://schemas.microsoft.com/office/drawing/2014/main" id="{9D753A5B-D037-FCDB-BFDF-154D2EEE29AE}"/>
                </a:ext>
              </a:extLst>
            </p:cNvPr>
            <p:cNvCxnSpPr>
              <a:cxnSpLocks/>
            </p:cNvCxnSpPr>
            <p:nvPr/>
          </p:nvCxnSpPr>
          <p:spPr>
            <a:xfrm>
              <a:off x="3203352" y="4357610"/>
              <a:ext cx="3570103" cy="0"/>
            </a:xfrm>
            <a:prstGeom prst="line">
              <a:avLst/>
            </a:prstGeom>
            <a:ln w="28575"/>
          </p:spPr>
          <p:style>
            <a:lnRef idx="1">
              <a:schemeClr val="dk1"/>
            </a:lnRef>
            <a:fillRef idx="0">
              <a:schemeClr val="dk1"/>
            </a:fillRef>
            <a:effectRef idx="0">
              <a:schemeClr val="dk1"/>
            </a:effectRef>
            <a:fontRef idx="minor">
              <a:schemeClr val="tx1"/>
            </a:fontRef>
          </p:style>
        </p:cxnSp>
        <p:sp>
          <p:nvSpPr>
            <p:cNvPr id="33" name="文字方塊 32">
              <a:extLst>
                <a:ext uri="{FF2B5EF4-FFF2-40B4-BE49-F238E27FC236}">
                  <a16:creationId xmlns:a16="http://schemas.microsoft.com/office/drawing/2014/main" id="{6F059ECB-11F3-0AB9-04C0-FDD617325970}"/>
                </a:ext>
              </a:extLst>
            </p:cNvPr>
            <p:cNvSpPr txBox="1"/>
            <p:nvPr/>
          </p:nvSpPr>
          <p:spPr>
            <a:xfrm>
              <a:off x="3151098" y="3772835"/>
              <a:ext cx="3994396" cy="584775"/>
            </a:xfrm>
            <a:prstGeom prst="rect">
              <a:avLst/>
            </a:prstGeom>
            <a:noFill/>
          </p:spPr>
          <p:txBody>
            <a:bodyPr wrap="square" rtlCol="0">
              <a:spAutoFit/>
            </a:bodyPr>
            <a:lstStyle/>
            <a:p>
              <a:pPr algn="just"/>
              <a:r>
                <a:rPr lang="zh-TW" altLang="en-US" sz="1600" dirty="0">
                  <a:solidFill>
                    <a:schemeClr val="accent6">
                      <a:lumMod val="50000"/>
                    </a:schemeClr>
                  </a:solidFill>
                  <a:latin typeface="微軟正黑體" panose="020B0604030504040204" pitchFamily="34" charset="-120"/>
                  <a:ea typeface="微軟正黑體" panose="020B0604030504040204" pitchFamily="34" charset="-120"/>
                </a:rPr>
                <a:t>子項</a:t>
              </a:r>
              <a:r>
                <a:rPr lang="en-US" altLang="zh-TW" sz="1600" dirty="0">
                  <a:solidFill>
                    <a:schemeClr val="accent6">
                      <a:lumMod val="50000"/>
                    </a:schemeClr>
                  </a:solidFill>
                  <a:latin typeface="微軟正黑體" panose="020B0604030504040204" pitchFamily="34" charset="-120"/>
                  <a:ea typeface="微軟正黑體" panose="020B0604030504040204" pitchFamily="34" charset="-120"/>
                </a:rPr>
                <a:t>2:</a:t>
              </a:r>
              <a:r>
                <a:rPr lang="zh-TW" altLang="en-US" sz="1600" dirty="0">
                  <a:solidFill>
                    <a:schemeClr val="accent6">
                      <a:lumMod val="50000"/>
                    </a:schemeClr>
                  </a:solidFill>
                  <a:latin typeface="微軟正黑體" panose="020B0604030504040204" pitchFamily="34" charset="-120"/>
                  <a:ea typeface="微軟正黑體" panose="020B0604030504040204" pitchFamily="34" charset="-120"/>
                </a:rPr>
                <a:t>農業水資源物聯網建置及智慧化多元供灌水資源聯合運用技術研發與驗證</a:t>
              </a:r>
            </a:p>
          </p:txBody>
        </p:sp>
      </p:grpSp>
      <p:grpSp>
        <p:nvGrpSpPr>
          <p:cNvPr id="34" name="群組 33">
            <a:extLst>
              <a:ext uri="{FF2B5EF4-FFF2-40B4-BE49-F238E27FC236}">
                <a16:creationId xmlns:a16="http://schemas.microsoft.com/office/drawing/2014/main" id="{401F2742-F877-CE6B-2403-627AB0C6AA8A}"/>
              </a:ext>
            </a:extLst>
          </p:cNvPr>
          <p:cNvGrpSpPr/>
          <p:nvPr/>
        </p:nvGrpSpPr>
        <p:grpSpPr>
          <a:xfrm>
            <a:off x="7651048" y="4253653"/>
            <a:ext cx="4037733" cy="341678"/>
            <a:chOff x="7091823" y="3771918"/>
            <a:chExt cx="4037733" cy="341678"/>
          </a:xfrm>
        </p:grpSpPr>
        <p:cxnSp>
          <p:nvCxnSpPr>
            <p:cNvPr id="35" name="直線接點 34">
              <a:extLst>
                <a:ext uri="{FF2B5EF4-FFF2-40B4-BE49-F238E27FC236}">
                  <a16:creationId xmlns:a16="http://schemas.microsoft.com/office/drawing/2014/main" id="{20D19F96-14F0-AE8F-7DD6-FAA27409E3B1}"/>
                </a:ext>
              </a:extLst>
            </p:cNvPr>
            <p:cNvCxnSpPr>
              <a:cxnSpLocks/>
            </p:cNvCxnSpPr>
            <p:nvPr/>
          </p:nvCxnSpPr>
          <p:spPr>
            <a:xfrm>
              <a:off x="7091823" y="4113596"/>
              <a:ext cx="3888000" cy="0"/>
            </a:xfrm>
            <a:prstGeom prst="line">
              <a:avLst/>
            </a:prstGeom>
            <a:ln w="28575"/>
          </p:spPr>
          <p:style>
            <a:lnRef idx="1">
              <a:schemeClr val="dk1"/>
            </a:lnRef>
            <a:fillRef idx="0">
              <a:schemeClr val="dk1"/>
            </a:fillRef>
            <a:effectRef idx="0">
              <a:schemeClr val="dk1"/>
            </a:effectRef>
            <a:fontRef idx="minor">
              <a:schemeClr val="tx1"/>
            </a:fontRef>
          </p:style>
        </p:cxnSp>
        <p:sp>
          <p:nvSpPr>
            <p:cNvPr id="36" name="文字方塊 35">
              <a:extLst>
                <a:ext uri="{FF2B5EF4-FFF2-40B4-BE49-F238E27FC236}">
                  <a16:creationId xmlns:a16="http://schemas.microsoft.com/office/drawing/2014/main" id="{FC1ADCC5-759F-4748-46F8-CF18A41A6676}"/>
                </a:ext>
              </a:extLst>
            </p:cNvPr>
            <p:cNvSpPr txBox="1"/>
            <p:nvPr/>
          </p:nvSpPr>
          <p:spPr>
            <a:xfrm>
              <a:off x="7248585" y="3771918"/>
              <a:ext cx="3880971" cy="338554"/>
            </a:xfrm>
            <a:prstGeom prst="rect">
              <a:avLst/>
            </a:prstGeom>
            <a:noFill/>
          </p:spPr>
          <p:txBody>
            <a:bodyPr wrap="square" rtlCol="0">
              <a:spAutoFit/>
            </a:bodyPr>
            <a:lstStyle/>
            <a:p>
              <a:r>
                <a:rPr lang="zh-TW" altLang="en-US" sz="1600" dirty="0">
                  <a:solidFill>
                    <a:schemeClr val="accent6">
                      <a:lumMod val="50000"/>
                    </a:schemeClr>
                  </a:solidFill>
                  <a:latin typeface="微軟正黑體" panose="020B0604030504040204" pitchFamily="34" charset="-120"/>
                  <a:ea typeface="微軟正黑體" panose="020B0604030504040204" pitchFamily="34" charset="-120"/>
                </a:rPr>
                <a:t>子項</a:t>
              </a:r>
              <a:r>
                <a:rPr lang="en-US" altLang="zh-TW" sz="1600" dirty="0">
                  <a:solidFill>
                    <a:schemeClr val="accent6">
                      <a:lumMod val="50000"/>
                    </a:schemeClr>
                  </a:solidFill>
                  <a:latin typeface="微軟正黑體" panose="020B0604030504040204" pitchFamily="34" charset="-120"/>
                  <a:ea typeface="微軟正黑體" panose="020B0604030504040204" pitchFamily="34" charset="-120"/>
                </a:rPr>
                <a:t>1:</a:t>
              </a:r>
              <a:r>
                <a:rPr lang="zh-TW" altLang="en-US" sz="1600" dirty="0">
                  <a:solidFill>
                    <a:schemeClr val="accent6">
                      <a:lumMod val="50000"/>
                    </a:schemeClr>
                  </a:solidFill>
                  <a:latin typeface="微軟正黑體" panose="020B0604030504040204" pitchFamily="34" charset="-120"/>
                  <a:ea typeface="微軟正黑體" panose="020B0604030504040204" pitchFamily="34" charset="-120"/>
                </a:rPr>
                <a:t>農業水資源灌溉水量長期情勢評估</a:t>
              </a:r>
            </a:p>
          </p:txBody>
        </p:sp>
      </p:grpSp>
      <p:sp>
        <p:nvSpPr>
          <p:cNvPr id="37" name="矩形 36">
            <a:extLst>
              <a:ext uri="{FF2B5EF4-FFF2-40B4-BE49-F238E27FC236}">
                <a16:creationId xmlns:a16="http://schemas.microsoft.com/office/drawing/2014/main" id="{2E2A5DEF-C502-6520-FC6A-2B5F994AD824}"/>
              </a:ext>
            </a:extLst>
          </p:cNvPr>
          <p:cNvSpPr/>
          <p:nvPr/>
        </p:nvSpPr>
        <p:spPr>
          <a:xfrm>
            <a:off x="945556" y="2061039"/>
            <a:ext cx="2247855" cy="997450"/>
          </a:xfrm>
          <a:prstGeom prst="rect">
            <a:avLst/>
          </a:prstGeom>
          <a:solidFill>
            <a:schemeClr val="accent4">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sz="2000" dirty="0">
                <a:solidFill>
                  <a:schemeClr val="accent4">
                    <a:lumMod val="60000"/>
                    <a:lumOff val="40000"/>
                  </a:schemeClr>
                </a:solidFill>
                <a:latin typeface="微軟正黑體" panose="020B0604030504040204" pitchFamily="34" charset="-120"/>
                <a:ea typeface="微軟正黑體" panose="020B0604030504040204" pitchFamily="34" charset="-120"/>
              </a:rPr>
              <a:t>0</a:t>
            </a:r>
            <a:r>
              <a:rPr lang="en-US" altLang="zh-TW" sz="2000" dirty="0">
                <a:solidFill>
                  <a:srgbClr val="FF0000"/>
                </a:solidFill>
                <a:latin typeface="微軟正黑體" panose="020B0604030504040204" pitchFamily="34" charset="-120"/>
                <a:ea typeface="微軟正黑體" panose="020B0604030504040204" pitchFamily="34" charset="-120"/>
              </a:rPr>
              <a:t>2</a:t>
            </a:r>
            <a:r>
              <a:rPr lang="zh-TW" altLang="en-US" sz="2000" dirty="0">
                <a:solidFill>
                  <a:srgbClr val="FF0000"/>
                </a:solidFill>
                <a:latin typeface="微軟正黑體" panose="020B0604030504040204" pitchFamily="34" charset="-120"/>
                <a:ea typeface="微軟正黑體" panose="020B0604030504040204" pitchFamily="34" charset="-120"/>
              </a:rPr>
              <a:t> </a:t>
            </a:r>
            <a:r>
              <a:rPr lang="zh-TW" altLang="en-US" sz="2000" dirty="0">
                <a:solidFill>
                  <a:schemeClr val="tx1"/>
                </a:solidFill>
                <a:latin typeface="微軟正黑體" panose="020B0604030504040204" pitchFamily="34" charset="-120"/>
                <a:ea typeface="微軟正黑體" panose="020B0604030504040204" pitchFamily="34" charset="-120"/>
              </a:rPr>
              <a:t>研究主軸</a:t>
            </a:r>
            <a:r>
              <a:rPr lang="en-US" altLang="zh-TW" sz="2000" dirty="0">
                <a:solidFill>
                  <a:schemeClr val="tx1"/>
                </a:solidFill>
                <a:latin typeface="微軟正黑體" panose="020B0604030504040204" pitchFamily="34" charset="-120"/>
                <a:ea typeface="微軟正黑體" panose="020B0604030504040204" pitchFamily="34" charset="-120"/>
              </a:rPr>
              <a:t>/</a:t>
            </a:r>
            <a:r>
              <a:rPr lang="zh-TW" altLang="en-US" sz="2000" dirty="0">
                <a:solidFill>
                  <a:schemeClr val="tx1"/>
                </a:solidFill>
                <a:latin typeface="微軟正黑體" panose="020B0604030504040204" pitchFamily="34" charset="-120"/>
                <a:ea typeface="微軟正黑體" panose="020B0604030504040204" pitchFamily="34" charset="-120"/>
              </a:rPr>
              <a:t>分項</a:t>
            </a:r>
            <a:endParaRPr lang="en-US" altLang="zh-TW" sz="2000" dirty="0">
              <a:solidFill>
                <a:schemeClr val="tx1"/>
              </a:solidFill>
              <a:latin typeface="微軟正黑體" panose="020B0604030504040204" pitchFamily="34" charset="-120"/>
              <a:ea typeface="微軟正黑體" panose="020B0604030504040204" pitchFamily="34" charset="-120"/>
            </a:endParaRPr>
          </a:p>
          <a:p>
            <a:pPr algn="just"/>
            <a:r>
              <a:rPr lang="en-US" altLang="zh-TW" sz="2000" dirty="0">
                <a:solidFill>
                  <a:schemeClr val="accent4">
                    <a:lumMod val="60000"/>
                    <a:lumOff val="40000"/>
                  </a:schemeClr>
                </a:solidFill>
                <a:latin typeface="微軟正黑體" panose="020B0604030504040204" pitchFamily="34" charset="-120"/>
                <a:ea typeface="微軟正黑體" panose="020B0604030504040204" pitchFamily="34" charset="-120"/>
              </a:rPr>
              <a:t>0</a:t>
            </a:r>
            <a:r>
              <a:rPr lang="en-US" altLang="zh-TW" sz="2000" dirty="0">
                <a:solidFill>
                  <a:srgbClr val="FF0000"/>
                </a:solidFill>
                <a:latin typeface="微軟正黑體" panose="020B0604030504040204" pitchFamily="34" charset="-120"/>
                <a:ea typeface="微軟正黑體" panose="020B0604030504040204" pitchFamily="34" charset="-120"/>
              </a:rPr>
              <a:t>6</a:t>
            </a:r>
            <a:r>
              <a:rPr lang="zh-TW" altLang="en-US" sz="2000" dirty="0">
                <a:solidFill>
                  <a:srgbClr val="FF0000"/>
                </a:solidFill>
                <a:latin typeface="微軟正黑體" panose="020B0604030504040204" pitchFamily="34" charset="-120"/>
                <a:ea typeface="微軟正黑體" panose="020B0604030504040204" pitchFamily="34" charset="-120"/>
              </a:rPr>
              <a:t> </a:t>
            </a:r>
            <a:r>
              <a:rPr lang="zh-TW" altLang="en-US" sz="2000" dirty="0">
                <a:solidFill>
                  <a:schemeClr val="tx1"/>
                </a:solidFill>
                <a:latin typeface="微軟正黑體" panose="020B0604030504040204" pitchFamily="34" charset="-120"/>
                <a:ea typeface="微軟正黑體" panose="020B0604030504040204" pitchFamily="34" charset="-120"/>
              </a:rPr>
              <a:t>研究重點</a:t>
            </a:r>
            <a:r>
              <a:rPr lang="en-US" altLang="zh-TW" sz="2000" dirty="0">
                <a:solidFill>
                  <a:schemeClr val="tx1"/>
                </a:solidFill>
                <a:latin typeface="微軟正黑體" panose="020B0604030504040204" pitchFamily="34" charset="-120"/>
                <a:ea typeface="微軟正黑體" panose="020B0604030504040204" pitchFamily="34" charset="-120"/>
              </a:rPr>
              <a:t>/</a:t>
            </a:r>
            <a:r>
              <a:rPr lang="zh-TW" altLang="en-US" sz="2000" dirty="0">
                <a:solidFill>
                  <a:schemeClr val="tx1"/>
                </a:solidFill>
                <a:latin typeface="微軟正黑體" panose="020B0604030504040204" pitchFamily="34" charset="-120"/>
                <a:ea typeface="微軟正黑體" panose="020B0604030504040204" pitchFamily="34" charset="-120"/>
              </a:rPr>
              <a:t>子項</a:t>
            </a:r>
            <a:endParaRPr lang="en-US" altLang="zh-TW" sz="2000" dirty="0">
              <a:solidFill>
                <a:schemeClr val="tx1"/>
              </a:solidFill>
              <a:latin typeface="微軟正黑體" panose="020B0604030504040204" pitchFamily="34" charset="-120"/>
              <a:ea typeface="微軟正黑體" panose="020B0604030504040204" pitchFamily="34" charset="-120"/>
            </a:endParaRPr>
          </a:p>
          <a:p>
            <a:pPr algn="just"/>
            <a:r>
              <a:rPr lang="en-US" altLang="zh-TW" sz="2000" dirty="0">
                <a:solidFill>
                  <a:srgbClr val="FF0000"/>
                </a:solidFill>
                <a:latin typeface="微軟正黑體" panose="020B0604030504040204" pitchFamily="34" charset="-120"/>
                <a:ea typeface="微軟正黑體" panose="020B0604030504040204" pitchFamily="34" charset="-120"/>
              </a:rPr>
              <a:t>26</a:t>
            </a:r>
            <a:r>
              <a:rPr lang="zh-TW" altLang="en-US" sz="2000" dirty="0">
                <a:solidFill>
                  <a:srgbClr val="FF0000"/>
                </a:solidFill>
                <a:latin typeface="微軟正黑體" panose="020B0604030504040204" pitchFamily="34" charset="-120"/>
                <a:ea typeface="微軟正黑體" panose="020B0604030504040204" pitchFamily="34" charset="-120"/>
              </a:rPr>
              <a:t> </a:t>
            </a:r>
            <a:r>
              <a:rPr lang="zh-TW" altLang="en-US" sz="2000" dirty="0">
                <a:solidFill>
                  <a:schemeClr val="tx1"/>
                </a:solidFill>
                <a:latin typeface="微軟正黑體" panose="020B0604030504040204" pitchFamily="34" charset="-120"/>
                <a:ea typeface="微軟正黑體" panose="020B0604030504040204" pitchFamily="34" charset="-120"/>
              </a:rPr>
              <a:t>單一計畫</a:t>
            </a:r>
            <a:r>
              <a:rPr lang="en-US" altLang="zh-TW" sz="2000" dirty="0">
                <a:solidFill>
                  <a:schemeClr val="tx1"/>
                </a:solidFill>
                <a:latin typeface="微軟正黑體" panose="020B0604030504040204" pitchFamily="34" charset="-120"/>
                <a:ea typeface="微軟正黑體" panose="020B0604030504040204" pitchFamily="34" charset="-120"/>
              </a:rPr>
              <a:t>/</a:t>
            </a:r>
            <a:r>
              <a:rPr lang="zh-TW" altLang="en-US" sz="2000" dirty="0">
                <a:solidFill>
                  <a:schemeClr val="tx1"/>
                </a:solidFill>
                <a:latin typeface="微軟正黑體" panose="020B0604030504040204" pitchFamily="34" charset="-120"/>
                <a:ea typeface="微軟正黑體" panose="020B0604030504040204" pitchFamily="34" charset="-120"/>
              </a:rPr>
              <a:t>細項</a:t>
            </a:r>
          </a:p>
        </p:txBody>
      </p:sp>
      <p:sp>
        <p:nvSpPr>
          <p:cNvPr id="38" name="矩形: 圓角 37">
            <a:extLst>
              <a:ext uri="{FF2B5EF4-FFF2-40B4-BE49-F238E27FC236}">
                <a16:creationId xmlns:a16="http://schemas.microsoft.com/office/drawing/2014/main" id="{1EA6BB97-7034-4662-1867-2942DAB3B6E3}"/>
              </a:ext>
            </a:extLst>
          </p:cNvPr>
          <p:cNvSpPr/>
          <p:nvPr/>
        </p:nvSpPr>
        <p:spPr>
          <a:xfrm>
            <a:off x="7391401" y="4743448"/>
            <a:ext cx="4245126" cy="545942"/>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extLst>
              <a:ext uri="{FF2B5EF4-FFF2-40B4-BE49-F238E27FC236}">
                <a16:creationId xmlns:a16="http://schemas.microsoft.com/office/drawing/2014/main" id="{974BC110-3A4A-6153-6C36-76FC88FD20F8}"/>
              </a:ext>
            </a:extLst>
          </p:cNvPr>
          <p:cNvSpPr txBox="1"/>
          <p:nvPr/>
        </p:nvSpPr>
        <p:spPr>
          <a:xfrm>
            <a:off x="934596" y="6354351"/>
            <a:ext cx="3536546" cy="276999"/>
          </a:xfrm>
          <a:prstGeom prst="rect">
            <a:avLst/>
          </a:prstGeom>
          <a:noFill/>
        </p:spPr>
        <p:txBody>
          <a:bodyPr wrap="none" rtlCol="0">
            <a:spAutoFit/>
          </a:bodyPr>
          <a:lstStyle/>
          <a:p>
            <a:r>
              <a:rPr lang="zh-TW" altLang="en-US" sz="1200" b="1" dirty="0">
                <a:latin typeface="微軟正黑體" panose="020B0604030504040204" pitchFamily="34" charset="-120"/>
                <a:ea typeface="微軟正黑體" panose="020B0604030504040204" pitchFamily="34" charset="-120"/>
              </a:rPr>
              <a:t>資料來源：</a:t>
            </a:r>
            <a:r>
              <a:rPr lang="en-US" altLang="zh-TW" sz="1200" b="1" dirty="0">
                <a:latin typeface="微軟正黑體" panose="020B0604030504040204" pitchFamily="34" charset="-120"/>
                <a:ea typeface="微軟正黑體" panose="020B0604030504040204" pitchFamily="34" charset="-120"/>
              </a:rPr>
              <a:t>113</a:t>
            </a:r>
            <a:r>
              <a:rPr lang="zh-TW" altLang="en-US" sz="1200" b="1" dirty="0">
                <a:latin typeface="微軟正黑體" panose="020B0604030504040204" pitchFamily="34" charset="-120"/>
                <a:ea typeface="微軟正黑體" panose="020B0604030504040204" pitchFamily="34" charset="-120"/>
              </a:rPr>
              <a:t>年度政府科技發展年度綱要計畫書</a:t>
            </a:r>
          </a:p>
        </p:txBody>
      </p:sp>
      <p:sp>
        <p:nvSpPr>
          <p:cNvPr id="50" name="文字方塊 49">
            <a:extLst>
              <a:ext uri="{FF2B5EF4-FFF2-40B4-BE49-F238E27FC236}">
                <a16:creationId xmlns:a16="http://schemas.microsoft.com/office/drawing/2014/main" id="{7F49CA49-BA23-EAEB-BD6A-A8AA35C1C8CD}"/>
              </a:ext>
            </a:extLst>
          </p:cNvPr>
          <p:cNvSpPr txBox="1"/>
          <p:nvPr/>
        </p:nvSpPr>
        <p:spPr>
          <a:xfrm>
            <a:off x="9753600" y="5364238"/>
            <a:ext cx="1929264" cy="276999"/>
          </a:xfrm>
          <a:prstGeom prst="rect">
            <a:avLst/>
          </a:prstGeom>
          <a:noFill/>
        </p:spPr>
        <p:txBody>
          <a:bodyPr wrap="square" rtlCol="0">
            <a:spAutoFit/>
          </a:bodyPr>
          <a:lstStyle/>
          <a:p>
            <a:r>
              <a:rPr lang="en-US" altLang="zh-TW" sz="1200" dirty="0">
                <a:solidFill>
                  <a:srgbClr val="FF0000"/>
                </a:solidFill>
                <a:latin typeface="微軟正黑體" panose="020B0604030504040204" pitchFamily="34" charset="-120"/>
                <a:ea typeface="微軟正黑體" panose="020B0604030504040204" pitchFamily="34" charset="-120"/>
              </a:rPr>
              <a:t>(</a:t>
            </a:r>
            <a:r>
              <a:rPr lang="zh-TW" altLang="en-US" sz="1200" dirty="0">
                <a:solidFill>
                  <a:srgbClr val="FF0000"/>
                </a:solidFill>
                <a:latin typeface="微軟正黑體" panose="020B0604030504040204" pitchFamily="34" charset="-120"/>
                <a:ea typeface="微軟正黑體" panose="020B0604030504040204" pitchFamily="34" charset="-120"/>
              </a:rPr>
              <a:t>本計畫位於子項</a:t>
            </a:r>
            <a:r>
              <a:rPr lang="en-US" altLang="zh-TW" sz="1200" dirty="0">
                <a:solidFill>
                  <a:srgbClr val="FF0000"/>
                </a:solidFill>
                <a:latin typeface="微軟正黑體" panose="020B0604030504040204" pitchFamily="34" charset="-120"/>
                <a:ea typeface="微軟正黑體" panose="020B0604030504040204" pitchFamily="34" charset="-120"/>
              </a:rPr>
              <a:t>3</a:t>
            </a:r>
            <a:r>
              <a:rPr lang="zh-TW" altLang="en-US" sz="1200" dirty="0">
                <a:solidFill>
                  <a:srgbClr val="FF0000"/>
                </a:solidFill>
                <a:latin typeface="微軟正黑體" panose="020B0604030504040204" pitchFamily="34" charset="-120"/>
                <a:ea typeface="微軟正黑體" panose="020B0604030504040204" pitchFamily="34" charset="-120"/>
              </a:rPr>
              <a:t>計畫下</a:t>
            </a:r>
            <a:r>
              <a:rPr lang="en-US" altLang="zh-TW" sz="1200" dirty="0">
                <a:solidFill>
                  <a:srgbClr val="FF0000"/>
                </a:solidFill>
                <a:latin typeface="微軟正黑體" panose="020B0604030504040204" pitchFamily="34" charset="-120"/>
                <a:ea typeface="微軟正黑體" panose="020B0604030504040204" pitchFamily="34" charset="-120"/>
              </a:rPr>
              <a:t>)</a:t>
            </a:r>
            <a:endParaRPr lang="zh-TW" altLang="en-US" sz="1200" dirty="0">
              <a:solidFill>
                <a:srgbClr val="FF0000"/>
              </a:solidFill>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9B631A82-36A4-28C2-C7A0-02B54431056B}"/>
              </a:ext>
            </a:extLst>
          </p:cNvPr>
          <p:cNvSpPr txBox="1"/>
          <p:nvPr/>
        </p:nvSpPr>
        <p:spPr>
          <a:xfrm>
            <a:off x="1428081" y="3303566"/>
            <a:ext cx="1282804" cy="369332"/>
          </a:xfrm>
          <a:prstGeom prst="rect">
            <a:avLst/>
          </a:prstGeom>
          <a:noFill/>
        </p:spPr>
        <p:txBody>
          <a:bodyPr wrap="square">
            <a:spAutoFit/>
          </a:bodyPr>
          <a:lstStyle/>
          <a:p>
            <a:r>
              <a:rPr lang="zh-TW" altLang="en-US" sz="1800" b="1" dirty="0">
                <a:solidFill>
                  <a:srgbClr val="FF0000"/>
                </a:solidFill>
                <a:latin typeface="Microsoft YaHei" panose="020B0503020204020204" pitchFamily="34" charset="-122"/>
                <a:ea typeface="Microsoft YaHei" panose="020B0503020204020204" pitchFamily="34" charset="-122"/>
                <a:cs typeface="Times New Roman" pitchFamily="18" charset="0"/>
              </a:rPr>
              <a:t>綱要計畫</a:t>
            </a:r>
            <a:endParaRPr lang="zh-TW" altLang="en-US" dirty="0">
              <a:solidFill>
                <a:srgbClr val="FF0000"/>
              </a:solidFill>
            </a:endParaRPr>
          </a:p>
        </p:txBody>
      </p:sp>
      <p:sp>
        <p:nvSpPr>
          <p:cNvPr id="3" name="投影片編號版面配置區 2">
            <a:extLst>
              <a:ext uri="{FF2B5EF4-FFF2-40B4-BE49-F238E27FC236}">
                <a16:creationId xmlns:a16="http://schemas.microsoft.com/office/drawing/2014/main" id="{F1EAE21E-2A60-7E1C-CF3C-BC36DE4720D0}"/>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3</a:t>
            </a:fld>
            <a:r>
              <a:rPr lang="en-US" altLang="zh-TW"/>
              <a:t>/37</a:t>
            </a:r>
            <a:endParaRPr lang="zh-TW" altLang="en-US" dirty="0"/>
          </a:p>
        </p:txBody>
      </p:sp>
      <p:grpSp>
        <p:nvGrpSpPr>
          <p:cNvPr id="5" name="群組 4">
            <a:extLst>
              <a:ext uri="{FF2B5EF4-FFF2-40B4-BE49-F238E27FC236}">
                <a16:creationId xmlns:a16="http://schemas.microsoft.com/office/drawing/2014/main" id="{58E02006-D4A0-B867-C32C-C604E91A64F2}"/>
              </a:ext>
            </a:extLst>
          </p:cNvPr>
          <p:cNvGrpSpPr/>
          <p:nvPr/>
        </p:nvGrpSpPr>
        <p:grpSpPr>
          <a:xfrm>
            <a:off x="4465761" y="3230616"/>
            <a:ext cx="3913200" cy="364113"/>
            <a:chOff x="7250823" y="1966353"/>
            <a:chExt cx="3913200" cy="364113"/>
          </a:xfrm>
        </p:grpSpPr>
        <p:sp>
          <p:nvSpPr>
            <p:cNvPr id="6" name="文字方塊 5">
              <a:extLst>
                <a:ext uri="{FF2B5EF4-FFF2-40B4-BE49-F238E27FC236}">
                  <a16:creationId xmlns:a16="http://schemas.microsoft.com/office/drawing/2014/main" id="{80EB0879-B1BA-D272-FBDE-A31A467454E8}"/>
                </a:ext>
              </a:extLst>
            </p:cNvPr>
            <p:cNvSpPr txBox="1"/>
            <p:nvPr/>
          </p:nvSpPr>
          <p:spPr>
            <a:xfrm>
              <a:off x="7250823" y="1966353"/>
              <a:ext cx="3913200" cy="338554"/>
            </a:xfrm>
            <a:prstGeom prst="rect">
              <a:avLst/>
            </a:prstGeom>
            <a:noFill/>
          </p:spPr>
          <p:txBody>
            <a:bodyPr wrap="square" rtlCol="0">
              <a:spAutoFit/>
            </a:bodyPr>
            <a:lstStyle/>
            <a:p>
              <a:r>
                <a:rPr lang="zh-TW" altLang="en-US" sz="1600" dirty="0">
                  <a:solidFill>
                    <a:schemeClr val="accent2">
                      <a:lumMod val="50000"/>
                    </a:schemeClr>
                  </a:solidFill>
                  <a:latin typeface="微軟正黑體" panose="020B0604030504040204" pitchFamily="34" charset="-120"/>
                  <a:ea typeface="微軟正黑體" panose="020B0604030504040204" pitchFamily="34" charset="-120"/>
                </a:rPr>
                <a:t>子項</a:t>
              </a:r>
              <a:r>
                <a:rPr lang="en-US" altLang="zh-TW" sz="1600" dirty="0">
                  <a:solidFill>
                    <a:schemeClr val="accent2">
                      <a:lumMod val="50000"/>
                    </a:schemeClr>
                  </a:solidFill>
                  <a:latin typeface="微軟正黑體" panose="020B0604030504040204" pitchFamily="34" charset="-120"/>
                  <a:ea typeface="微軟正黑體" panose="020B0604030504040204" pitchFamily="34" charset="-120"/>
                </a:rPr>
                <a:t>2:</a:t>
              </a:r>
              <a:r>
                <a:rPr lang="zh-TW" altLang="en-US" sz="1600" dirty="0">
                  <a:solidFill>
                    <a:schemeClr val="accent2">
                      <a:lumMod val="50000"/>
                    </a:schemeClr>
                  </a:solidFill>
                  <a:latin typeface="微軟正黑體" panose="020B0604030504040204" pitchFamily="34" charset="-120"/>
                  <a:ea typeface="微軟正黑體" panose="020B0604030504040204" pitchFamily="34" charset="-120"/>
                </a:rPr>
                <a:t>不同尺度土壤水動態監測資訊</a:t>
              </a:r>
            </a:p>
          </p:txBody>
        </p:sp>
        <p:cxnSp>
          <p:nvCxnSpPr>
            <p:cNvPr id="7" name="直線接點 6">
              <a:extLst>
                <a:ext uri="{FF2B5EF4-FFF2-40B4-BE49-F238E27FC236}">
                  <a16:creationId xmlns:a16="http://schemas.microsoft.com/office/drawing/2014/main" id="{1875E19A-767F-5C16-4BE3-1475778123F7}"/>
                </a:ext>
              </a:extLst>
            </p:cNvPr>
            <p:cNvCxnSpPr>
              <a:cxnSpLocks/>
            </p:cNvCxnSpPr>
            <p:nvPr/>
          </p:nvCxnSpPr>
          <p:spPr>
            <a:xfrm>
              <a:off x="7281515" y="2330466"/>
              <a:ext cx="3564000" cy="0"/>
            </a:xfrm>
            <a:prstGeom prst="line">
              <a:avLst/>
            </a:prstGeom>
            <a:ln w="28575"/>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42814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03A1A-B2EB-2C7A-18AB-7A4EB88CE4E7}"/>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740A973F-55CF-2E96-05FC-515095090028}"/>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D1C5572A-12C5-A148-7A6D-27F5BA8E4690}"/>
              </a:ext>
            </a:extLst>
          </p:cNvPr>
          <p:cNvSpPr txBox="1">
            <a:spLocks/>
          </p:cNvSpPr>
          <p:nvPr/>
        </p:nvSpPr>
        <p:spPr>
          <a:xfrm>
            <a:off x="527380" y="728696"/>
            <a:ext cx="11376000" cy="838055"/>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二、農業水資源智慧決策支援模組資料介接及資料庫維運</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(2.3)</a:t>
            </a:r>
            <a:r>
              <a:rPr lang="zh-TW" altLang="en-US" sz="2000" b="1" dirty="0">
                <a:effectLst/>
                <a:latin typeface="Microsoft YaHei" panose="020B0503020204020204" pitchFamily="34" charset="-122"/>
                <a:ea typeface="Microsoft YaHei" panose="020B0503020204020204" pitchFamily="34" charset="-122"/>
              </a:rPr>
              <a:t>各期作</a:t>
            </a:r>
            <a:r>
              <a:rPr lang="zh-TW" altLang="en-US" sz="2000" b="1" dirty="0">
                <a:solidFill>
                  <a:srgbClr val="FF0000"/>
                </a:solidFill>
                <a:effectLst/>
                <a:latin typeface="Microsoft YaHei" panose="020B0503020204020204" pitchFamily="34" charset="-122"/>
                <a:ea typeface="Microsoft YaHei" panose="020B0503020204020204" pitchFamily="34" charset="-122"/>
              </a:rPr>
              <a:t>耕作判釋圖資</a:t>
            </a:r>
            <a:r>
              <a:rPr lang="zh-TW" altLang="en-US" sz="2000" b="1" dirty="0">
                <a:effectLst/>
                <a:latin typeface="Microsoft YaHei" panose="020B0503020204020204" pitchFamily="34" charset="-122"/>
                <a:ea typeface="Microsoft YaHei" panose="020B0503020204020204" pitchFamily="34" charset="-122"/>
              </a:rPr>
              <a:t>之經常性收錄與資料加值維護</a:t>
            </a: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7F2FC527-20F7-A1E1-EC54-BA5A548F3A0B}"/>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30</a:t>
            </a:fld>
            <a:r>
              <a:rPr lang="en-US" altLang="zh-TW" dirty="0"/>
              <a:t>/66</a:t>
            </a:r>
            <a:endParaRPr lang="zh-TW" altLang="en-US" dirty="0"/>
          </a:p>
        </p:txBody>
      </p:sp>
      <p:sp>
        <p:nvSpPr>
          <p:cNvPr id="2" name="文字方塊 1">
            <a:extLst>
              <a:ext uri="{FF2B5EF4-FFF2-40B4-BE49-F238E27FC236}">
                <a16:creationId xmlns:a16="http://schemas.microsoft.com/office/drawing/2014/main" id="{B5D408A5-A736-87F3-00E6-0CE9E64793C4}"/>
              </a:ext>
            </a:extLst>
          </p:cNvPr>
          <p:cNvSpPr txBox="1"/>
          <p:nvPr/>
        </p:nvSpPr>
        <p:spPr>
          <a:xfrm>
            <a:off x="703621" y="1604878"/>
            <a:ext cx="7706953" cy="4009880"/>
          </a:xfrm>
          <a:prstGeom prst="rect">
            <a:avLst/>
          </a:prstGeom>
          <a:noFill/>
        </p:spPr>
        <p:txBody>
          <a:bodyPr wrap="square">
            <a:spAutoFit/>
          </a:bodyPr>
          <a:lstStyle/>
          <a:p>
            <a:pPr marL="447675" indent="-247650" algn="just" eaLnBrk="1" hangingPunct="1">
              <a:lnSpc>
                <a:spcPct val="200000"/>
              </a:lnSpc>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資料盤點與介接：</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904875" lvl="1" indent="-247650" algn="just">
              <a:lnSpc>
                <a:spcPct val="200000"/>
              </a:lnSpc>
              <a:buClr>
                <a:srgbClr val="0070C0"/>
              </a:buClr>
              <a:buFont typeface="Wingdings" panose="05000000000000000000" pitchFamily="2" charset="2"/>
              <a:buChar char="l"/>
            </a:pP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112</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年全國農地土地覆蓋圖資</a:t>
            </a:r>
            <a:endPar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904875" lvl="1" indent="-247650" algn="just">
              <a:lnSpc>
                <a:spcPct val="200000"/>
              </a:lnSpc>
              <a:buClr>
                <a:srgbClr val="0070C0"/>
              </a:buClr>
              <a:buFont typeface="Wingdings" panose="05000000000000000000" pitchFamily="2" charset="2"/>
              <a:buChar char="l"/>
            </a:pP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113</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年度一期作水稻即時灌水期圖資</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1</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月</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20</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日、</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2</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月</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14</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日、</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3</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月</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5</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日、</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3</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月</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20</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日、</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3</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月</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29</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日、</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4</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月</a:t>
            </a:r>
            <a:r>
              <a:rPr lang="en-US" altLang="zh-TW" b="1" kern="100" dirty="0">
                <a:latin typeface="Microsoft YaHei" panose="020B0503020204020204" pitchFamily="34" charset="-122"/>
                <a:ea typeface="Microsoft YaHei" panose="020B0503020204020204" pitchFamily="34" charset="-122"/>
                <a:cs typeface="Times New Roman" panose="02020603050405020304" pitchFamily="18" charset="0"/>
              </a:rPr>
              <a:t>10</a:t>
            </a: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日影像）</a:t>
            </a:r>
            <a:endPar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a:lnSpc>
                <a:spcPct val="200000"/>
              </a:lnSpc>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資料品管及加值：</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904875" lvl="1" indent="-247650" algn="just">
              <a:lnSpc>
                <a:spcPct val="200000"/>
              </a:lnSpc>
              <a:buClr>
                <a:srgbClr val="0070C0"/>
              </a:buClr>
              <a:buFont typeface="Wingdings" panose="05000000000000000000" pitchFamily="2" charset="2"/>
              <a:buChar char="l"/>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作物類別整併：原有</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7</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級分類方式，共</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98</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種作物名稱，統一命名成</a:t>
            </a: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60</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種作物類別。</a:t>
            </a:r>
            <a:endPar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graphicFrame>
        <p:nvGraphicFramePr>
          <p:cNvPr id="5" name="表格 4">
            <a:extLst>
              <a:ext uri="{FF2B5EF4-FFF2-40B4-BE49-F238E27FC236}">
                <a16:creationId xmlns:a16="http://schemas.microsoft.com/office/drawing/2014/main" id="{EB287327-30AF-B25B-EF0D-B9378D1DC540}"/>
              </a:ext>
            </a:extLst>
          </p:cNvPr>
          <p:cNvGraphicFramePr>
            <a:graphicFrameLocks noGrp="1"/>
          </p:cNvGraphicFramePr>
          <p:nvPr>
            <p:extLst>
              <p:ext uri="{D42A27DB-BD31-4B8C-83A1-F6EECF244321}">
                <p14:modId xmlns:p14="http://schemas.microsoft.com/office/powerpoint/2010/main" val="3822222152"/>
              </p:ext>
            </p:extLst>
          </p:nvPr>
        </p:nvGraphicFramePr>
        <p:xfrm>
          <a:off x="8760987" y="1474205"/>
          <a:ext cx="2442367" cy="4896000"/>
        </p:xfrm>
        <a:graphic>
          <a:graphicData uri="http://schemas.openxmlformats.org/drawingml/2006/table">
            <a:tbl>
              <a:tblPr firstRow="1" firstCol="1" bandRow="1"/>
              <a:tblGrid>
                <a:gridCol w="905032">
                  <a:extLst>
                    <a:ext uri="{9D8B030D-6E8A-4147-A177-3AD203B41FA5}">
                      <a16:colId xmlns:a16="http://schemas.microsoft.com/office/drawing/2014/main" val="1681571980"/>
                    </a:ext>
                  </a:extLst>
                </a:gridCol>
                <a:gridCol w="1537335">
                  <a:extLst>
                    <a:ext uri="{9D8B030D-6E8A-4147-A177-3AD203B41FA5}">
                      <a16:colId xmlns:a16="http://schemas.microsoft.com/office/drawing/2014/main" val="2085450505"/>
                    </a:ext>
                  </a:extLst>
                </a:gridCol>
              </a:tblGrid>
              <a:tr h="288000">
                <a:tc>
                  <a:txBody>
                    <a:bodyPr/>
                    <a:lstStyle/>
                    <a:p>
                      <a:pPr algn="ctr"/>
                      <a:r>
                        <a:rPr lang="zh-TW" alt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管理處</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alt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判釋面積</a:t>
                      </a:r>
                      <a:r>
                        <a:rPr lang="en-US" alt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公頃</a:t>
                      </a:r>
                      <a:r>
                        <a:rPr lang="en-US" alt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933820950"/>
                  </a:ext>
                </a:extLst>
              </a:tr>
              <a:tr h="288000">
                <a:tc>
                  <a:txBody>
                    <a:bodyPr/>
                    <a:lstStyle/>
                    <a:p>
                      <a:pPr algn="ctr" fontAlgn="b"/>
                      <a:r>
                        <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rPr>
                        <a:t>宜蘭</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10,051</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1117757"/>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北基</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60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6684542"/>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桃園</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8,520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4891591"/>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石門</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2,847</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4443307"/>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新竹</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2,361</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3900190"/>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苗栗</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2,679</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4386838"/>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臺中</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6,690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9877616"/>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南投</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2,973</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238635"/>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彰化</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17,973</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1030503"/>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雲林</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21,017</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40920"/>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嘉南</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15,443</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3571638"/>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高雄</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1,813</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0184043"/>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屏東</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2,568</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5298281"/>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臺東</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5,231</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9319409"/>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花蓮</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6,431</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8339727"/>
                  </a:ext>
                </a:extLst>
              </a:tr>
              <a:tr h="288000">
                <a:tc>
                  <a:txBody>
                    <a:bodyPr/>
                    <a:lstStyle/>
                    <a:p>
                      <a:pPr algn="ctr" fontAlgn="b"/>
                      <a:r>
                        <a:rPr lang="zh-TW" altLang="en-US" sz="1600" b="0" i="0" u="none" strike="noStrike">
                          <a:solidFill>
                            <a:srgbClr val="000000"/>
                          </a:solidFill>
                          <a:effectLst/>
                          <a:latin typeface="微軟正黑體" panose="020B0604030504040204" pitchFamily="34" charset="-120"/>
                          <a:ea typeface="微軟正黑體" panose="020B0604030504040204" pitchFamily="34" charset="-120"/>
                        </a:rPr>
                        <a:t>七星</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altLang="zh-TW" sz="1600" b="0" i="0" u="none" strike="noStrike" dirty="0">
                          <a:solidFill>
                            <a:srgbClr val="000000"/>
                          </a:solidFill>
                          <a:effectLst/>
                          <a:latin typeface="微軟正黑體" panose="020B0604030504040204" pitchFamily="34" charset="-120"/>
                          <a:ea typeface="微軟正黑體" panose="020B0604030504040204" pitchFamily="34" charset="-120"/>
                        </a:rPr>
                        <a:t>129</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1918399"/>
                  </a:ext>
                </a:extLst>
              </a:tr>
            </a:tbl>
          </a:graphicData>
        </a:graphic>
      </p:graphicFrame>
      <p:sp>
        <p:nvSpPr>
          <p:cNvPr id="6" name="文字方塊 5">
            <a:extLst>
              <a:ext uri="{FF2B5EF4-FFF2-40B4-BE49-F238E27FC236}">
                <a16:creationId xmlns:a16="http://schemas.microsoft.com/office/drawing/2014/main" id="{98BD0B33-1B01-9A5F-36C9-53102FCE7C83}"/>
              </a:ext>
            </a:extLst>
          </p:cNvPr>
          <p:cNvSpPr txBox="1"/>
          <p:nvPr/>
        </p:nvSpPr>
        <p:spPr>
          <a:xfrm>
            <a:off x="8634196" y="849034"/>
            <a:ext cx="2677023" cy="625171"/>
          </a:xfrm>
          <a:prstGeom prst="rect">
            <a:avLst/>
          </a:prstGeom>
          <a:noFill/>
        </p:spPr>
        <p:txBody>
          <a:bodyPr wrap="square">
            <a:spAutoFit/>
          </a:bodyPr>
          <a:lstStyle/>
          <a:p>
            <a:pPr algn="ctr" eaLnBrk="1" hangingPunct="1">
              <a:lnSpc>
                <a:spcPct val="130000"/>
              </a:lnSpc>
              <a:spcAft>
                <a:spcPts val="0"/>
              </a:spcAft>
              <a:buClr>
                <a:srgbClr val="0070C0"/>
              </a:buClr>
            </a:pPr>
            <a:r>
              <a:rPr lang="en-US" altLang="zh-TW" sz="1400" b="1" kern="100" dirty="0">
                <a:latin typeface="Microsoft YaHei" panose="020B0503020204020204" pitchFamily="34" charset="-122"/>
                <a:ea typeface="Microsoft YaHei" panose="020B0503020204020204" pitchFamily="34" charset="-122"/>
                <a:cs typeface="Times New Roman" panose="02020603050405020304" pitchFamily="18" charset="0"/>
              </a:rPr>
              <a:t>113</a:t>
            </a:r>
            <a:r>
              <a:rPr lang="zh-TW" altLang="en-US" sz="1400" b="1" kern="100" dirty="0">
                <a:latin typeface="Microsoft YaHei" panose="020B0503020204020204" pitchFamily="34" charset="-122"/>
                <a:ea typeface="Microsoft YaHei" panose="020B0503020204020204" pitchFamily="34" charset="-122"/>
                <a:cs typeface="Times New Roman" panose="02020603050405020304" pitchFamily="18" charset="0"/>
              </a:rPr>
              <a:t>年一期作水稻判釋面積</a:t>
            </a:r>
            <a:endParaRPr lang="en-US" altLang="zh-TW" sz="14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eaLnBrk="1" hangingPunct="1">
              <a:lnSpc>
                <a:spcPct val="130000"/>
              </a:lnSpc>
              <a:spcAft>
                <a:spcPts val="0"/>
              </a:spcAft>
              <a:buClr>
                <a:srgbClr val="0070C0"/>
              </a:buClr>
            </a:pPr>
            <a:r>
              <a:rPr lang="en-US" altLang="zh-TW" sz="1400" b="1" kern="100" dirty="0">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400" b="1" kern="100" dirty="0">
                <a:latin typeface="Microsoft YaHei" panose="020B0503020204020204" pitchFamily="34" charset="-122"/>
                <a:ea typeface="Microsoft YaHei" panose="020B0503020204020204" pitchFamily="34" charset="-122"/>
                <a:cs typeface="Times New Roman" panose="02020603050405020304" pitchFamily="18" charset="0"/>
              </a:rPr>
              <a:t>累計至</a:t>
            </a:r>
            <a:r>
              <a:rPr lang="en-US" altLang="zh-TW" sz="1400" b="1" kern="100" dirty="0">
                <a:latin typeface="Microsoft YaHei" panose="020B0503020204020204" pitchFamily="34" charset="-122"/>
                <a:ea typeface="Microsoft YaHei" panose="020B0503020204020204" pitchFamily="34" charset="-122"/>
                <a:cs typeface="Times New Roman" panose="02020603050405020304" pitchFamily="18" charset="0"/>
              </a:rPr>
              <a:t>4</a:t>
            </a:r>
            <a:r>
              <a:rPr lang="zh-TW" altLang="en-US" sz="1400" b="1" kern="100" dirty="0">
                <a:latin typeface="Microsoft YaHei" panose="020B0503020204020204" pitchFamily="34" charset="-122"/>
                <a:ea typeface="Microsoft YaHei" panose="020B0503020204020204" pitchFamily="34" charset="-122"/>
                <a:cs typeface="Times New Roman" panose="02020603050405020304" pitchFamily="18" charset="0"/>
              </a:rPr>
              <a:t>月</a:t>
            </a:r>
            <a:r>
              <a:rPr lang="en-US" altLang="zh-TW" sz="1400" b="1" kern="100" dirty="0">
                <a:latin typeface="Microsoft YaHei" panose="020B0503020204020204" pitchFamily="34" charset="-122"/>
                <a:ea typeface="Microsoft YaHei" panose="020B0503020204020204" pitchFamily="34" charset="-122"/>
                <a:cs typeface="Times New Roman" panose="02020603050405020304" pitchFamily="18" charset="0"/>
              </a:rPr>
              <a:t>10</a:t>
            </a:r>
            <a:r>
              <a:rPr lang="zh-TW" altLang="en-US" sz="1400" b="1" kern="100" dirty="0">
                <a:latin typeface="Microsoft YaHei" panose="020B0503020204020204" pitchFamily="34" charset="-122"/>
                <a:ea typeface="Microsoft YaHei" panose="020B0503020204020204" pitchFamily="34" charset="-122"/>
                <a:cs typeface="Times New Roman" panose="02020603050405020304" pitchFamily="18" charset="0"/>
              </a:rPr>
              <a:t>日止</a:t>
            </a:r>
            <a:r>
              <a:rPr lang="en-US" altLang="zh-TW" sz="1400" b="1" kern="100" dirty="0">
                <a:latin typeface="Microsoft YaHei" panose="020B0503020204020204" pitchFamily="34" charset="-122"/>
                <a:ea typeface="Microsoft YaHei" panose="020B0503020204020204" pitchFamily="34" charset="-122"/>
                <a:cs typeface="Times New Roman" panose="02020603050405020304" pitchFamily="18" charset="0"/>
              </a:rPr>
              <a:t>)</a:t>
            </a:r>
          </a:p>
        </p:txBody>
      </p:sp>
      <p:sp>
        <p:nvSpPr>
          <p:cNvPr id="7" name="文字方塊 6">
            <a:extLst>
              <a:ext uri="{FF2B5EF4-FFF2-40B4-BE49-F238E27FC236}">
                <a16:creationId xmlns:a16="http://schemas.microsoft.com/office/drawing/2014/main" id="{F822242A-5342-94C1-A4AC-9E3812FA5660}"/>
              </a:ext>
            </a:extLst>
          </p:cNvPr>
          <p:cNvSpPr txBox="1"/>
          <p:nvPr/>
        </p:nvSpPr>
        <p:spPr>
          <a:xfrm>
            <a:off x="7978050" y="6331188"/>
            <a:ext cx="3783267" cy="272895"/>
          </a:xfrm>
          <a:prstGeom prst="rect">
            <a:avLst/>
          </a:prstGeom>
          <a:noFill/>
        </p:spPr>
        <p:txBody>
          <a:bodyPr wrap="square">
            <a:spAutoFit/>
          </a:bodyPr>
          <a:lstStyle/>
          <a:p>
            <a:pPr algn="ctr" eaLnBrk="1" hangingPunct="1">
              <a:lnSpc>
                <a:spcPct val="130000"/>
              </a:lnSpc>
              <a:spcAft>
                <a:spcPts val="0"/>
              </a:spcAft>
              <a:buClr>
                <a:srgbClr val="0070C0"/>
              </a:buClr>
            </a:pPr>
            <a:r>
              <a:rPr lang="zh-TW" altLang="en-US" sz="1000" kern="100" dirty="0">
                <a:latin typeface="Microsoft YaHei" panose="020B0503020204020204" pitchFamily="34" charset="-122"/>
                <a:ea typeface="Microsoft YaHei" panose="020B0503020204020204" pitchFamily="34" charset="-122"/>
                <a:cs typeface="Times New Roman" panose="02020603050405020304" pitchFamily="18" charset="0"/>
              </a:rPr>
              <a:t>註：嘉南管理處僅計算曾文</a:t>
            </a:r>
            <a:r>
              <a:rPr lang="en-US" altLang="zh-TW" sz="1000" kern="100" dirty="0">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000" kern="100" dirty="0">
                <a:latin typeface="Microsoft YaHei" panose="020B0503020204020204" pitchFamily="34" charset="-122"/>
                <a:ea typeface="Microsoft YaHei" panose="020B0503020204020204" pitchFamily="34" charset="-122"/>
                <a:cs typeface="Times New Roman" panose="02020603050405020304" pitchFamily="18" charset="0"/>
              </a:rPr>
              <a:t>烏山頭水庫灌區範圍</a:t>
            </a:r>
            <a:endParaRPr lang="en-US" altLang="zh-TW" sz="1000"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78473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215F8-325A-FF56-7DD6-FD4514B249B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7035831-9A4E-ABF8-D8DE-B89678A611A9}"/>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A4EFC6C4-8DF6-9978-D129-E4F69B674E0B}"/>
              </a:ext>
            </a:extLst>
          </p:cNvPr>
          <p:cNvSpPr txBox="1">
            <a:spLocks/>
          </p:cNvSpPr>
          <p:nvPr/>
        </p:nvSpPr>
        <p:spPr>
          <a:xfrm>
            <a:off x="527380" y="728696"/>
            <a:ext cx="11376000"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二、農業水資源智慧決策支援模組資料介接及資料庫維運</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(2.4)</a:t>
            </a:r>
            <a:r>
              <a:rPr lang="zh-TW" altLang="en-US" sz="2000" b="1" dirty="0">
                <a:effectLst/>
                <a:latin typeface="Microsoft YaHei" panose="020B0503020204020204" pitchFamily="34" charset="-122"/>
                <a:ea typeface="Microsoft YaHei" panose="020B0503020204020204" pitchFamily="34" charset="-122"/>
              </a:rPr>
              <a:t>所屬綱要計畫各分項計畫成果資訊盤點收錄與資料庫擴充</a:t>
            </a:r>
            <a:endParaRPr lang="en-US" altLang="zh-TW" sz="2000" b="1" dirty="0">
              <a:effectLst/>
              <a:latin typeface="Microsoft YaHei" panose="020B0503020204020204" pitchFamily="34" charset="-122"/>
              <a:ea typeface="Microsoft YaHei" panose="020B0503020204020204" pitchFamily="34" charset="-122"/>
            </a:endParaRP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已完成</a:t>
            </a:r>
            <a:r>
              <a:rPr lang="en-US" altLang="zh-TW" sz="2000" b="1" dirty="0">
                <a:effectLst/>
                <a:latin typeface="Microsoft YaHei" panose="020B0503020204020204" pitchFamily="34" charset="-122"/>
                <a:ea typeface="Microsoft YaHei" panose="020B0503020204020204" pitchFamily="34" charset="-122"/>
              </a:rPr>
              <a:t>111-112</a:t>
            </a:r>
            <a:r>
              <a:rPr lang="zh-TW" altLang="en-US" sz="2000" b="1" dirty="0">
                <a:effectLst/>
                <a:latin typeface="Microsoft YaHei" panose="020B0503020204020204" pitchFamily="34" charset="-122"/>
                <a:ea typeface="Microsoft YaHei" panose="020B0503020204020204" pitchFamily="34" charset="-122"/>
              </a:rPr>
              <a:t>年度各分項計畫成果產出資料盤點</a:t>
            </a:r>
            <a:r>
              <a:rPr lang="en-US" altLang="zh-TW" sz="2000" b="1" dirty="0">
                <a:solidFill>
                  <a:srgbClr val="FF0000"/>
                </a:solidFill>
                <a:effectLst/>
                <a:latin typeface="Microsoft YaHei" panose="020B0503020204020204" pitchFamily="34" charset="-122"/>
                <a:ea typeface="Microsoft YaHei" panose="020B0503020204020204" pitchFamily="34" charset="-122"/>
              </a:rPr>
              <a:t>(</a:t>
            </a:r>
            <a:r>
              <a:rPr lang="zh-TW" altLang="en-US" sz="2000" b="1" dirty="0">
                <a:solidFill>
                  <a:srgbClr val="FF0000"/>
                </a:solidFill>
                <a:effectLst/>
                <a:latin typeface="Microsoft YaHei" panose="020B0503020204020204" pitchFamily="34" charset="-122"/>
                <a:ea typeface="Microsoft YaHei" panose="020B0503020204020204" pitchFamily="34" charset="-122"/>
              </a:rPr>
              <a:t>共</a:t>
            </a:r>
            <a:r>
              <a:rPr lang="en-US" altLang="zh-TW" sz="2000" b="1" dirty="0">
                <a:solidFill>
                  <a:srgbClr val="FF0000"/>
                </a:solidFill>
                <a:effectLst/>
                <a:latin typeface="Microsoft YaHei" panose="020B0503020204020204" pitchFamily="34" charset="-122"/>
                <a:ea typeface="Microsoft YaHei" panose="020B0503020204020204" pitchFamily="34" charset="-122"/>
              </a:rPr>
              <a:t>27</a:t>
            </a:r>
            <a:r>
              <a:rPr lang="zh-TW" altLang="en-US" sz="2000" b="1" dirty="0">
                <a:solidFill>
                  <a:srgbClr val="FF0000"/>
                </a:solidFill>
                <a:effectLst/>
                <a:latin typeface="Microsoft YaHei" panose="020B0503020204020204" pitchFamily="34" charset="-122"/>
                <a:ea typeface="Microsoft YaHei" panose="020B0503020204020204" pitchFamily="34" charset="-122"/>
              </a:rPr>
              <a:t>項</a:t>
            </a:r>
            <a:r>
              <a:rPr lang="en-US" altLang="zh-TW" sz="2000" b="1" dirty="0">
                <a:solidFill>
                  <a:srgbClr val="FF0000"/>
                </a:solidFill>
                <a:effectLst/>
                <a:latin typeface="Microsoft YaHei" panose="020B0503020204020204" pitchFamily="34" charset="-122"/>
                <a:ea typeface="Microsoft YaHei" panose="020B0503020204020204" pitchFamily="34" charset="-122"/>
              </a:rPr>
              <a:t>)</a:t>
            </a: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已參與</a:t>
            </a:r>
            <a:r>
              <a:rPr lang="en-US" altLang="zh-TW" sz="2000" b="1" dirty="0">
                <a:effectLst/>
                <a:latin typeface="Microsoft YaHei" panose="020B0503020204020204" pitchFamily="34" charset="-122"/>
                <a:ea typeface="Microsoft YaHei" panose="020B0503020204020204" pitchFamily="34" charset="-122"/>
              </a:rPr>
              <a:t>4</a:t>
            </a:r>
            <a:r>
              <a:rPr lang="zh-TW" altLang="en-US" sz="2000" b="1" dirty="0">
                <a:effectLst/>
                <a:latin typeface="Microsoft YaHei" panose="020B0503020204020204" pitchFamily="34" charset="-122"/>
                <a:ea typeface="Microsoft YaHei" panose="020B0503020204020204" pitchFamily="34" charset="-122"/>
              </a:rPr>
              <a:t>場次分項資料媒合會議，</a:t>
            </a:r>
            <a:r>
              <a:rPr lang="zh-TW" altLang="en-US" sz="2000" b="1" dirty="0">
                <a:solidFill>
                  <a:srgbClr val="FF0000"/>
                </a:solidFill>
                <a:effectLst/>
                <a:latin typeface="Microsoft YaHei" panose="020B0503020204020204" pitchFamily="34" charset="-122"/>
                <a:ea typeface="Microsoft YaHei" panose="020B0503020204020204" pitchFamily="34" charset="-122"/>
              </a:rPr>
              <a:t>律定分項產出資料格式</a:t>
            </a:r>
          </a:p>
        </p:txBody>
      </p:sp>
      <p:sp>
        <p:nvSpPr>
          <p:cNvPr id="109" name="投影片編號版面配置區 108">
            <a:extLst>
              <a:ext uri="{FF2B5EF4-FFF2-40B4-BE49-F238E27FC236}">
                <a16:creationId xmlns:a16="http://schemas.microsoft.com/office/drawing/2014/main" id="{59230D27-A59A-266B-F684-EB6F7CDCB6C6}"/>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31</a:t>
            </a:fld>
            <a:r>
              <a:rPr lang="en-US" altLang="zh-TW" dirty="0"/>
              <a:t>/66</a:t>
            </a:r>
            <a:endParaRPr lang="zh-TW" altLang="en-US" dirty="0"/>
          </a:p>
        </p:txBody>
      </p:sp>
      <p:graphicFrame>
        <p:nvGraphicFramePr>
          <p:cNvPr id="5" name="表格 4">
            <a:extLst>
              <a:ext uri="{FF2B5EF4-FFF2-40B4-BE49-F238E27FC236}">
                <a16:creationId xmlns:a16="http://schemas.microsoft.com/office/drawing/2014/main" id="{8AF4F47A-AC04-1114-B4F3-8C12AEF9B5E2}"/>
              </a:ext>
            </a:extLst>
          </p:cNvPr>
          <p:cNvGraphicFramePr>
            <a:graphicFrameLocks noGrp="1"/>
          </p:cNvGraphicFramePr>
          <p:nvPr>
            <p:extLst>
              <p:ext uri="{D42A27DB-BD31-4B8C-83A1-F6EECF244321}">
                <p14:modId xmlns:p14="http://schemas.microsoft.com/office/powerpoint/2010/main" val="681816613"/>
              </p:ext>
            </p:extLst>
          </p:nvPr>
        </p:nvGraphicFramePr>
        <p:xfrm>
          <a:off x="189230" y="2056929"/>
          <a:ext cx="7686843" cy="4536000"/>
        </p:xfrm>
        <a:graphic>
          <a:graphicData uri="http://schemas.openxmlformats.org/drawingml/2006/table">
            <a:tbl>
              <a:tblPr firstRow="1" firstCol="1" bandRow="1"/>
              <a:tblGrid>
                <a:gridCol w="1586398">
                  <a:extLst>
                    <a:ext uri="{9D8B030D-6E8A-4147-A177-3AD203B41FA5}">
                      <a16:colId xmlns:a16="http://schemas.microsoft.com/office/drawing/2014/main" val="1178356041"/>
                    </a:ext>
                  </a:extLst>
                </a:gridCol>
                <a:gridCol w="5301447">
                  <a:extLst>
                    <a:ext uri="{9D8B030D-6E8A-4147-A177-3AD203B41FA5}">
                      <a16:colId xmlns:a16="http://schemas.microsoft.com/office/drawing/2014/main" val="3172970029"/>
                    </a:ext>
                  </a:extLst>
                </a:gridCol>
                <a:gridCol w="798998">
                  <a:extLst>
                    <a:ext uri="{9D8B030D-6E8A-4147-A177-3AD203B41FA5}">
                      <a16:colId xmlns:a16="http://schemas.microsoft.com/office/drawing/2014/main" val="3788920245"/>
                    </a:ext>
                  </a:extLst>
                </a:gridCol>
              </a:tblGrid>
              <a:tr h="216000">
                <a:tc>
                  <a:txBody>
                    <a:bodyPr/>
                    <a:lstStyle/>
                    <a:p>
                      <a:pPr algn="just"/>
                      <a:r>
                        <a:rPr lang="zh-TW" sz="14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資料提供單位</a:t>
                      </a:r>
                      <a:r>
                        <a:rPr lang="en-US" sz="14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4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團隊</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r>
                        <a:rPr lang="zh-TW" sz="14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產品名稱</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just"/>
                      <a:r>
                        <a:rPr lang="zh-TW" sz="14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資料格式</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801858264"/>
                  </a:ext>
                </a:extLst>
              </a:tr>
              <a:tr h="216000">
                <a:tc rowSpan="6">
                  <a:txBody>
                    <a:bodyPr/>
                    <a:lstStyle/>
                    <a:p>
                      <a:pPr algn="just"/>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農試所</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(6</a:t>
                      </a:r>
                      <a:r>
                        <a:rPr lang="zh-TW" alt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項</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大宗作物全生育期需水量資料</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csv</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7567652"/>
                  </a:ext>
                </a:extLst>
              </a:tr>
              <a:tr h="216000">
                <a:tc vMerge="1">
                  <a:txBody>
                    <a:bodyPr/>
                    <a:lstStyle/>
                    <a:p>
                      <a:endParaRPr lang="zh-TW" altLang="en-US"/>
                    </a:p>
                  </a:txBody>
                  <a:tcPr/>
                </a:tc>
                <a:tc>
                  <a:txBody>
                    <a:bodyPr/>
                    <a:lstStyle/>
                    <a:p>
                      <a:pPr algn="just"/>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土壤水力基礎資料</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tif</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3524931"/>
                  </a:ext>
                </a:extLst>
              </a:tr>
              <a:tr h="216000">
                <a:tc vMerge="1">
                  <a:txBody>
                    <a:bodyPr/>
                    <a:lstStyle/>
                    <a:p>
                      <a:endParaRPr lang="zh-TW" altLang="en-US"/>
                    </a:p>
                  </a:txBody>
                  <a:tcPr/>
                </a:tc>
                <a:tc>
                  <a:txBody>
                    <a:bodyPr/>
                    <a:lstStyle/>
                    <a:p>
                      <a:pPr algn="just"/>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多年生作物全生育期需水量資料</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csv</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6142992"/>
                  </a:ext>
                </a:extLst>
              </a:tr>
              <a:tr h="216000">
                <a:tc vMerge="1">
                  <a:txBody>
                    <a:bodyPr/>
                    <a:lstStyle/>
                    <a:p>
                      <a:endParaRPr lang="zh-TW" altLang="en-US"/>
                    </a:p>
                  </a:txBody>
                  <a:tcPr/>
                </a:tc>
                <a:tc>
                  <a:txBody>
                    <a:bodyPr/>
                    <a:lstStyle/>
                    <a:p>
                      <a:pPr algn="just"/>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每</a:t>
                      </a:r>
                      <a:r>
                        <a:rPr lang="en-US" sz="1400" kern="0">
                          <a:effectLst/>
                          <a:latin typeface="Microsoft YaHei" panose="020B0503020204020204" pitchFamily="34" charset="-122"/>
                          <a:ea typeface="Microsoft YaHei" panose="020B0503020204020204" pitchFamily="34" charset="-122"/>
                          <a:cs typeface="Times New Roman" panose="02020603050405020304" pitchFamily="18" charset="0"/>
                        </a:rPr>
                        <a:t>8</a:t>
                      </a:r>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天真實蒸發散量</a:t>
                      </a:r>
                      <a:r>
                        <a:rPr lang="en-US" sz="1400" kern="0">
                          <a:effectLst/>
                          <a:latin typeface="Microsoft YaHei" panose="020B0503020204020204" pitchFamily="34" charset="-122"/>
                          <a:ea typeface="Microsoft YaHei" panose="020B0503020204020204" pitchFamily="34" charset="-122"/>
                          <a:cs typeface="Times New Roman" panose="02020603050405020304" pitchFamily="18" charset="0"/>
                        </a:rPr>
                        <a:t>(ETa)</a:t>
                      </a:r>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資料</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tif</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0017036"/>
                  </a:ext>
                </a:extLst>
              </a:tr>
              <a:tr h="216000">
                <a:tc vMerge="1">
                  <a:txBody>
                    <a:bodyPr/>
                    <a:lstStyle/>
                    <a:p>
                      <a:endParaRPr lang="zh-TW" altLang="en-US"/>
                    </a:p>
                  </a:txBody>
                  <a:tcPr/>
                </a:tc>
                <a:tc>
                  <a:txBody>
                    <a:bodyPr/>
                    <a:lstStyle/>
                    <a:p>
                      <a:pPr algn="just"/>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作物衛星影像判釋資料</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shp</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547437"/>
                  </a:ext>
                </a:extLst>
              </a:tr>
              <a:tr h="216000">
                <a:tc vMerge="1">
                  <a:txBody>
                    <a:bodyPr/>
                    <a:lstStyle/>
                    <a:p>
                      <a:endParaRPr lang="zh-TW" altLang="en-US"/>
                    </a:p>
                  </a:txBody>
                  <a:tcPr/>
                </a:tc>
                <a:tc>
                  <a:txBody>
                    <a:bodyPr/>
                    <a:lstStyle/>
                    <a:p>
                      <a:pPr algn="just"/>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地電阻土壤水分監測資料</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dat</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9830234"/>
                  </a:ext>
                </a:extLst>
              </a:tr>
              <a:tr h="216000">
                <a:tc>
                  <a:txBody>
                    <a:bodyPr/>
                    <a:lstStyle/>
                    <a:p>
                      <a:pPr algn="just"/>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淡江大學團隊</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(1</a:t>
                      </a:r>
                      <a:r>
                        <a:rPr lang="zh-TW" alt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項</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河川入流量預報資料</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txt</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2491292"/>
                  </a:ext>
                </a:extLst>
              </a:tr>
              <a:tr h="216000">
                <a:tc rowSpan="10">
                  <a:txBody>
                    <a:bodyPr/>
                    <a:lstStyle/>
                    <a:p>
                      <a:pPr algn="just"/>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氣象署</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(17</a:t>
                      </a:r>
                      <a:r>
                        <a:rPr lang="zh-TW" alt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項</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農業氣象站土壤水分觀測資料</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txt</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8443263"/>
                  </a:ext>
                </a:extLst>
              </a:tr>
              <a:tr h="216000">
                <a:tc vMerge="1">
                  <a:txBody>
                    <a:bodyPr/>
                    <a:lstStyle/>
                    <a:p>
                      <a:endParaRPr lang="zh-TW" altLang="en-US"/>
                    </a:p>
                  </a:txBody>
                  <a:tcPr/>
                </a:tc>
                <a:tc>
                  <a:txBody>
                    <a:bodyPr/>
                    <a:lstStyle/>
                    <a:p>
                      <a:pPr algn="just"/>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雨量、溫度、露點溫度、相對濕度網格觀測資料</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bin</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5115006"/>
                  </a:ext>
                </a:extLst>
              </a:tr>
              <a:tr h="216000">
                <a:tc vMerge="1">
                  <a:txBody>
                    <a:bodyPr/>
                    <a:lstStyle/>
                    <a:p>
                      <a:endParaRPr lang="zh-TW" altLang="en-US"/>
                    </a:p>
                  </a:txBody>
                  <a:tcPr/>
                </a:tc>
                <a:tc>
                  <a:txBody>
                    <a:bodyPr/>
                    <a:lstStyle/>
                    <a:p>
                      <a:pPr algn="just"/>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高解析度統合海氣耦合預報模式之乾旱模擬與預報</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降水及</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2</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米溫度</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bin</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6406833"/>
                  </a:ext>
                </a:extLst>
              </a:tr>
              <a:tr h="216000">
                <a:tc vMerge="1">
                  <a:txBody>
                    <a:bodyPr/>
                    <a:lstStyle/>
                    <a:p>
                      <a:endParaRPr lang="zh-TW" altLang="en-US"/>
                    </a:p>
                  </a:txBody>
                  <a:tcPr/>
                </a:tc>
                <a:tc>
                  <a:txBody>
                    <a:bodyPr/>
                    <a:lstStyle/>
                    <a:p>
                      <a:pPr algn="just"/>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氣候法建構之滾動式</a:t>
                      </a: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1</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3</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6</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個月累積雨量推估</a:t>
                      </a: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bin</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6192589"/>
                  </a:ext>
                </a:extLst>
              </a:tr>
              <a:tr h="216000">
                <a:tc vMerge="1">
                  <a:txBody>
                    <a:bodyPr/>
                    <a:lstStyle/>
                    <a:p>
                      <a:endParaRPr lang="zh-TW" altLang="en-US"/>
                    </a:p>
                  </a:txBody>
                  <a:tcPr/>
                </a:tc>
                <a:tc>
                  <a:txBody>
                    <a:bodyPr/>
                    <a:lstStyle/>
                    <a:p>
                      <a:pPr algn="just"/>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臺灣高解析</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1</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公里格點之乾旱指標監測產品</a:t>
                      </a: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bin</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6784262"/>
                  </a:ext>
                </a:extLst>
              </a:tr>
              <a:tr h="216000">
                <a:tc vMerge="1">
                  <a:txBody>
                    <a:bodyPr/>
                    <a:lstStyle/>
                    <a:p>
                      <a:endParaRPr lang="zh-TW" altLang="en-US"/>
                    </a:p>
                  </a:txBody>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23</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個署屬測站乾旱指標（</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SPI</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SPEI</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a:t>
                      </a: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bin</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4641008"/>
                  </a:ext>
                </a:extLst>
              </a:tr>
              <a:tr h="216000">
                <a:tc vMerge="1">
                  <a:txBody>
                    <a:bodyPr/>
                    <a:lstStyle/>
                    <a:p>
                      <a:endParaRPr lang="zh-TW" altLang="en-US"/>
                    </a:p>
                  </a:txBody>
                  <a:tcPr/>
                </a:tc>
                <a:tc>
                  <a:txBody>
                    <a:bodyPr/>
                    <a:lstStyle/>
                    <a:p>
                      <a:pPr algn="just"/>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臺灣高解析格點</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(1km)</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未來</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1-2</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週降雨機率預報</a:t>
                      </a: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gz</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2417253"/>
                  </a:ext>
                </a:extLst>
              </a:tr>
              <a:tr h="216000">
                <a:tc vMerge="1">
                  <a:txBody>
                    <a:bodyPr/>
                    <a:lstStyle/>
                    <a:p>
                      <a:endParaRPr lang="zh-TW" altLang="en-US"/>
                    </a:p>
                  </a:txBody>
                  <a:tcPr/>
                </a:tc>
                <a:tc>
                  <a:txBody>
                    <a:bodyPr/>
                    <a:lstStyle/>
                    <a:p>
                      <a:pPr algn="just"/>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鄉鎮雨量三分類機率預報</a:t>
                      </a: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csv</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0952668"/>
                  </a:ext>
                </a:extLst>
              </a:tr>
              <a:tr h="216000">
                <a:tc vMerge="1">
                  <a:txBody>
                    <a:bodyPr/>
                    <a:lstStyle/>
                    <a:p>
                      <a:endParaRPr lang="zh-TW" altLang="en-US"/>
                    </a:p>
                  </a:txBody>
                  <a:tcPr/>
                </a:tc>
                <a:tc>
                  <a:txBody>
                    <a:bodyPr/>
                    <a:lstStyle/>
                    <a:p>
                      <a:pPr algn="just"/>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臺灣高解析格點</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(1km)</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未來</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3-4</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週降雨機率預報</a:t>
                      </a: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gz</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3614560"/>
                  </a:ext>
                </a:extLst>
              </a:tr>
              <a:tr h="216000">
                <a:tc vMerge="1">
                  <a:txBody>
                    <a:bodyPr/>
                    <a:lstStyle/>
                    <a:p>
                      <a:endParaRPr lang="zh-TW" altLang="en-US"/>
                    </a:p>
                  </a:txBody>
                  <a:tcPr/>
                </a:tc>
                <a:tc>
                  <a:txBody>
                    <a:bodyPr/>
                    <a:lstStyle/>
                    <a:p>
                      <a:pPr algn="just"/>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1605476"/>
                  </a:ext>
                </a:extLst>
              </a:tr>
              <a:tr h="216000">
                <a:tc>
                  <a:txBody>
                    <a:bodyPr/>
                    <a:lstStyle/>
                    <a:p>
                      <a:pPr algn="just"/>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成大團隊</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(1</a:t>
                      </a:r>
                      <a:r>
                        <a:rPr lang="zh-TW" alt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項</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水庫入流量預報資料</a:t>
                      </a: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txt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5732350"/>
                  </a:ext>
                </a:extLst>
              </a:tr>
              <a:tr h="216000">
                <a:tc>
                  <a:txBody>
                    <a:bodyPr/>
                    <a:lstStyle/>
                    <a:p>
                      <a:pPr algn="just"/>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農工中心</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(1</a:t>
                      </a:r>
                      <a:r>
                        <a:rPr lang="zh-TW" alt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項</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農水署水資源物聯網</a:t>
                      </a:r>
                      <a:r>
                        <a:rPr lang="en-US" sz="1400" kern="0">
                          <a:effectLst/>
                          <a:latin typeface="Microsoft YaHei" panose="020B0503020204020204" pitchFamily="34" charset="-122"/>
                          <a:ea typeface="Microsoft YaHei" panose="020B0503020204020204" pitchFamily="34" charset="-122"/>
                          <a:cs typeface="Times New Roman" panose="02020603050405020304" pitchFamily="18" charset="0"/>
                        </a:rPr>
                        <a:t>2.0</a:t>
                      </a:r>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系統</a:t>
                      </a:r>
                      <a:r>
                        <a:rPr lang="en-US" sz="1400" kern="0">
                          <a:effectLst/>
                          <a:latin typeface="Microsoft YaHei" panose="020B0503020204020204" pitchFamily="34" charset="-122"/>
                          <a:ea typeface="Microsoft YaHei" panose="020B0503020204020204" pitchFamily="34" charset="-122"/>
                          <a:cs typeface="Times New Roman" panose="02020603050405020304" pitchFamily="18" charset="0"/>
                        </a:rPr>
                        <a:t>(IoA)</a:t>
                      </a:r>
                      <a:r>
                        <a:rPr lang="zh-TW" sz="1400" kern="0">
                          <a:effectLst/>
                          <a:latin typeface="Microsoft YaHei" panose="020B0503020204020204" pitchFamily="34" charset="-122"/>
                          <a:ea typeface="Microsoft YaHei" panose="020B0503020204020204" pitchFamily="34" charset="-122"/>
                          <a:cs typeface="Times New Roman" panose="02020603050405020304" pitchFamily="18" charset="0"/>
                        </a:rPr>
                        <a:t>平台感測設備觀測資料</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json</a:t>
                      </a:r>
                      <a:endPar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8339"/>
                  </a:ext>
                </a:extLst>
              </a:tr>
              <a:tr h="216000">
                <a:tc>
                  <a:txBody>
                    <a:bodyPr/>
                    <a:lstStyle/>
                    <a:p>
                      <a:pPr algn="just"/>
                      <a:r>
                        <a:rPr lang="zh-TW" sz="1400" kern="0" dirty="0">
                          <a:effectLst/>
                          <a:latin typeface="Microsoft YaHei" panose="020B0503020204020204" pitchFamily="34" charset="-122"/>
                          <a:ea typeface="Microsoft YaHei" panose="020B0503020204020204" pitchFamily="34" charset="-122"/>
                          <a:cs typeface="Times New Roman" panose="02020603050405020304" pitchFamily="18" charset="0"/>
                        </a:rPr>
                        <a:t>屏科大團隊</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(1</a:t>
                      </a:r>
                      <a:r>
                        <a:rPr lang="zh-TW" alt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項</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zh-TW" sz="1400" kern="0" dirty="0">
                          <a:effectLst/>
                          <a:latin typeface="Microsoft YaHei" panose="020B0503020204020204" pitchFamily="34" charset="-122"/>
                          <a:ea typeface="Microsoft YaHei" panose="020B0503020204020204" pitchFamily="34" charset="-122"/>
                          <a:cs typeface="Times New Roman" panose="02020603050405020304" pitchFamily="18" charset="0"/>
                        </a:rPr>
                        <a:t>供灌配水模擬成果資料</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csv</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17705" marR="1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6147592"/>
                  </a:ext>
                </a:extLst>
              </a:tr>
            </a:tbl>
          </a:graphicData>
        </a:graphic>
      </p:graphicFrame>
      <p:graphicFrame>
        <p:nvGraphicFramePr>
          <p:cNvPr id="2" name="表格 1">
            <a:extLst>
              <a:ext uri="{FF2B5EF4-FFF2-40B4-BE49-F238E27FC236}">
                <a16:creationId xmlns:a16="http://schemas.microsoft.com/office/drawing/2014/main" id="{2D5531B7-84AE-A1B2-34A5-7B74B1162217}"/>
              </a:ext>
            </a:extLst>
          </p:cNvPr>
          <p:cNvGraphicFramePr>
            <a:graphicFrameLocks noGrp="1"/>
          </p:cNvGraphicFramePr>
          <p:nvPr>
            <p:extLst>
              <p:ext uri="{D42A27DB-BD31-4B8C-83A1-F6EECF244321}">
                <p14:modId xmlns:p14="http://schemas.microsoft.com/office/powerpoint/2010/main" val="1207469179"/>
              </p:ext>
            </p:extLst>
          </p:nvPr>
        </p:nvGraphicFramePr>
        <p:xfrm>
          <a:off x="8038385" y="2056929"/>
          <a:ext cx="4153615" cy="3200400"/>
        </p:xfrm>
        <a:graphic>
          <a:graphicData uri="http://schemas.openxmlformats.org/drawingml/2006/table">
            <a:tbl>
              <a:tblPr firstRow="1" firstCol="1" bandRow="1"/>
              <a:tblGrid>
                <a:gridCol w="859472">
                  <a:extLst>
                    <a:ext uri="{9D8B030D-6E8A-4147-A177-3AD203B41FA5}">
                      <a16:colId xmlns:a16="http://schemas.microsoft.com/office/drawing/2014/main" val="2451949595"/>
                    </a:ext>
                  </a:extLst>
                </a:gridCol>
                <a:gridCol w="1102767">
                  <a:extLst>
                    <a:ext uri="{9D8B030D-6E8A-4147-A177-3AD203B41FA5}">
                      <a16:colId xmlns:a16="http://schemas.microsoft.com/office/drawing/2014/main" val="2537823130"/>
                    </a:ext>
                  </a:extLst>
                </a:gridCol>
                <a:gridCol w="2191376">
                  <a:extLst>
                    <a:ext uri="{9D8B030D-6E8A-4147-A177-3AD203B41FA5}">
                      <a16:colId xmlns:a16="http://schemas.microsoft.com/office/drawing/2014/main" val="2744911796"/>
                    </a:ext>
                  </a:extLst>
                </a:gridCol>
              </a:tblGrid>
              <a:tr h="0">
                <a:tc>
                  <a:txBody>
                    <a:bodyPr/>
                    <a:lstStyle/>
                    <a:p>
                      <a:pPr algn="ctr"/>
                      <a:r>
                        <a:rPr lang="zh-TW" sz="14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期程</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4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會議名稱</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40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a:t>討論資料內容</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348265673"/>
                  </a:ext>
                </a:extLst>
              </a:tr>
              <a:tr h="0">
                <a:tc>
                  <a:txBody>
                    <a:bodyPr/>
                    <a:lstStyle/>
                    <a:p>
                      <a:pPr algn="ct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4</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月</a:t>
                      </a: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9</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日</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分項二</a:t>
                      </a:r>
                    </a:p>
                    <a:p>
                      <a:pPr algn="ct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工作會議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111-112</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年度分項二及分項三團隊研究成果產出資料內容及格式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0711896"/>
                  </a:ext>
                </a:extLst>
              </a:tr>
              <a:tr h="0">
                <a:tc>
                  <a:txBody>
                    <a:bodyPr/>
                    <a:lstStyle/>
                    <a:p>
                      <a:pPr algn="ct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4</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月</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30</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日</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分項資料媒合會議</a:t>
                      </a:r>
                      <a:endPar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場次一</a:t>
                      </a: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111-112</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年度分項一團隊研究成果產出資料內容及格式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930264"/>
                  </a:ext>
                </a:extLst>
              </a:tr>
              <a:tr h="0">
                <a:tc>
                  <a:txBody>
                    <a:bodyPr/>
                    <a:lstStyle/>
                    <a:p>
                      <a:pPr algn="ct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5</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月</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7</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日</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分項資料媒合會議</a:t>
                      </a:r>
                      <a:endPar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場次二</a:t>
                      </a: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111-112</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年度分項二團隊研究成果產出資料內容及格式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5190957"/>
                  </a:ext>
                </a:extLst>
              </a:tr>
              <a:tr h="0">
                <a:tc>
                  <a:txBody>
                    <a:bodyPr/>
                    <a:lstStyle/>
                    <a:p>
                      <a:pPr algn="ct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5</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月</a:t>
                      </a:r>
                      <a:r>
                        <a:rPr lang="en-US" sz="1400" kern="100">
                          <a:effectLst/>
                          <a:latin typeface="Microsoft YaHei" panose="020B0503020204020204" pitchFamily="34" charset="-122"/>
                          <a:ea typeface="Microsoft YaHei" panose="020B0503020204020204" pitchFamily="34" charset="-122"/>
                          <a:cs typeface="Times New Roman" panose="02020603050405020304" pitchFamily="18" charset="0"/>
                        </a:rPr>
                        <a:t>8</a:t>
                      </a: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日</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分項資料媒合會議</a:t>
                      </a:r>
                      <a:endPar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場次三</a:t>
                      </a: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111-112</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年度分項三團隊研究成果產出資料內容及格式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2632590"/>
                  </a:ext>
                </a:extLst>
              </a:tr>
              <a:tr h="0">
                <a:tc>
                  <a:txBody>
                    <a:bodyPr/>
                    <a:lstStyle/>
                    <a:p>
                      <a:pPr algn="ctr"/>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9</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月</a:t>
                      </a:r>
                      <a:endPar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預計</a:t>
                      </a:r>
                      <a:r>
                        <a:rPr lang="en-US" alt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分項二</a:t>
                      </a:r>
                    </a:p>
                    <a:p>
                      <a:pPr algn="ctr"/>
                      <a:r>
                        <a:rPr lang="zh-TW" sz="1400" kern="100">
                          <a:effectLst/>
                          <a:latin typeface="Microsoft YaHei" panose="020B0503020204020204" pitchFamily="34" charset="-122"/>
                          <a:ea typeface="Microsoft YaHei" panose="020B0503020204020204" pitchFamily="34" charset="-122"/>
                          <a:cs typeface="Times New Roman" panose="02020603050405020304" pitchFamily="18" charset="0"/>
                        </a:rPr>
                        <a:t>工作會議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en-US"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113</a:t>
                      </a:r>
                      <a:r>
                        <a:rPr lang="zh-TW" sz="1400" kern="100" dirty="0">
                          <a:effectLst/>
                          <a:latin typeface="Microsoft YaHei" panose="020B0503020204020204" pitchFamily="34" charset="-122"/>
                          <a:ea typeface="Microsoft YaHei" panose="020B0503020204020204" pitchFamily="34" charset="-122"/>
                          <a:cs typeface="Times New Roman" panose="02020603050405020304" pitchFamily="18" charset="0"/>
                        </a:rPr>
                        <a:t>年度分項二團隊研究成果產出資料內容及格式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7385537"/>
                  </a:ext>
                </a:extLst>
              </a:tr>
            </a:tbl>
          </a:graphicData>
        </a:graphic>
      </p:graphicFrame>
      <p:sp>
        <p:nvSpPr>
          <p:cNvPr id="6" name="文字方塊 5">
            <a:extLst>
              <a:ext uri="{FF2B5EF4-FFF2-40B4-BE49-F238E27FC236}">
                <a16:creationId xmlns:a16="http://schemas.microsoft.com/office/drawing/2014/main" id="{E196E548-C53C-F39D-1ABA-6401B6DFAF07}"/>
              </a:ext>
            </a:extLst>
          </p:cNvPr>
          <p:cNvSpPr txBox="1"/>
          <p:nvPr/>
        </p:nvSpPr>
        <p:spPr>
          <a:xfrm>
            <a:off x="8561998" y="1706647"/>
            <a:ext cx="3341382" cy="369332"/>
          </a:xfrm>
          <a:prstGeom prst="rect">
            <a:avLst/>
          </a:prstGeom>
          <a:noFill/>
        </p:spPr>
        <p:txBody>
          <a:bodyPr wrap="square">
            <a:spAutoFit/>
          </a:bodyPr>
          <a:lstStyle/>
          <a:p>
            <a:pPr algn="ctr"/>
            <a:r>
              <a:rPr lang="zh-TW" altLang="en-US" sz="1800" b="1" dirty="0">
                <a:effectLst/>
                <a:latin typeface="Microsoft YaHei" panose="020B0503020204020204" pitchFamily="34" charset="-122"/>
                <a:ea typeface="Microsoft YaHei" panose="020B0503020204020204" pitchFamily="34" charset="-122"/>
              </a:rPr>
              <a:t>各分項資料媒合會議討論內容</a:t>
            </a:r>
            <a:endParaRPr lang="zh-TW" altLang="en-US" dirty="0"/>
          </a:p>
        </p:txBody>
      </p:sp>
    </p:spTree>
    <p:extLst>
      <p:ext uri="{BB962C8B-B14F-4D97-AF65-F5344CB8AC3E}">
        <p14:creationId xmlns:p14="http://schemas.microsoft.com/office/powerpoint/2010/main" val="4152462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DBC8-EDBE-1E20-40F6-5D728F218667}"/>
            </a:ext>
          </a:extLst>
        </p:cNvPr>
        <p:cNvGrpSpPr/>
        <p:nvPr/>
      </p:nvGrpSpPr>
      <p:grpSpPr>
        <a:xfrm>
          <a:off x="0" y="0"/>
          <a:ext cx="0" cy="0"/>
          <a:chOff x="0" y="0"/>
          <a:chExt cx="0" cy="0"/>
        </a:xfrm>
      </p:grpSpPr>
      <p:sp>
        <p:nvSpPr>
          <p:cNvPr id="5" name="文字方塊 4">
            <a:extLst>
              <a:ext uri="{FF2B5EF4-FFF2-40B4-BE49-F238E27FC236}">
                <a16:creationId xmlns:a16="http://schemas.microsoft.com/office/drawing/2014/main" id="{AC5706C0-F677-8DD4-0EDD-3BC6E3F8D285}"/>
              </a:ext>
            </a:extLst>
          </p:cNvPr>
          <p:cNvSpPr txBox="1"/>
          <p:nvPr/>
        </p:nvSpPr>
        <p:spPr>
          <a:xfrm>
            <a:off x="1394896" y="1940648"/>
            <a:ext cx="8181365" cy="3954929"/>
          </a:xfrm>
          <a:prstGeom prst="rect">
            <a:avLst/>
          </a:prstGeom>
          <a:noFill/>
        </p:spPr>
        <p:txBody>
          <a:bodyPr wrap="square">
            <a:spAutoFit/>
          </a:bodyPr>
          <a:lstStyle/>
          <a:p>
            <a:pPr marL="285750" indent="-285750">
              <a:spcBef>
                <a:spcPts val="600"/>
              </a:spcBef>
              <a:spcAft>
                <a:spcPts val="600"/>
              </a:spcAft>
              <a:buFont typeface="Wingdings" panose="05000000000000000000" pitchFamily="2" charset="2"/>
              <a:buChar char="u"/>
            </a:pPr>
            <a:r>
              <a:rPr lang="zh-TW" altLang="en-US" sz="2000" b="1" dirty="0">
                <a:latin typeface="Microsoft YaHei" panose="020B0503020204020204" pitchFamily="34" charset="-122"/>
                <a:ea typeface="Microsoft YaHei" panose="020B0503020204020204" pitchFamily="34" charset="-122"/>
              </a:rPr>
              <a:t>期中階段：</a:t>
            </a:r>
            <a:endParaRPr lang="en-US" altLang="zh-TW" sz="2000" b="1" dirty="0">
              <a:latin typeface="Microsoft YaHei" panose="020B0503020204020204" pitchFamily="34" charset="-122"/>
              <a:ea typeface="Microsoft YaHei" panose="020B0503020204020204" pitchFamily="34" charset="-122"/>
            </a:endParaRPr>
          </a:p>
          <a:p>
            <a:pPr marL="742950" lvl="1" indent="-285750">
              <a:spcBef>
                <a:spcPts val="600"/>
              </a:spcBef>
              <a:spcAft>
                <a:spcPts val="600"/>
              </a:spcAft>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示範區衛星影像之蒐集與保存</a:t>
            </a:r>
            <a:r>
              <a:rPr lang="zh-TW" altLang="en-US" dirty="0">
                <a:solidFill>
                  <a:schemeClr val="accent1"/>
                </a:solidFill>
                <a:latin typeface="Microsoft YaHei" panose="020B0503020204020204" pitchFamily="34" charset="-122"/>
                <a:ea typeface="Microsoft YaHei" panose="020B0503020204020204" pitchFamily="34" charset="-122"/>
              </a:rPr>
              <a:t>（工項</a:t>
            </a:r>
            <a:r>
              <a:rPr lang="en-US" altLang="zh-TW" dirty="0">
                <a:solidFill>
                  <a:schemeClr val="accent1"/>
                </a:solidFill>
                <a:latin typeface="Microsoft YaHei" panose="020B0503020204020204" pitchFamily="34" charset="-122"/>
                <a:ea typeface="Microsoft YaHei" panose="020B0503020204020204" pitchFamily="34" charset="-122"/>
              </a:rPr>
              <a:t>3.1</a:t>
            </a:r>
            <a:r>
              <a:rPr lang="zh-TW" altLang="en-US" dirty="0">
                <a:solidFill>
                  <a:schemeClr val="accent1"/>
                </a:solidFill>
                <a:latin typeface="Microsoft YaHei" panose="020B0503020204020204" pitchFamily="34" charset="-122"/>
                <a:ea typeface="Microsoft YaHei" panose="020B0503020204020204" pitchFamily="34" charset="-122"/>
              </a:rPr>
              <a:t>）</a:t>
            </a:r>
            <a:endParaRPr lang="en-US" altLang="zh-TW" dirty="0">
              <a:solidFill>
                <a:schemeClr val="accent1"/>
              </a:solidFill>
              <a:latin typeface="Microsoft YaHei" panose="020B0503020204020204" pitchFamily="34" charset="-122"/>
              <a:ea typeface="Microsoft YaHei" panose="020B0503020204020204" pitchFamily="34" charset="-122"/>
            </a:endParaRPr>
          </a:p>
          <a:p>
            <a:pPr marL="742950" lvl="1" indent="-285750">
              <a:spcBef>
                <a:spcPts val="600"/>
              </a:spcBef>
              <a:spcAft>
                <a:spcPts val="1200"/>
              </a:spcAft>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影像前處理，如：地理校正、大氣輻射校正、影像鑲嵌</a:t>
            </a:r>
            <a:r>
              <a:rPr lang="zh-TW" altLang="en-US" dirty="0">
                <a:solidFill>
                  <a:schemeClr val="accent1"/>
                </a:solidFill>
                <a:latin typeface="Microsoft YaHei" panose="020B0503020204020204" pitchFamily="34" charset="-122"/>
                <a:ea typeface="Microsoft YaHei" panose="020B0503020204020204" pitchFamily="34" charset="-122"/>
              </a:rPr>
              <a:t>（工項</a:t>
            </a:r>
            <a:r>
              <a:rPr lang="en-US" altLang="zh-TW" dirty="0">
                <a:solidFill>
                  <a:schemeClr val="accent1"/>
                </a:solidFill>
                <a:latin typeface="Microsoft YaHei" panose="020B0503020204020204" pitchFamily="34" charset="-122"/>
                <a:ea typeface="Microsoft YaHei" panose="020B0503020204020204" pitchFamily="34" charset="-122"/>
              </a:rPr>
              <a:t>3.2</a:t>
            </a:r>
            <a:r>
              <a:rPr lang="zh-TW" altLang="en-US" dirty="0">
                <a:solidFill>
                  <a:schemeClr val="accent1"/>
                </a:solidFill>
                <a:latin typeface="Microsoft YaHei" panose="020B0503020204020204" pitchFamily="34" charset="-122"/>
                <a:ea typeface="Microsoft YaHei" panose="020B0503020204020204" pitchFamily="34" charset="-122"/>
              </a:rPr>
              <a:t>）</a:t>
            </a:r>
            <a:endParaRPr lang="en-US" altLang="zh-TW" dirty="0">
              <a:solidFill>
                <a:schemeClr val="accent1"/>
              </a:solidFill>
              <a:latin typeface="Microsoft YaHei" panose="020B0503020204020204" pitchFamily="34" charset="-122"/>
              <a:ea typeface="Microsoft YaHei" panose="020B0503020204020204" pitchFamily="34" charset="-122"/>
            </a:endParaRPr>
          </a:p>
          <a:p>
            <a:pPr marL="742950" lvl="1" indent="-285750">
              <a:spcBef>
                <a:spcPts val="600"/>
              </a:spcBef>
              <a:spcAft>
                <a:spcPts val="1200"/>
              </a:spcAft>
              <a:buFont typeface="Arial" panose="020B0604020202020204" pitchFamily="34" charset="0"/>
              <a:buChar char="•"/>
            </a:pPr>
            <a:endParaRPr lang="en-US" altLang="zh-TW" sz="800" dirty="0">
              <a:solidFill>
                <a:schemeClr val="accent1"/>
              </a:solidFill>
              <a:latin typeface="Microsoft YaHei" panose="020B0503020204020204" pitchFamily="34" charset="-122"/>
              <a:ea typeface="Microsoft YaHei" panose="020B0503020204020204" pitchFamily="34" charset="-122"/>
            </a:endParaRPr>
          </a:p>
          <a:p>
            <a:pPr marL="285750" indent="-285750">
              <a:spcBef>
                <a:spcPts val="600"/>
              </a:spcBef>
              <a:spcAft>
                <a:spcPts val="600"/>
              </a:spcAft>
              <a:buFont typeface="Wingdings" panose="05000000000000000000" pitchFamily="2" charset="2"/>
              <a:buChar char="u"/>
            </a:pPr>
            <a:r>
              <a:rPr lang="zh-TW" altLang="en-US" sz="2000" b="1" dirty="0">
                <a:latin typeface="Microsoft YaHei" panose="020B0503020204020204" pitchFamily="34" charset="-122"/>
                <a:ea typeface="Microsoft YaHei" panose="020B0503020204020204" pitchFamily="34" charset="-122"/>
              </a:rPr>
              <a:t>期末階段：</a:t>
            </a:r>
            <a:endParaRPr lang="en-US" altLang="zh-TW" sz="2000" b="1" dirty="0">
              <a:latin typeface="Microsoft YaHei" panose="020B0503020204020204" pitchFamily="34" charset="-122"/>
              <a:ea typeface="Microsoft YaHei" panose="020B0503020204020204" pitchFamily="34" charset="-122"/>
            </a:endParaRPr>
          </a:p>
          <a:p>
            <a:pPr marL="742950" lvl="1" indent="-285750">
              <a:spcBef>
                <a:spcPts val="600"/>
              </a:spcBef>
              <a:spcAft>
                <a:spcPts val="600"/>
              </a:spcAft>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判釋方法之建立，包含訓練樣本選取、分類特徵評估</a:t>
            </a:r>
            <a:r>
              <a:rPr lang="zh-TW" altLang="en-US" dirty="0">
                <a:solidFill>
                  <a:schemeClr val="accent1"/>
                </a:solidFill>
                <a:latin typeface="Microsoft YaHei" panose="020B0503020204020204" pitchFamily="34" charset="-122"/>
                <a:ea typeface="Microsoft YaHei" panose="020B0503020204020204" pitchFamily="34" charset="-122"/>
              </a:rPr>
              <a:t>（工項</a:t>
            </a:r>
            <a:r>
              <a:rPr lang="en-US" altLang="zh-TW" dirty="0">
                <a:solidFill>
                  <a:schemeClr val="accent1"/>
                </a:solidFill>
                <a:latin typeface="Microsoft YaHei" panose="020B0503020204020204" pitchFamily="34" charset="-122"/>
                <a:ea typeface="Microsoft YaHei" panose="020B0503020204020204" pitchFamily="34" charset="-122"/>
              </a:rPr>
              <a:t>3.3</a:t>
            </a:r>
            <a:r>
              <a:rPr lang="zh-TW" altLang="en-US" dirty="0">
                <a:solidFill>
                  <a:schemeClr val="accent1"/>
                </a:solidFill>
                <a:latin typeface="Microsoft YaHei" panose="020B0503020204020204" pitchFamily="34" charset="-122"/>
                <a:ea typeface="Microsoft YaHei" panose="020B0503020204020204" pitchFamily="34" charset="-122"/>
              </a:rPr>
              <a:t>）</a:t>
            </a:r>
            <a:endParaRPr lang="en-US" altLang="zh-TW" dirty="0">
              <a:latin typeface="Microsoft YaHei" panose="020B0503020204020204" pitchFamily="34" charset="-122"/>
              <a:ea typeface="Microsoft YaHei" panose="020B0503020204020204" pitchFamily="34" charset="-122"/>
            </a:endParaRPr>
          </a:p>
          <a:p>
            <a:pPr marL="742950" lvl="1" indent="-285750">
              <a:spcBef>
                <a:spcPts val="600"/>
              </a:spcBef>
              <a:spcAft>
                <a:spcPts val="600"/>
              </a:spcAft>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選用適當分類演算法</a:t>
            </a:r>
            <a:r>
              <a:rPr lang="zh-TW" altLang="en-US" dirty="0">
                <a:solidFill>
                  <a:schemeClr val="accent1"/>
                </a:solidFill>
                <a:latin typeface="Microsoft YaHei" panose="020B0503020204020204" pitchFamily="34" charset="-122"/>
                <a:ea typeface="Microsoft YaHei" panose="020B0503020204020204" pitchFamily="34" charset="-122"/>
              </a:rPr>
              <a:t>（工項</a:t>
            </a:r>
            <a:r>
              <a:rPr lang="en-US" altLang="zh-TW" dirty="0">
                <a:solidFill>
                  <a:schemeClr val="accent1"/>
                </a:solidFill>
                <a:latin typeface="Microsoft YaHei" panose="020B0503020204020204" pitchFamily="34" charset="-122"/>
                <a:ea typeface="Microsoft YaHei" panose="020B0503020204020204" pitchFamily="34" charset="-122"/>
              </a:rPr>
              <a:t>3.3</a:t>
            </a:r>
            <a:r>
              <a:rPr lang="zh-TW" altLang="en-US" dirty="0">
                <a:solidFill>
                  <a:schemeClr val="accent1"/>
                </a:solidFill>
                <a:latin typeface="Microsoft YaHei" panose="020B0503020204020204" pitchFamily="34" charset="-122"/>
                <a:ea typeface="Microsoft YaHei" panose="020B0503020204020204" pitchFamily="34" charset="-122"/>
              </a:rPr>
              <a:t>）</a:t>
            </a:r>
            <a:endParaRPr lang="en-US" altLang="zh-TW" sz="2000" b="1" dirty="0">
              <a:latin typeface="Microsoft YaHei" panose="020B0503020204020204" pitchFamily="34" charset="-122"/>
              <a:ea typeface="Microsoft YaHei" panose="020B0503020204020204" pitchFamily="34" charset="-122"/>
            </a:endParaRPr>
          </a:p>
          <a:p>
            <a:pPr marL="742950" lvl="1" indent="-285750">
              <a:spcBef>
                <a:spcPts val="600"/>
              </a:spcBef>
              <a:spcAft>
                <a:spcPts val="600"/>
              </a:spcAft>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判釋結果之準確度評估</a:t>
            </a:r>
            <a:r>
              <a:rPr lang="zh-TW" altLang="en-US" dirty="0">
                <a:solidFill>
                  <a:schemeClr val="accent1"/>
                </a:solidFill>
                <a:latin typeface="Microsoft YaHei" panose="020B0503020204020204" pitchFamily="34" charset="-122"/>
                <a:ea typeface="Microsoft YaHei" panose="020B0503020204020204" pitchFamily="34" charset="-122"/>
              </a:rPr>
              <a:t>（工項</a:t>
            </a:r>
            <a:r>
              <a:rPr lang="en-US" altLang="zh-TW" dirty="0">
                <a:solidFill>
                  <a:schemeClr val="accent1"/>
                </a:solidFill>
                <a:latin typeface="Microsoft YaHei" panose="020B0503020204020204" pitchFamily="34" charset="-122"/>
                <a:ea typeface="Microsoft YaHei" panose="020B0503020204020204" pitchFamily="34" charset="-122"/>
              </a:rPr>
              <a:t>3.4</a:t>
            </a:r>
            <a:r>
              <a:rPr lang="zh-TW" altLang="en-US" dirty="0">
                <a:solidFill>
                  <a:schemeClr val="accent1"/>
                </a:solidFill>
                <a:latin typeface="Microsoft YaHei" panose="020B0503020204020204" pitchFamily="34" charset="-122"/>
                <a:ea typeface="Microsoft YaHei" panose="020B0503020204020204" pitchFamily="34" charset="-122"/>
              </a:rPr>
              <a:t>）</a:t>
            </a:r>
            <a:endParaRPr lang="en-US" altLang="zh-TW" dirty="0">
              <a:solidFill>
                <a:schemeClr val="accent1"/>
              </a:solidFill>
              <a:latin typeface="Microsoft YaHei" panose="020B0503020204020204" pitchFamily="34" charset="-122"/>
              <a:ea typeface="Microsoft YaHei" panose="020B0503020204020204" pitchFamily="34" charset="-122"/>
            </a:endParaRPr>
          </a:p>
          <a:p>
            <a:pPr marL="742950" lvl="1" indent="-285750">
              <a:spcBef>
                <a:spcPts val="600"/>
              </a:spcBef>
              <a:spcAft>
                <a:spcPts val="600"/>
              </a:spcAft>
              <a:buFont typeface="Arial" panose="020B0604020202020204" pitchFamily="34" charset="0"/>
              <a:buChar char="•"/>
            </a:pPr>
            <a:r>
              <a:rPr lang="zh-TW" altLang="en-US" b="1" dirty="0">
                <a:latin typeface="Microsoft YaHei" panose="020B0503020204020204" pitchFamily="34" charset="-122"/>
                <a:ea typeface="Microsoft YaHei" panose="020B0503020204020204" pitchFamily="34" charset="-122"/>
              </a:rPr>
              <a:t>研提灌溉管理實務運用建議</a:t>
            </a:r>
            <a:r>
              <a:rPr lang="zh-TW" altLang="en-US" dirty="0">
                <a:solidFill>
                  <a:schemeClr val="accent1"/>
                </a:solidFill>
                <a:latin typeface="Microsoft YaHei" panose="020B0503020204020204" pitchFamily="34" charset="-122"/>
                <a:ea typeface="Microsoft YaHei" panose="020B0503020204020204" pitchFamily="34" charset="-122"/>
              </a:rPr>
              <a:t>（工項</a:t>
            </a:r>
            <a:r>
              <a:rPr lang="en-US" altLang="zh-TW" dirty="0">
                <a:solidFill>
                  <a:schemeClr val="accent1"/>
                </a:solidFill>
                <a:latin typeface="Microsoft YaHei" panose="020B0503020204020204" pitchFamily="34" charset="-122"/>
                <a:ea typeface="Microsoft YaHei" panose="020B0503020204020204" pitchFamily="34" charset="-122"/>
              </a:rPr>
              <a:t>3.5</a:t>
            </a:r>
            <a:r>
              <a:rPr lang="zh-TW" altLang="en-US" dirty="0">
                <a:solidFill>
                  <a:schemeClr val="accent1"/>
                </a:solidFill>
                <a:latin typeface="Microsoft YaHei" panose="020B0503020204020204" pitchFamily="34" charset="-122"/>
                <a:ea typeface="Microsoft YaHei" panose="020B0503020204020204" pitchFamily="34" charset="-122"/>
              </a:rPr>
              <a:t>）</a:t>
            </a:r>
            <a:endParaRPr lang="zh-TW" altLang="en-US" dirty="0">
              <a:latin typeface="Microsoft YaHei" panose="020B0503020204020204" pitchFamily="34" charset="-122"/>
              <a:ea typeface="Microsoft YaHei" panose="020B0503020204020204" pitchFamily="34" charset="-122"/>
            </a:endParaRPr>
          </a:p>
        </p:txBody>
      </p:sp>
      <p:sp>
        <p:nvSpPr>
          <p:cNvPr id="15" name="標題 14">
            <a:extLst>
              <a:ext uri="{FF2B5EF4-FFF2-40B4-BE49-F238E27FC236}">
                <a16:creationId xmlns:a16="http://schemas.microsoft.com/office/drawing/2014/main" id="{A412B0B8-3D3A-B73F-0373-49BA2F826C99}"/>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3F1E333A-3BC2-75C7-B0FE-0B2CB6B235F4}"/>
              </a:ext>
            </a:extLst>
          </p:cNvPr>
          <p:cNvSpPr txBox="1">
            <a:spLocks/>
          </p:cNvSpPr>
          <p:nvPr/>
        </p:nvSpPr>
        <p:spPr>
          <a:xfrm>
            <a:off x="527380" y="728695"/>
            <a:ext cx="11376000" cy="3266361"/>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三、研提灌溉管理實務應用衛星影像或航照影像之建議案</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496CDDF0-597D-8FD5-0194-631B141D3422}"/>
              </a:ext>
            </a:extLst>
          </p:cNvPr>
          <p:cNvSpPr>
            <a:spLocks noGrp="1"/>
          </p:cNvSpPr>
          <p:nvPr>
            <p:ph type="sldNum" sz="quarter" idx="10"/>
          </p:nvPr>
        </p:nvSpPr>
        <p:spPr>
          <a:xfrm>
            <a:off x="11311219" y="6410369"/>
            <a:ext cx="691551" cy="365125"/>
          </a:xfrm>
        </p:spPr>
        <p:txBody>
          <a:bodyPr/>
          <a:lstStyle/>
          <a:p>
            <a:fld id="{844954B3-848D-4E3F-93B8-92153C4AE8C6}" type="slidenum">
              <a:rPr lang="zh-TW" altLang="en-US" smtClean="0">
                <a:solidFill>
                  <a:srgbClr val="0000FF"/>
                </a:solidFill>
              </a:rPr>
              <a:pPr/>
              <a:t>32</a:t>
            </a:fld>
            <a:r>
              <a:rPr lang="en-US" altLang="zh-TW" dirty="0"/>
              <a:t>/66</a:t>
            </a:r>
            <a:endParaRPr lang="zh-TW" altLang="en-US" dirty="0"/>
          </a:p>
        </p:txBody>
      </p:sp>
      <p:sp>
        <p:nvSpPr>
          <p:cNvPr id="6" name="矩形 5">
            <a:extLst>
              <a:ext uri="{FF2B5EF4-FFF2-40B4-BE49-F238E27FC236}">
                <a16:creationId xmlns:a16="http://schemas.microsoft.com/office/drawing/2014/main" id="{92E5B8DB-DA53-1ACA-0917-DC0F247ABCDE}"/>
              </a:ext>
            </a:extLst>
          </p:cNvPr>
          <p:cNvSpPr/>
          <p:nvPr/>
        </p:nvSpPr>
        <p:spPr>
          <a:xfrm>
            <a:off x="729993" y="1301210"/>
            <a:ext cx="6564983" cy="400110"/>
          </a:xfrm>
          <a:prstGeom prst="rect">
            <a:avLst/>
          </a:prstGeom>
        </p:spPr>
        <p:txBody>
          <a:bodyPr wrap="square">
            <a:spAutoFit/>
          </a:bodyPr>
          <a:lstStyle/>
          <a:p>
            <a:pPr marL="447675" indent="-247650" algn="just" eaLnBrk="1" hangingPunct="1">
              <a:spcAft>
                <a:spcPts val="0"/>
              </a:spcAft>
              <a:buClr>
                <a:srgbClr val="0070C0"/>
              </a:buClr>
              <a:buFont typeface="Wingdings" panose="05000000000000000000" pitchFamily="2" charset="2"/>
              <a:buChar char="l"/>
            </a:pPr>
            <a:r>
              <a:rPr kumimoji="0" lang="zh-TW" altLang="en-US" sz="2000" b="1" dirty="0">
                <a:effectLst/>
                <a:latin typeface="Microsoft YaHei" panose="020B0503020204020204" pitchFamily="34" charset="-122"/>
                <a:ea typeface="Microsoft YaHei" panose="020B0503020204020204" pitchFamily="34" charset="-122"/>
              </a:rPr>
              <a:t>灌溉管理實務應用衛星影像</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工作流程及期程</a:t>
            </a:r>
          </a:p>
        </p:txBody>
      </p:sp>
      <p:sp>
        <p:nvSpPr>
          <p:cNvPr id="10" name="文字方塊 9">
            <a:extLst>
              <a:ext uri="{FF2B5EF4-FFF2-40B4-BE49-F238E27FC236}">
                <a16:creationId xmlns:a16="http://schemas.microsoft.com/office/drawing/2014/main" id="{5A5ECA70-36CC-0804-4D5D-13922D0CC6A0}"/>
              </a:ext>
            </a:extLst>
          </p:cNvPr>
          <p:cNvSpPr txBox="1"/>
          <p:nvPr/>
        </p:nvSpPr>
        <p:spPr>
          <a:xfrm>
            <a:off x="6649218" y="4947388"/>
            <a:ext cx="2396143" cy="369332"/>
          </a:xfrm>
          <a:prstGeom prst="rect">
            <a:avLst/>
          </a:prstGeom>
          <a:noFill/>
        </p:spPr>
        <p:txBody>
          <a:bodyPr wrap="square">
            <a:spAutoFit/>
          </a:bodyPr>
          <a:lstStyle/>
          <a:p>
            <a:r>
              <a:rPr lang="zh-TW" altLang="en-US" dirty="0">
                <a:solidFill>
                  <a:srgbClr val="FF0000"/>
                </a:solidFill>
                <a:latin typeface="Microsoft YaHei" panose="020B0503020204020204" pitchFamily="34" charset="-122"/>
                <a:ea typeface="Microsoft YaHei" panose="020B0503020204020204" pitchFamily="34" charset="-122"/>
              </a:rPr>
              <a:t>預計於期末完成</a:t>
            </a:r>
            <a:endParaRPr lang="zh-TW" altLang="en-US" dirty="0">
              <a:solidFill>
                <a:srgbClr val="FF0000"/>
              </a:solidFill>
            </a:endParaRPr>
          </a:p>
        </p:txBody>
      </p:sp>
      <p:sp>
        <p:nvSpPr>
          <p:cNvPr id="12" name="右大括弧 11">
            <a:extLst>
              <a:ext uri="{FF2B5EF4-FFF2-40B4-BE49-F238E27FC236}">
                <a16:creationId xmlns:a16="http://schemas.microsoft.com/office/drawing/2014/main" id="{DF6A55A4-DF37-E83F-53F8-5EDE72672B1C}"/>
              </a:ext>
            </a:extLst>
          </p:cNvPr>
          <p:cNvSpPr/>
          <p:nvPr/>
        </p:nvSpPr>
        <p:spPr>
          <a:xfrm>
            <a:off x="8897229" y="2475323"/>
            <a:ext cx="296264" cy="1907354"/>
          </a:xfrm>
          <a:prstGeom prst="rightBrace">
            <a:avLst>
              <a:gd name="adj1" fmla="val 21666"/>
              <a:gd name="adj2" fmla="val 47197"/>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41CD3389-1741-D872-CE8B-9B4779392233}"/>
              </a:ext>
            </a:extLst>
          </p:cNvPr>
          <p:cNvSpPr txBox="1"/>
          <p:nvPr/>
        </p:nvSpPr>
        <p:spPr>
          <a:xfrm>
            <a:off x="9179173" y="3202769"/>
            <a:ext cx="1087012" cy="369332"/>
          </a:xfrm>
          <a:prstGeom prst="rect">
            <a:avLst/>
          </a:prstGeom>
          <a:noFill/>
        </p:spPr>
        <p:txBody>
          <a:bodyPr wrap="square">
            <a:spAutoFit/>
          </a:bodyPr>
          <a:lstStyle/>
          <a:p>
            <a:r>
              <a:rPr lang="zh-TW" altLang="en-US" dirty="0">
                <a:solidFill>
                  <a:srgbClr val="FF0000"/>
                </a:solidFill>
                <a:latin typeface="Microsoft YaHei" panose="020B0503020204020204" pitchFamily="34" charset="-122"/>
                <a:ea typeface="Microsoft YaHei" panose="020B0503020204020204" pitchFamily="34" charset="-122"/>
              </a:rPr>
              <a:t>已完成</a:t>
            </a:r>
            <a:endParaRPr lang="zh-TW" altLang="en-US" dirty="0">
              <a:solidFill>
                <a:srgbClr val="FF0000"/>
              </a:solidFill>
            </a:endParaRPr>
          </a:p>
        </p:txBody>
      </p:sp>
      <p:sp>
        <p:nvSpPr>
          <p:cNvPr id="20" name="右大括弧 19">
            <a:extLst>
              <a:ext uri="{FF2B5EF4-FFF2-40B4-BE49-F238E27FC236}">
                <a16:creationId xmlns:a16="http://schemas.microsoft.com/office/drawing/2014/main" id="{BE847BBC-D973-0CC4-8538-614EF96C50A8}"/>
              </a:ext>
            </a:extLst>
          </p:cNvPr>
          <p:cNvSpPr/>
          <p:nvPr/>
        </p:nvSpPr>
        <p:spPr>
          <a:xfrm>
            <a:off x="6343457" y="4713355"/>
            <a:ext cx="305761" cy="978715"/>
          </a:xfrm>
          <a:prstGeom prst="rightBrace">
            <a:avLst>
              <a:gd name="adj1" fmla="val 21666"/>
              <a:gd name="adj2" fmla="val 47197"/>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799813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839F2-C740-54C9-C34F-87B90705FA7D}"/>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8C2A4231-56FD-DA71-5D28-355824C2BD39}"/>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549AF7DA-561F-CBFE-2794-402022E3D3CD}"/>
              </a:ext>
            </a:extLst>
          </p:cNvPr>
          <p:cNvSpPr txBox="1">
            <a:spLocks/>
          </p:cNvSpPr>
          <p:nvPr/>
        </p:nvSpPr>
        <p:spPr>
          <a:xfrm>
            <a:off x="527380" y="728696"/>
            <a:ext cx="11376000"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三、研提灌溉管理實務應用衛星影像或航照影像之建議案</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(3.1)</a:t>
            </a:r>
            <a:r>
              <a:rPr lang="zh-TW" altLang="en-US" sz="2000" b="1" dirty="0">
                <a:effectLst/>
                <a:latin typeface="Microsoft YaHei" panose="020B0503020204020204" pitchFamily="34" charset="-122"/>
                <a:ea typeface="Microsoft YaHei" panose="020B0503020204020204" pitchFamily="34" charset="-122"/>
              </a:rPr>
              <a:t>示範區衛星或航照影像蒐集校正及影像時空資料保存</a:t>
            </a:r>
            <a:endParaRPr lang="en-US" altLang="zh-TW" sz="2000" b="1" dirty="0">
              <a:effectLst/>
              <a:latin typeface="Microsoft YaHei" panose="020B0503020204020204" pitchFamily="34" charset="-122"/>
              <a:ea typeface="Microsoft YaHei" panose="020B0503020204020204" pitchFamily="34" charset="-122"/>
            </a:endParaRP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期中成果</a:t>
            </a:r>
            <a:endParaRPr lang="en-US" altLang="zh-TW" sz="2000" b="1" dirty="0">
              <a:effectLst/>
              <a:latin typeface="Microsoft YaHei" panose="020B0503020204020204" pitchFamily="34" charset="-122"/>
              <a:ea typeface="Microsoft YaHei" panose="020B0503020204020204" pitchFamily="34" charset="-122"/>
            </a:endParaRPr>
          </a:p>
          <a:p>
            <a:pPr marL="1079500" indent="-342900" algn="just" eaLnBrk="1" hangingPunct="1">
              <a:buClr>
                <a:srgbClr val="0070C0"/>
              </a:buClr>
              <a:buSzPct val="80000"/>
              <a:buFont typeface="Wingdings" panose="05000000000000000000" pitchFamily="2" charset="2"/>
              <a:buChar char="l"/>
              <a:defRPr/>
            </a:pP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79D6D79C-AC8F-8981-A268-8CA9590C9EAB}"/>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33</a:t>
            </a:fld>
            <a:r>
              <a:rPr lang="en-US" altLang="zh-TW" dirty="0"/>
              <a:t>/66</a:t>
            </a:r>
            <a:endParaRPr lang="zh-TW" altLang="en-US" dirty="0"/>
          </a:p>
        </p:txBody>
      </p:sp>
      <p:pic>
        <p:nvPicPr>
          <p:cNvPr id="2" name="圖片 1" descr="一張含有 圖表, 地圖, 文字 的圖片&#10;&#10;自動產生的描述">
            <a:extLst>
              <a:ext uri="{FF2B5EF4-FFF2-40B4-BE49-F238E27FC236}">
                <a16:creationId xmlns:a16="http://schemas.microsoft.com/office/drawing/2014/main" id="{156CAE70-D8F5-A9A2-2C6C-A7C479DBF836}"/>
              </a:ext>
            </a:extLst>
          </p:cNvPr>
          <p:cNvPicPr>
            <a:picLocks noChangeAspect="1"/>
          </p:cNvPicPr>
          <p:nvPr/>
        </p:nvPicPr>
        <p:blipFill>
          <a:blip r:embed="rId2"/>
          <a:stretch>
            <a:fillRect/>
          </a:stretch>
        </p:blipFill>
        <p:spPr>
          <a:xfrm>
            <a:off x="6096000" y="1835894"/>
            <a:ext cx="5671005" cy="4293410"/>
          </a:xfrm>
          <a:prstGeom prst="rect">
            <a:avLst/>
          </a:prstGeom>
        </p:spPr>
      </p:pic>
      <p:sp>
        <p:nvSpPr>
          <p:cNvPr id="4" name="文字方塊 3">
            <a:extLst>
              <a:ext uri="{FF2B5EF4-FFF2-40B4-BE49-F238E27FC236}">
                <a16:creationId xmlns:a16="http://schemas.microsoft.com/office/drawing/2014/main" id="{A00732AA-F73D-0978-B519-B2B58C99285F}"/>
              </a:ext>
            </a:extLst>
          </p:cNvPr>
          <p:cNvSpPr txBox="1"/>
          <p:nvPr/>
        </p:nvSpPr>
        <p:spPr>
          <a:xfrm>
            <a:off x="7933090" y="6245465"/>
            <a:ext cx="1800493" cy="369332"/>
          </a:xfrm>
          <a:prstGeom prst="rect">
            <a:avLst/>
          </a:prstGeom>
          <a:noFill/>
        </p:spPr>
        <p:txBody>
          <a:bodyPr wrap="none" rtlCol="0">
            <a:spAutoFit/>
          </a:bodyPr>
          <a:lstStyle/>
          <a:p>
            <a:r>
              <a:rPr lang="zh-TW" altLang="en-US" sz="1800" b="1" dirty="0">
                <a:effectLst/>
                <a:latin typeface="Microsoft YaHei" panose="020B0503020204020204" pitchFamily="34" charset="-122"/>
                <a:ea typeface="Microsoft YaHei" panose="020B0503020204020204" pitchFamily="34" charset="-122"/>
              </a:rPr>
              <a:t>像幅框檢索機制</a:t>
            </a:r>
            <a:endParaRPr lang="zh-TW" altLang="en-US" dirty="0"/>
          </a:p>
        </p:txBody>
      </p:sp>
      <p:sp>
        <p:nvSpPr>
          <p:cNvPr id="6" name="文字方塊 5">
            <a:extLst>
              <a:ext uri="{FF2B5EF4-FFF2-40B4-BE49-F238E27FC236}">
                <a16:creationId xmlns:a16="http://schemas.microsoft.com/office/drawing/2014/main" id="{E4D09F11-6101-BC12-F944-88A4670C0BBB}"/>
              </a:ext>
            </a:extLst>
          </p:cNvPr>
          <p:cNvSpPr txBox="1"/>
          <p:nvPr/>
        </p:nvSpPr>
        <p:spPr>
          <a:xfrm>
            <a:off x="424995" y="1706055"/>
            <a:ext cx="6096000" cy="3915944"/>
          </a:xfrm>
          <a:prstGeom prst="rect">
            <a:avLst/>
          </a:prstGeom>
          <a:noFill/>
        </p:spPr>
        <p:txBody>
          <a:bodyPr wrap="square">
            <a:spAutoFit/>
          </a:bodyPr>
          <a:lstStyle/>
          <a:p>
            <a:pPr marL="1536700" lvl="1" indent="-342900" eaLnBrk="1" hangingPunct="1">
              <a:lnSpc>
                <a:spcPct val="150000"/>
              </a:lnSpc>
              <a:buClr>
                <a:srgbClr val="FF0000"/>
              </a:buClr>
              <a:buSzPct val="80000"/>
              <a:buFont typeface="Wingdings" panose="05000000000000000000" pitchFamily="2" charset="2"/>
              <a:buChar char="l"/>
              <a:defRPr/>
            </a:pPr>
            <a:r>
              <a:rPr lang="zh-TW" altLang="en-US" sz="2000" b="1" dirty="0">
                <a:latin typeface="Microsoft YaHei" panose="020B0503020204020204" pitchFamily="34" charset="-122"/>
                <a:ea typeface="Microsoft YaHei" panose="020B0503020204020204" pitchFamily="34" charset="-122"/>
              </a:rPr>
              <a:t>劃定</a:t>
            </a:r>
            <a:r>
              <a:rPr lang="zh-TW" altLang="en-US" sz="2000" b="1" u="sng" dirty="0">
                <a:latin typeface="Microsoft YaHei" panose="020B0503020204020204" pitchFamily="34" charset="-122"/>
                <a:ea typeface="Microsoft YaHei" panose="020B0503020204020204" pitchFamily="34" charset="-122"/>
              </a:rPr>
              <a:t>嘉南灌區</a:t>
            </a:r>
            <a:r>
              <a:rPr lang="zh-TW" altLang="en-US" sz="2000" b="1" dirty="0">
                <a:latin typeface="Microsoft YaHei" panose="020B0503020204020204" pitchFamily="34" charset="-122"/>
                <a:ea typeface="Microsoft YaHei" panose="020B0503020204020204" pitchFamily="34" charset="-122"/>
              </a:rPr>
              <a:t>影像選取範圍</a:t>
            </a:r>
            <a:br>
              <a:rPr lang="en-US" altLang="zh-TW" sz="2000" b="1" dirty="0">
                <a:latin typeface="Microsoft YaHei" panose="020B0503020204020204" pitchFamily="34" charset="-122"/>
                <a:ea typeface="Microsoft YaHei" panose="020B0503020204020204" pitchFamily="34" charset="-122"/>
              </a:rPr>
            </a:br>
            <a:r>
              <a:rPr lang="zh-TW" altLang="en-US" sz="2000" b="1" dirty="0">
                <a:latin typeface="Microsoft YaHei" panose="020B0503020204020204" pitchFamily="34" charset="-122"/>
                <a:ea typeface="Microsoft YaHei" panose="020B0503020204020204" pitchFamily="34" charset="-122"/>
              </a:rPr>
              <a:t>座標</a:t>
            </a:r>
            <a:endParaRPr lang="en-US" altLang="zh-TW" sz="2000" b="1" dirty="0">
              <a:latin typeface="Microsoft YaHei" panose="020B0503020204020204" pitchFamily="34" charset="-122"/>
              <a:ea typeface="Microsoft YaHei" panose="020B0503020204020204" pitchFamily="34" charset="-122"/>
            </a:endParaRPr>
          </a:p>
          <a:p>
            <a:pPr marL="1993900" lvl="2" indent="-342900" eaLnBrk="1" hangingPunct="1">
              <a:lnSpc>
                <a:spcPct val="150000"/>
              </a:lnSpc>
              <a:buClr>
                <a:srgbClr val="FF0000"/>
              </a:buClr>
              <a:buSzPct val="80000"/>
              <a:buFont typeface="Wingdings" panose="05000000000000000000" pitchFamily="2" charset="2"/>
              <a:buChar char="l"/>
              <a:defRPr/>
            </a:pPr>
            <a:r>
              <a:rPr lang="zh-TW" altLang="en-US" sz="1600" b="1" dirty="0">
                <a:effectLst/>
                <a:latin typeface="Microsoft YaHei" panose="020B0503020204020204" pitchFamily="34" charset="-122"/>
                <a:ea typeface="Microsoft YaHei" panose="020B0503020204020204" pitchFamily="34" charset="-122"/>
              </a:rPr>
              <a:t>左上座標</a:t>
            </a:r>
            <a:r>
              <a:rPr lang="en-US" altLang="zh-TW" sz="1600" b="1" dirty="0">
                <a:effectLst/>
                <a:latin typeface="Microsoft YaHei" panose="020B0503020204020204" pitchFamily="34" charset="-122"/>
                <a:ea typeface="Microsoft YaHei" panose="020B0503020204020204" pitchFamily="34" charset="-122"/>
              </a:rPr>
              <a:t>120.086897</a:t>
            </a:r>
            <a:r>
              <a:rPr lang="zh-TW" altLang="en-US" sz="1600" b="1" dirty="0">
                <a:effectLst/>
                <a:latin typeface="Microsoft YaHei" panose="020B0503020204020204" pitchFamily="34" charset="-122"/>
                <a:ea typeface="Microsoft YaHei" panose="020B0503020204020204" pitchFamily="34" charset="-122"/>
              </a:rPr>
              <a:t>，</a:t>
            </a:r>
            <a:r>
              <a:rPr lang="en-US" altLang="zh-TW" sz="1600" b="1" dirty="0">
                <a:effectLst/>
                <a:latin typeface="Microsoft YaHei" panose="020B0503020204020204" pitchFamily="34" charset="-122"/>
                <a:ea typeface="Microsoft YaHei" panose="020B0503020204020204" pitchFamily="34" charset="-122"/>
              </a:rPr>
              <a:t>23.610134</a:t>
            </a:r>
            <a:br>
              <a:rPr lang="en-US" altLang="zh-TW" sz="1600" b="1" dirty="0">
                <a:effectLst/>
                <a:latin typeface="Microsoft YaHei" panose="020B0503020204020204" pitchFamily="34" charset="-122"/>
                <a:ea typeface="Microsoft YaHei" panose="020B0503020204020204" pitchFamily="34" charset="-122"/>
              </a:rPr>
            </a:br>
            <a:r>
              <a:rPr lang="zh-TW" altLang="en-US" sz="1600" b="1" dirty="0">
                <a:effectLst/>
                <a:latin typeface="Microsoft YaHei" panose="020B0503020204020204" pitchFamily="34" charset="-122"/>
                <a:ea typeface="Microsoft YaHei" panose="020B0503020204020204" pitchFamily="34" charset="-122"/>
              </a:rPr>
              <a:t>右下座標為</a:t>
            </a:r>
            <a:r>
              <a:rPr lang="en-US" altLang="zh-TW" sz="1600" b="1" dirty="0">
                <a:effectLst/>
                <a:latin typeface="Microsoft YaHei" panose="020B0503020204020204" pitchFamily="34" charset="-122"/>
                <a:ea typeface="Microsoft YaHei" panose="020B0503020204020204" pitchFamily="34" charset="-122"/>
              </a:rPr>
              <a:t>120.634282</a:t>
            </a:r>
            <a:r>
              <a:rPr lang="zh-TW" altLang="en-US" sz="1600" b="1" dirty="0">
                <a:effectLst/>
                <a:latin typeface="Microsoft YaHei" panose="020B0503020204020204" pitchFamily="34" charset="-122"/>
                <a:ea typeface="Microsoft YaHei" panose="020B0503020204020204" pitchFamily="34" charset="-122"/>
              </a:rPr>
              <a:t>，</a:t>
            </a:r>
            <a:r>
              <a:rPr lang="en-US" altLang="zh-TW" sz="1600" b="1" dirty="0">
                <a:effectLst/>
                <a:latin typeface="Microsoft YaHei" panose="020B0503020204020204" pitchFamily="34" charset="-122"/>
                <a:ea typeface="Microsoft YaHei" panose="020B0503020204020204" pitchFamily="34" charset="-122"/>
              </a:rPr>
              <a:t>22.905898</a:t>
            </a:r>
            <a:br>
              <a:rPr lang="en-US" altLang="zh-TW" sz="1600" b="1" dirty="0">
                <a:effectLst/>
                <a:latin typeface="Microsoft YaHei" panose="020B0503020204020204" pitchFamily="34" charset="-122"/>
                <a:ea typeface="Microsoft YaHei" panose="020B0503020204020204" pitchFamily="34" charset="-122"/>
              </a:rPr>
            </a:br>
            <a:r>
              <a:rPr lang="zh-TW" altLang="en-US" sz="1600" b="1" dirty="0">
                <a:effectLst/>
                <a:latin typeface="Microsoft YaHei" panose="020B0503020204020204" pitchFamily="34" charset="-122"/>
                <a:ea typeface="Microsoft YaHei" panose="020B0503020204020204" pitchFamily="34" charset="-122"/>
              </a:rPr>
              <a:t>座標系統為</a:t>
            </a:r>
            <a:r>
              <a:rPr lang="en-US" altLang="zh-TW" sz="1600" b="1" dirty="0">
                <a:effectLst/>
                <a:latin typeface="Microsoft YaHei" panose="020B0503020204020204" pitchFamily="34" charset="-122"/>
                <a:ea typeface="Microsoft YaHei" panose="020B0503020204020204" pitchFamily="34" charset="-122"/>
              </a:rPr>
              <a:t>WGS 84(EPSG 4326)</a:t>
            </a:r>
          </a:p>
          <a:p>
            <a:pPr marL="1536700" lvl="1" indent="-342900" eaLnBrk="1" hangingPunct="1">
              <a:lnSpc>
                <a:spcPct val="150000"/>
              </a:lnSpc>
              <a:buClr>
                <a:srgbClr val="FF0000"/>
              </a:buClr>
              <a:buSzPct val="80000"/>
              <a:buFont typeface="Wingdings" panose="05000000000000000000" pitchFamily="2" charset="2"/>
              <a:buChar char="l"/>
              <a:defRPr/>
            </a:pPr>
            <a:r>
              <a:rPr lang="en-US" altLang="zh-TW" sz="2000" b="1" dirty="0">
                <a:effectLst/>
                <a:latin typeface="Microsoft YaHei" panose="020B0503020204020204" pitchFamily="34" charset="-122"/>
                <a:ea typeface="Microsoft YaHei" panose="020B0503020204020204" pitchFamily="34" charset="-122"/>
              </a:rPr>
              <a:t>SPOT</a:t>
            </a:r>
            <a:r>
              <a:rPr lang="zh-TW" altLang="en-US" sz="2000" b="1" dirty="0">
                <a:effectLst/>
                <a:latin typeface="Microsoft YaHei" panose="020B0503020204020204" pitchFamily="34" charset="-122"/>
                <a:ea typeface="Microsoft YaHei" panose="020B0503020204020204" pitchFamily="34" charset="-122"/>
              </a:rPr>
              <a:t>衛星影像共計</a:t>
            </a:r>
            <a:r>
              <a:rPr lang="en-US" altLang="zh-TW" sz="2000" b="1" dirty="0">
                <a:solidFill>
                  <a:srgbClr val="FF0000"/>
                </a:solidFill>
                <a:effectLst/>
                <a:latin typeface="Microsoft YaHei" panose="020B0503020204020204" pitchFamily="34" charset="-122"/>
                <a:ea typeface="Microsoft YaHei" panose="020B0503020204020204" pitchFamily="34" charset="-122"/>
              </a:rPr>
              <a:t>92</a:t>
            </a:r>
            <a:r>
              <a:rPr lang="zh-TW" altLang="en-US" sz="2000" b="1" dirty="0">
                <a:solidFill>
                  <a:srgbClr val="FF0000"/>
                </a:solidFill>
                <a:effectLst/>
                <a:latin typeface="Microsoft YaHei" panose="020B0503020204020204" pitchFamily="34" charset="-122"/>
                <a:ea typeface="Microsoft YaHei" panose="020B0503020204020204" pitchFamily="34" charset="-122"/>
              </a:rPr>
              <a:t>幅</a:t>
            </a:r>
            <a:endParaRPr lang="en-US" altLang="zh-TW" sz="2000" b="1" dirty="0">
              <a:solidFill>
                <a:srgbClr val="FF0000"/>
              </a:solidFill>
              <a:effectLst/>
              <a:latin typeface="Microsoft YaHei" panose="020B0503020204020204" pitchFamily="34" charset="-122"/>
              <a:ea typeface="Microsoft YaHei" panose="020B0503020204020204" pitchFamily="34" charset="-122"/>
            </a:endParaRPr>
          </a:p>
          <a:p>
            <a:pPr marL="1536700" lvl="1" indent="-342900" eaLnBrk="1" hangingPunct="1">
              <a:lnSpc>
                <a:spcPct val="150000"/>
              </a:lnSpc>
              <a:buClr>
                <a:srgbClr val="FF0000"/>
              </a:buClr>
              <a:buSzPct val="80000"/>
              <a:buFont typeface="Wingdings" panose="05000000000000000000" pitchFamily="2" charset="2"/>
              <a:buChar char="l"/>
              <a:defRPr/>
            </a:pPr>
            <a:r>
              <a:rPr lang="en-US" altLang="zh-TW" sz="2000" b="1" dirty="0">
                <a:effectLst/>
                <a:latin typeface="Microsoft YaHei" panose="020B0503020204020204" pitchFamily="34" charset="-122"/>
                <a:ea typeface="Microsoft YaHei" panose="020B0503020204020204" pitchFamily="34" charset="-122"/>
              </a:rPr>
              <a:t>Sentinel-2</a:t>
            </a:r>
            <a:r>
              <a:rPr lang="zh-TW" altLang="en-US" sz="2000" b="1" dirty="0">
                <a:effectLst/>
                <a:latin typeface="Microsoft YaHei" panose="020B0503020204020204" pitchFamily="34" charset="-122"/>
                <a:ea typeface="Microsoft YaHei" panose="020B0503020204020204" pitchFamily="34" charset="-122"/>
              </a:rPr>
              <a:t>衛星影像共計</a:t>
            </a:r>
            <a:r>
              <a:rPr lang="en-US" altLang="zh-TW" sz="2000" b="1" dirty="0">
                <a:solidFill>
                  <a:srgbClr val="FF0000"/>
                </a:solidFill>
                <a:effectLst/>
                <a:latin typeface="Microsoft YaHei" panose="020B0503020204020204" pitchFamily="34" charset="-122"/>
                <a:ea typeface="Microsoft YaHei" panose="020B0503020204020204" pitchFamily="34" charset="-122"/>
              </a:rPr>
              <a:t>38</a:t>
            </a:r>
            <a:r>
              <a:rPr lang="zh-TW" altLang="en-US" sz="2000" b="1" dirty="0">
                <a:solidFill>
                  <a:srgbClr val="FF0000"/>
                </a:solidFill>
                <a:effectLst/>
                <a:latin typeface="Microsoft YaHei" panose="020B0503020204020204" pitchFamily="34" charset="-122"/>
                <a:ea typeface="Microsoft YaHei" panose="020B0503020204020204" pitchFamily="34" charset="-122"/>
              </a:rPr>
              <a:t>幅</a:t>
            </a:r>
            <a:endParaRPr lang="en-US" altLang="zh-TW" sz="2000" b="1" dirty="0">
              <a:solidFill>
                <a:srgbClr val="FF0000"/>
              </a:solidFill>
              <a:effectLst/>
              <a:latin typeface="Microsoft YaHei" panose="020B0503020204020204" pitchFamily="34" charset="-122"/>
              <a:ea typeface="Microsoft YaHei" panose="020B0503020204020204" pitchFamily="34" charset="-122"/>
            </a:endParaRPr>
          </a:p>
          <a:p>
            <a:pPr marL="1536700" lvl="1" indent="-342900" eaLnBrk="1" hangingPunct="1">
              <a:lnSpc>
                <a:spcPct val="150000"/>
              </a:lnSpc>
              <a:buClr>
                <a:srgbClr val="FF000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建立像幅框檢索機制，擴充</a:t>
            </a:r>
            <a:br>
              <a:rPr lang="en-US" altLang="zh-TW" sz="2000" b="1" dirty="0">
                <a:effectLst/>
                <a:latin typeface="Microsoft YaHei" panose="020B0503020204020204" pitchFamily="34" charset="-122"/>
                <a:ea typeface="Microsoft YaHei" panose="020B0503020204020204" pitchFamily="34" charset="-122"/>
              </a:rPr>
            </a:br>
            <a:r>
              <a:rPr lang="zh-TW" altLang="en-US" sz="2000" b="1" dirty="0">
                <a:effectLst/>
                <a:latin typeface="Microsoft YaHei" panose="020B0503020204020204" pitchFamily="34" charset="-122"/>
                <a:ea typeface="Microsoft YaHei" panose="020B0503020204020204" pitchFamily="34" charset="-122"/>
              </a:rPr>
              <a:t>以空間範圍選取影像機制</a:t>
            </a:r>
          </a:p>
        </p:txBody>
      </p:sp>
    </p:spTree>
    <p:extLst>
      <p:ext uri="{BB962C8B-B14F-4D97-AF65-F5344CB8AC3E}">
        <p14:creationId xmlns:p14="http://schemas.microsoft.com/office/powerpoint/2010/main" val="3542526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212F5-6930-2C1D-5FA6-4AA49673BDE7}"/>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3F0AF940-0915-6F19-7374-4ECCE0FE6858}"/>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67C849C4-4D24-08B0-2FD7-165BC6D847C6}"/>
              </a:ext>
            </a:extLst>
          </p:cNvPr>
          <p:cNvSpPr txBox="1">
            <a:spLocks/>
          </p:cNvSpPr>
          <p:nvPr/>
        </p:nvSpPr>
        <p:spPr>
          <a:xfrm>
            <a:off x="527380" y="728696"/>
            <a:ext cx="11376000"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三、研提灌溉管理實務應用衛星影像或航照影像之建議案</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(3.2)</a:t>
            </a:r>
            <a:r>
              <a:rPr lang="zh-TW" altLang="en-US" sz="2000" b="1" dirty="0">
                <a:effectLst/>
                <a:latin typeface="Microsoft YaHei" panose="020B0503020204020204" pitchFamily="34" charset="-122"/>
                <a:ea typeface="Microsoft YaHei" panose="020B0503020204020204" pitchFamily="34" charset="-122"/>
              </a:rPr>
              <a:t>示範區衛星影像大氣輻射校正與影像鑲嵌處理</a:t>
            </a:r>
            <a:endParaRPr lang="en-US" altLang="zh-TW" sz="2000" b="1" dirty="0">
              <a:effectLst/>
              <a:latin typeface="Microsoft YaHei" panose="020B0503020204020204" pitchFamily="34" charset="-122"/>
              <a:ea typeface="Microsoft YaHei" panose="020B0503020204020204" pitchFamily="34" charset="-122"/>
            </a:endParaRP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期中成果</a:t>
            </a:r>
            <a:endParaRPr lang="en-US" altLang="zh-TW" sz="2000" b="1" dirty="0">
              <a:effectLst/>
              <a:latin typeface="Microsoft YaHei" panose="020B0503020204020204" pitchFamily="34" charset="-122"/>
              <a:ea typeface="Microsoft YaHei" panose="020B0503020204020204" pitchFamily="34" charset="-122"/>
            </a:endParaRPr>
          </a:p>
          <a:p>
            <a:pPr marL="1536700" lvl="1"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已完成一期作水稻灌水期示範區範圍之大氣輻射校正，以及跨圖幅之衛星</a:t>
            </a:r>
            <a:r>
              <a:rPr lang="zh-TW" altLang="en-US" sz="2000" b="1" dirty="0">
                <a:solidFill>
                  <a:srgbClr val="FF0000"/>
                </a:solidFill>
                <a:effectLst/>
                <a:latin typeface="Microsoft YaHei" panose="020B0503020204020204" pitchFamily="34" charset="-122"/>
                <a:ea typeface="Microsoft YaHei" panose="020B0503020204020204" pitchFamily="34" charset="-122"/>
              </a:rPr>
              <a:t>影像鑲嵌處理</a:t>
            </a:r>
          </a:p>
          <a:p>
            <a:pPr marL="1536700" lvl="1" indent="-342900" algn="just" eaLnBrk="1" hangingPunct="1">
              <a:buClr>
                <a:srgbClr val="0070C0"/>
              </a:buClr>
              <a:buSzPct val="80000"/>
              <a:buFont typeface="Wingdings" panose="05000000000000000000" pitchFamily="2" charset="2"/>
              <a:buChar char="l"/>
              <a:defRPr/>
            </a:pP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D67CFAD0-5222-5335-70F2-EFADF5BCF28D}"/>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34</a:t>
            </a:fld>
            <a:r>
              <a:rPr lang="en-US" altLang="zh-TW" dirty="0"/>
              <a:t>/66</a:t>
            </a:r>
            <a:endParaRPr lang="zh-TW" altLang="en-US" dirty="0"/>
          </a:p>
        </p:txBody>
      </p:sp>
      <p:grpSp>
        <p:nvGrpSpPr>
          <p:cNvPr id="21" name="群組 20">
            <a:extLst>
              <a:ext uri="{FF2B5EF4-FFF2-40B4-BE49-F238E27FC236}">
                <a16:creationId xmlns:a16="http://schemas.microsoft.com/office/drawing/2014/main" id="{D235F777-1BC8-3578-E120-A2E91746700A}"/>
              </a:ext>
            </a:extLst>
          </p:cNvPr>
          <p:cNvGrpSpPr/>
          <p:nvPr/>
        </p:nvGrpSpPr>
        <p:grpSpPr>
          <a:xfrm>
            <a:off x="6649566" y="2265524"/>
            <a:ext cx="4990811" cy="4290900"/>
            <a:chOff x="6649566" y="2265524"/>
            <a:chExt cx="4990811" cy="4290900"/>
          </a:xfrm>
        </p:grpSpPr>
        <p:sp>
          <p:nvSpPr>
            <p:cNvPr id="7" name="文字方塊 6">
              <a:extLst>
                <a:ext uri="{FF2B5EF4-FFF2-40B4-BE49-F238E27FC236}">
                  <a16:creationId xmlns:a16="http://schemas.microsoft.com/office/drawing/2014/main" id="{76946969-A463-B116-2E38-154C91563053}"/>
                </a:ext>
              </a:extLst>
            </p:cNvPr>
            <p:cNvSpPr txBox="1"/>
            <p:nvPr/>
          </p:nvSpPr>
          <p:spPr>
            <a:xfrm>
              <a:off x="7909417" y="6217870"/>
              <a:ext cx="2852063" cy="338554"/>
            </a:xfrm>
            <a:prstGeom prst="rect">
              <a:avLst/>
            </a:prstGeom>
            <a:noFill/>
          </p:spPr>
          <p:txBody>
            <a:bodyPr wrap="none" rtlCol="0">
              <a:spAutoFit/>
            </a:bodyPr>
            <a:lstStyle>
              <a:defPPr>
                <a:defRPr lang="zh-TW"/>
              </a:defPPr>
              <a:lvl1pPr>
                <a:defRPr>
                  <a:latin typeface="Microsoft YaHei" panose="020B0503020204020204" pitchFamily="34" charset="-122"/>
                  <a:ea typeface="Microsoft YaHei" panose="020B0503020204020204" pitchFamily="34" charset="-122"/>
                </a:defRPr>
              </a:lvl1pPr>
            </a:lstStyle>
            <a:p>
              <a:r>
                <a:rPr lang="zh-TW" altLang="zh-TW" sz="1600" dirty="0">
                  <a:effectLst/>
                  <a:cs typeface="新細明體" panose="02020500000000000000" pitchFamily="18" charset="-120"/>
                </a:rPr>
                <a:t>嘉南灌區</a:t>
              </a:r>
              <a:r>
                <a:rPr lang="zh-TW" altLang="en-US" sz="1600" dirty="0">
                  <a:effectLst/>
                  <a:cs typeface="新細明體" panose="02020500000000000000" pitchFamily="18" charset="-120"/>
                </a:rPr>
                <a:t>之衛星</a:t>
              </a:r>
              <a:r>
                <a:rPr lang="zh-TW" altLang="zh-TW" sz="1600" dirty="0"/>
                <a:t>影像鑲嵌</a:t>
              </a:r>
              <a:r>
                <a:rPr lang="zh-TW" altLang="en-US" sz="1600" dirty="0"/>
                <a:t>處理</a:t>
              </a:r>
            </a:p>
          </p:txBody>
        </p:sp>
        <p:pic>
          <p:nvPicPr>
            <p:cNvPr id="8" name="圖片 7" descr="一張含有 黑與白, 螢幕擷取畫面, 單色 的圖片&#10;&#10;自動產生的描述">
              <a:extLst>
                <a:ext uri="{FF2B5EF4-FFF2-40B4-BE49-F238E27FC236}">
                  <a16:creationId xmlns:a16="http://schemas.microsoft.com/office/drawing/2014/main" id="{1D0093EB-1FAF-C131-120E-D62452AAF1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5283" y="2265524"/>
              <a:ext cx="2026285" cy="1746250"/>
            </a:xfrm>
            <a:prstGeom prst="rect">
              <a:avLst/>
            </a:prstGeom>
            <a:noFill/>
            <a:ln>
              <a:noFill/>
            </a:ln>
          </p:spPr>
        </p:pic>
        <p:pic>
          <p:nvPicPr>
            <p:cNvPr id="9" name="圖片 8" descr="一張含有 黑與白, 大自然, 單色, 火山口 的圖片&#10;&#10;自動產生的描述">
              <a:extLst>
                <a:ext uri="{FF2B5EF4-FFF2-40B4-BE49-F238E27FC236}">
                  <a16:creationId xmlns:a16="http://schemas.microsoft.com/office/drawing/2014/main" id="{CEF7CEAC-FCD2-FD63-14F9-3858CA817B7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566" y="4379879"/>
              <a:ext cx="2030095" cy="1749425"/>
            </a:xfrm>
            <a:prstGeom prst="rect">
              <a:avLst/>
            </a:prstGeom>
            <a:noFill/>
            <a:ln>
              <a:noFill/>
            </a:ln>
          </p:spPr>
        </p:pic>
        <p:pic>
          <p:nvPicPr>
            <p:cNvPr id="10" name="圖片 9" descr="一張含有 黑與白, 油畫, 水 的圖片&#10;&#10;自動產生的描述">
              <a:extLst>
                <a:ext uri="{FF2B5EF4-FFF2-40B4-BE49-F238E27FC236}">
                  <a16:creationId xmlns:a16="http://schemas.microsoft.com/office/drawing/2014/main" id="{AB8D3E9D-8F1E-96B8-DE44-E93DE85113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3004" y="2414481"/>
              <a:ext cx="2077373" cy="3577604"/>
            </a:xfrm>
            <a:prstGeom prst="rect">
              <a:avLst/>
            </a:prstGeom>
          </p:spPr>
        </p:pic>
        <p:sp>
          <p:nvSpPr>
            <p:cNvPr id="11" name="箭號: 向上 10">
              <a:extLst>
                <a:ext uri="{FF2B5EF4-FFF2-40B4-BE49-F238E27FC236}">
                  <a16:creationId xmlns:a16="http://schemas.microsoft.com/office/drawing/2014/main" id="{4D94DA4B-81FC-D05F-F911-9D302923FCD2}"/>
                </a:ext>
              </a:extLst>
            </p:cNvPr>
            <p:cNvSpPr/>
            <p:nvPr/>
          </p:nvSpPr>
          <p:spPr>
            <a:xfrm>
              <a:off x="6945901" y="4243520"/>
              <a:ext cx="128876" cy="181338"/>
            </a:xfrm>
            <a:prstGeom prst="up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上 11">
              <a:extLst>
                <a:ext uri="{FF2B5EF4-FFF2-40B4-BE49-F238E27FC236}">
                  <a16:creationId xmlns:a16="http://schemas.microsoft.com/office/drawing/2014/main" id="{98A6CF19-2F31-A36E-A7E2-D1AB2F3CFAA6}"/>
                </a:ext>
              </a:extLst>
            </p:cNvPr>
            <p:cNvSpPr/>
            <p:nvPr/>
          </p:nvSpPr>
          <p:spPr>
            <a:xfrm>
              <a:off x="7600177" y="4243520"/>
              <a:ext cx="128876" cy="181338"/>
            </a:xfrm>
            <a:prstGeom prst="up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上 12">
              <a:extLst>
                <a:ext uri="{FF2B5EF4-FFF2-40B4-BE49-F238E27FC236}">
                  <a16:creationId xmlns:a16="http://schemas.microsoft.com/office/drawing/2014/main" id="{ABA0E834-5AA8-651C-934F-0807A7D2E26A}"/>
                </a:ext>
              </a:extLst>
            </p:cNvPr>
            <p:cNvSpPr/>
            <p:nvPr/>
          </p:nvSpPr>
          <p:spPr>
            <a:xfrm>
              <a:off x="8254453" y="4238975"/>
              <a:ext cx="128876" cy="181338"/>
            </a:xfrm>
            <a:prstGeom prst="up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上 13">
              <a:extLst>
                <a:ext uri="{FF2B5EF4-FFF2-40B4-BE49-F238E27FC236}">
                  <a16:creationId xmlns:a16="http://schemas.microsoft.com/office/drawing/2014/main" id="{A92BBC64-60A6-C4BF-0336-FDBAF2F41DB8}"/>
                </a:ext>
              </a:extLst>
            </p:cNvPr>
            <p:cNvSpPr/>
            <p:nvPr/>
          </p:nvSpPr>
          <p:spPr>
            <a:xfrm rot="10800000">
              <a:off x="6945901" y="3967845"/>
              <a:ext cx="128876" cy="181338"/>
            </a:xfrm>
            <a:prstGeom prst="up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箭號: 向上 15">
              <a:extLst>
                <a:ext uri="{FF2B5EF4-FFF2-40B4-BE49-F238E27FC236}">
                  <a16:creationId xmlns:a16="http://schemas.microsoft.com/office/drawing/2014/main" id="{C08B6630-8518-37BA-A75C-8BACA3B3A917}"/>
                </a:ext>
              </a:extLst>
            </p:cNvPr>
            <p:cNvSpPr/>
            <p:nvPr/>
          </p:nvSpPr>
          <p:spPr>
            <a:xfrm rot="10800000">
              <a:off x="7600177" y="3967845"/>
              <a:ext cx="128876" cy="181338"/>
            </a:xfrm>
            <a:prstGeom prst="up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箭號: 向上 16">
              <a:extLst>
                <a:ext uri="{FF2B5EF4-FFF2-40B4-BE49-F238E27FC236}">
                  <a16:creationId xmlns:a16="http://schemas.microsoft.com/office/drawing/2014/main" id="{C3118F6D-E5B8-AA03-169A-E7695D10FCEB}"/>
                </a:ext>
              </a:extLst>
            </p:cNvPr>
            <p:cNvSpPr/>
            <p:nvPr/>
          </p:nvSpPr>
          <p:spPr>
            <a:xfrm rot="10800000">
              <a:off x="8254453" y="3963300"/>
              <a:ext cx="128876" cy="181338"/>
            </a:xfrm>
            <a:prstGeom prst="up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箭號: 向上 17">
              <a:extLst>
                <a:ext uri="{FF2B5EF4-FFF2-40B4-BE49-F238E27FC236}">
                  <a16:creationId xmlns:a16="http://schemas.microsoft.com/office/drawing/2014/main" id="{7836FB42-D75D-3BAB-A39A-B96119BB3075}"/>
                </a:ext>
              </a:extLst>
            </p:cNvPr>
            <p:cNvSpPr/>
            <p:nvPr/>
          </p:nvSpPr>
          <p:spPr>
            <a:xfrm rot="5400000">
              <a:off x="8998389" y="4061698"/>
              <a:ext cx="277270" cy="396850"/>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0" name="文字方塊 19">
            <a:extLst>
              <a:ext uri="{FF2B5EF4-FFF2-40B4-BE49-F238E27FC236}">
                <a16:creationId xmlns:a16="http://schemas.microsoft.com/office/drawing/2014/main" id="{F487D5F4-A99B-505C-D07B-04A666120735}"/>
              </a:ext>
            </a:extLst>
          </p:cNvPr>
          <p:cNvSpPr txBox="1"/>
          <p:nvPr/>
        </p:nvSpPr>
        <p:spPr>
          <a:xfrm>
            <a:off x="608465" y="2342821"/>
            <a:ext cx="5436505" cy="4154984"/>
          </a:xfrm>
          <a:prstGeom prst="rect">
            <a:avLst/>
          </a:prstGeom>
          <a:noFill/>
        </p:spPr>
        <p:txBody>
          <a:bodyPr wrap="square">
            <a:spAutoFit/>
          </a:bodyPr>
          <a:lstStyle/>
          <a:p>
            <a:pPr marL="285750" indent="-285750">
              <a:spcBef>
                <a:spcPts val="1200"/>
              </a:spcBef>
              <a:spcAft>
                <a:spcPts val="600"/>
              </a:spcAft>
              <a:buFont typeface="Wingdings" panose="05000000000000000000" pitchFamily="2" charset="2"/>
              <a:buChar char="l"/>
            </a:pPr>
            <a:r>
              <a:rPr lang="zh-TW" altLang="en-US" dirty="0">
                <a:latin typeface="Microsoft YaHei" panose="020B0503020204020204" pitchFamily="34" charset="-122"/>
                <a:ea typeface="Microsoft YaHei" panose="020B0503020204020204" pitchFamily="34" charset="-122"/>
              </a:rPr>
              <a:t>選用</a:t>
            </a:r>
            <a:r>
              <a:rPr lang="en-US" altLang="zh-TW" dirty="0">
                <a:solidFill>
                  <a:srgbClr val="FF0000"/>
                </a:solidFill>
                <a:latin typeface="Microsoft YaHei" panose="020B0503020204020204" pitchFamily="34" charset="-122"/>
                <a:ea typeface="Microsoft YaHei" panose="020B0503020204020204" pitchFamily="34" charset="-122"/>
              </a:rPr>
              <a:t>2024</a:t>
            </a:r>
            <a:r>
              <a:rPr lang="zh-TW" altLang="en-US" dirty="0">
                <a:solidFill>
                  <a:srgbClr val="FF0000"/>
                </a:solidFill>
                <a:latin typeface="Microsoft YaHei" panose="020B0503020204020204" pitchFamily="34" charset="-122"/>
                <a:ea typeface="Microsoft YaHei" panose="020B0503020204020204" pitchFamily="34" charset="-122"/>
              </a:rPr>
              <a:t>年</a:t>
            </a:r>
            <a:r>
              <a:rPr lang="en-US" altLang="zh-TW" dirty="0">
                <a:solidFill>
                  <a:srgbClr val="FF0000"/>
                </a:solidFill>
                <a:latin typeface="Microsoft YaHei" panose="020B0503020204020204" pitchFamily="34" charset="-122"/>
                <a:ea typeface="Microsoft YaHei" panose="020B0503020204020204" pitchFamily="34" charset="-122"/>
              </a:rPr>
              <a:t>2</a:t>
            </a:r>
            <a:r>
              <a:rPr lang="zh-TW" altLang="en-US" dirty="0">
                <a:solidFill>
                  <a:srgbClr val="FF0000"/>
                </a:solidFill>
                <a:latin typeface="Microsoft YaHei" panose="020B0503020204020204" pitchFamily="34" charset="-122"/>
                <a:ea typeface="Microsoft YaHei" panose="020B0503020204020204" pitchFamily="34" charset="-122"/>
              </a:rPr>
              <a:t>月</a:t>
            </a:r>
            <a:r>
              <a:rPr lang="en-US" altLang="zh-TW" dirty="0">
                <a:solidFill>
                  <a:srgbClr val="FF0000"/>
                </a:solidFill>
                <a:latin typeface="Microsoft YaHei" panose="020B0503020204020204" pitchFamily="34" charset="-122"/>
                <a:ea typeface="Microsoft YaHei" panose="020B0503020204020204" pitchFamily="34" charset="-122"/>
              </a:rPr>
              <a:t>17</a:t>
            </a:r>
            <a:r>
              <a:rPr lang="zh-TW" altLang="en-US" dirty="0">
                <a:solidFill>
                  <a:srgbClr val="FF0000"/>
                </a:solidFill>
                <a:latin typeface="Microsoft YaHei" panose="020B0503020204020204" pitchFamily="34" charset="-122"/>
                <a:ea typeface="Microsoft YaHei" panose="020B0503020204020204" pitchFamily="34" charset="-122"/>
              </a:rPr>
              <a:t>日</a:t>
            </a:r>
            <a:r>
              <a:rPr lang="zh-TW" altLang="en-US" dirty="0">
                <a:latin typeface="Microsoft YaHei" panose="020B0503020204020204" pitchFamily="34" charset="-122"/>
                <a:ea typeface="Microsoft YaHei" panose="020B0503020204020204" pitchFamily="34" charset="-122"/>
              </a:rPr>
              <a:t>之</a:t>
            </a:r>
            <a:r>
              <a:rPr lang="en-US" altLang="zh-TW" dirty="0">
                <a:latin typeface="Microsoft YaHei" panose="020B0503020204020204" pitchFamily="34" charset="-122"/>
                <a:ea typeface="Microsoft YaHei" panose="020B0503020204020204" pitchFamily="34" charset="-122"/>
              </a:rPr>
              <a:t>SPOT</a:t>
            </a:r>
            <a:r>
              <a:rPr lang="zh-TW" altLang="en-US" dirty="0">
                <a:latin typeface="Microsoft YaHei" panose="020B0503020204020204" pitchFamily="34" charset="-122"/>
                <a:ea typeface="Microsoft YaHei" panose="020B0503020204020204" pitchFamily="34" charset="-122"/>
              </a:rPr>
              <a:t>衛星影像（因影像內灌區農田部分大致清晰無雲）</a:t>
            </a:r>
            <a:endParaRPr lang="en-US" altLang="zh-TW" dirty="0">
              <a:latin typeface="Microsoft YaHei" panose="020B0503020204020204" pitchFamily="34" charset="-122"/>
              <a:ea typeface="Microsoft YaHei" panose="020B0503020204020204" pitchFamily="34" charset="-122"/>
            </a:endParaRPr>
          </a:p>
          <a:p>
            <a:pPr marL="285750" indent="-285750">
              <a:spcBef>
                <a:spcPts val="600"/>
              </a:spcBef>
              <a:spcAft>
                <a:spcPts val="1200"/>
              </a:spcAft>
              <a:buFont typeface="Wingdings" panose="05000000000000000000" pitchFamily="2" charset="2"/>
              <a:buChar char="l"/>
            </a:pPr>
            <a:r>
              <a:rPr lang="en-US" altLang="zh-TW" dirty="0">
                <a:latin typeface="Microsoft YaHei" panose="020B0503020204020204" pitchFamily="34" charset="-122"/>
                <a:ea typeface="Microsoft YaHei" panose="020B0503020204020204" pitchFamily="34" charset="-122"/>
              </a:rPr>
              <a:t>SPOT</a:t>
            </a:r>
            <a:r>
              <a:rPr lang="zh-TW" altLang="en-US" dirty="0">
                <a:latin typeface="Microsoft YaHei" panose="020B0503020204020204" pitchFamily="34" charset="-122"/>
                <a:ea typeface="Microsoft YaHei" panose="020B0503020204020204" pitchFamily="34" charset="-122"/>
              </a:rPr>
              <a:t>衛星影像包括</a:t>
            </a:r>
            <a:r>
              <a:rPr lang="zh-TW" altLang="en-US" dirty="0">
                <a:solidFill>
                  <a:srgbClr val="FF0000"/>
                </a:solidFill>
                <a:latin typeface="Microsoft YaHei" panose="020B0503020204020204" pitchFamily="34" charset="-122"/>
                <a:ea typeface="Microsoft YaHei" panose="020B0503020204020204" pitchFamily="34" charset="-122"/>
              </a:rPr>
              <a:t>多光譜</a:t>
            </a:r>
            <a:r>
              <a:rPr lang="zh-TW" altLang="en-US" dirty="0">
                <a:latin typeface="Microsoft YaHei" panose="020B0503020204020204" pitchFamily="34" charset="-122"/>
                <a:ea typeface="Microsoft YaHei" panose="020B0503020204020204" pitchFamily="34" charset="-122"/>
              </a:rPr>
              <a:t>影像四個波段（紅、藍、綠、近紅外光）以及</a:t>
            </a:r>
            <a:r>
              <a:rPr lang="zh-TW" altLang="en-US" dirty="0">
                <a:solidFill>
                  <a:srgbClr val="FF0000"/>
                </a:solidFill>
                <a:latin typeface="Microsoft YaHei" panose="020B0503020204020204" pitchFamily="34" charset="-122"/>
                <a:ea typeface="Microsoft YaHei" panose="020B0503020204020204" pitchFamily="34" charset="-122"/>
              </a:rPr>
              <a:t>全譜態</a:t>
            </a:r>
            <a:r>
              <a:rPr lang="zh-TW" altLang="en-US" dirty="0">
                <a:latin typeface="Microsoft YaHei" panose="020B0503020204020204" pitchFamily="34" charset="-122"/>
                <a:ea typeface="Microsoft YaHei" panose="020B0503020204020204" pitchFamily="34" charset="-122"/>
              </a:rPr>
              <a:t>影像。共</a:t>
            </a:r>
            <a:r>
              <a:rPr lang="en-US" altLang="zh-TW" dirty="0">
                <a:latin typeface="Microsoft YaHei" panose="020B0503020204020204" pitchFamily="34" charset="-122"/>
                <a:ea typeface="Microsoft YaHei" panose="020B0503020204020204" pitchFamily="34" charset="-122"/>
              </a:rPr>
              <a:t>5</a:t>
            </a:r>
            <a:r>
              <a:rPr lang="zh-TW" altLang="en-US" dirty="0">
                <a:latin typeface="Microsoft YaHei" panose="020B0503020204020204" pitchFamily="34" charset="-122"/>
                <a:ea typeface="Microsoft YaHei" panose="020B0503020204020204" pitchFamily="34" charset="-122"/>
              </a:rPr>
              <a:t>張影像</a:t>
            </a:r>
            <a:endParaRPr lang="en-US" altLang="zh-TW" dirty="0">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Ø"/>
            </a:pPr>
            <a:endParaRPr lang="en-US" altLang="zh-TW" sz="800" dirty="0">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Ø"/>
            </a:pPr>
            <a:endParaRPr lang="en-US" altLang="zh-TW" sz="800" dirty="0">
              <a:latin typeface="Microsoft YaHei" panose="020B0503020204020204" pitchFamily="34" charset="-122"/>
              <a:ea typeface="Microsoft YaHei" panose="020B0503020204020204" pitchFamily="34" charset="-122"/>
            </a:endParaRPr>
          </a:p>
          <a:p>
            <a:pPr marL="285750" indent="-285750">
              <a:spcBef>
                <a:spcPts val="600"/>
              </a:spcBef>
              <a:spcAft>
                <a:spcPts val="600"/>
              </a:spcAft>
              <a:buFont typeface="Wingdings" panose="05000000000000000000" pitchFamily="2" charset="2"/>
              <a:buChar char="Ø"/>
            </a:pPr>
            <a:r>
              <a:rPr lang="zh-TW" altLang="en-US" b="1" dirty="0">
                <a:latin typeface="Microsoft YaHei" panose="020B0503020204020204" pitchFamily="34" charset="-122"/>
                <a:ea typeface="Microsoft YaHei" panose="020B0503020204020204" pitchFamily="34" charset="-122"/>
              </a:rPr>
              <a:t>影像鑲嵌</a:t>
            </a:r>
            <a:r>
              <a:rPr lang="zh-TW" altLang="en-US" dirty="0">
                <a:latin typeface="Microsoft YaHei" panose="020B0503020204020204" pitchFamily="34" charset="-122"/>
                <a:ea typeface="Microsoft YaHei" panose="020B0503020204020204" pitchFamily="34" charset="-122"/>
              </a:rPr>
              <a:t>（</a:t>
            </a:r>
            <a:r>
              <a:rPr lang="en-US" altLang="zh-TW" dirty="0">
                <a:latin typeface="Microsoft YaHei" panose="020B0503020204020204" pitchFamily="34" charset="-122"/>
                <a:ea typeface="Microsoft YaHei" panose="020B0503020204020204" pitchFamily="34" charset="-122"/>
              </a:rPr>
              <a:t>Image </a:t>
            </a:r>
            <a:r>
              <a:rPr lang="en-US" altLang="zh-TW" dirty="0" err="1">
                <a:latin typeface="Microsoft YaHei" panose="020B0503020204020204" pitchFamily="34" charset="-122"/>
                <a:ea typeface="Microsoft YaHei" panose="020B0503020204020204" pitchFamily="34" charset="-122"/>
              </a:rPr>
              <a:t>Mosaicing</a:t>
            </a:r>
            <a:r>
              <a:rPr lang="zh-TW" altLang="en-US" dirty="0">
                <a:latin typeface="Microsoft YaHei" panose="020B0503020204020204" pitchFamily="34" charset="-122"/>
                <a:ea typeface="Microsoft YaHei" panose="020B0503020204020204" pitchFamily="34" charset="-122"/>
              </a:rPr>
              <a:t>）：因目標影像資料型態為</a:t>
            </a:r>
            <a:r>
              <a:rPr lang="zh-TW" altLang="en-US" dirty="0">
                <a:solidFill>
                  <a:srgbClr val="FF0000"/>
                </a:solidFill>
                <a:latin typeface="Microsoft YaHei" panose="020B0503020204020204" pitchFamily="34" charset="-122"/>
                <a:ea typeface="Microsoft YaHei" panose="020B0503020204020204" pitchFamily="34" charset="-122"/>
              </a:rPr>
              <a:t>同時間但分割成上下兩半</a:t>
            </a:r>
            <a:r>
              <a:rPr lang="zh-TW" altLang="en-US" dirty="0">
                <a:latin typeface="Microsoft YaHei" panose="020B0503020204020204" pitchFamily="34" charset="-122"/>
                <a:ea typeface="Microsoft YaHei" panose="020B0503020204020204" pitchFamily="34" charset="-122"/>
              </a:rPr>
              <a:t>之影像，因此需做鑲嵌處理</a:t>
            </a:r>
            <a:endParaRPr lang="en-US" altLang="zh-TW" dirty="0">
              <a:latin typeface="Microsoft YaHei" panose="020B0503020204020204" pitchFamily="34" charset="-122"/>
              <a:ea typeface="Microsoft YaHei" panose="020B0503020204020204" pitchFamily="34" charset="-122"/>
            </a:endParaRPr>
          </a:p>
          <a:p>
            <a:pPr marL="285750" indent="-285750">
              <a:spcBef>
                <a:spcPts val="600"/>
              </a:spcBef>
              <a:spcAft>
                <a:spcPts val="600"/>
              </a:spcAft>
              <a:buFont typeface="Wingdings" panose="05000000000000000000" pitchFamily="2" charset="2"/>
              <a:buChar char="Ø"/>
            </a:pPr>
            <a:r>
              <a:rPr lang="zh-TW" altLang="en-US" b="1" dirty="0">
                <a:latin typeface="Microsoft YaHei" panose="020B0503020204020204" pitchFamily="34" charset="-122"/>
                <a:ea typeface="Microsoft YaHei" panose="020B0503020204020204" pitchFamily="34" charset="-122"/>
              </a:rPr>
              <a:t>幾何校正</a:t>
            </a:r>
            <a:r>
              <a:rPr lang="zh-TW" altLang="en-US" dirty="0">
                <a:latin typeface="Microsoft YaHei" panose="020B0503020204020204" pitchFamily="34" charset="-122"/>
                <a:ea typeface="Microsoft YaHei" panose="020B0503020204020204" pitchFamily="34" charset="-122"/>
              </a:rPr>
              <a:t>：即地理定位（</a:t>
            </a:r>
            <a:r>
              <a:rPr lang="en-US" altLang="zh-TW" dirty="0">
                <a:latin typeface="Microsoft YaHei" panose="020B0503020204020204" pitchFamily="34" charset="-122"/>
                <a:ea typeface="Microsoft YaHei" panose="020B0503020204020204" pitchFamily="34" charset="-122"/>
              </a:rPr>
              <a:t>Georeferencing</a:t>
            </a:r>
            <a:r>
              <a:rPr lang="zh-TW" altLang="en-US" dirty="0">
                <a:latin typeface="Microsoft YaHei" panose="020B0503020204020204" pitchFamily="34" charset="-122"/>
                <a:ea typeface="Microsoft YaHei" panose="020B0503020204020204" pitchFamily="34" charset="-122"/>
              </a:rPr>
              <a:t>），確保兩影像於交疊處相接時無偏差產生</a:t>
            </a:r>
            <a:endParaRPr lang="en-US" altLang="zh-TW" dirty="0">
              <a:latin typeface="Microsoft YaHei" panose="020B0503020204020204" pitchFamily="34" charset="-122"/>
              <a:ea typeface="Microsoft YaHei" panose="020B0503020204020204" pitchFamily="34" charset="-122"/>
            </a:endParaRPr>
          </a:p>
          <a:p>
            <a:pPr marL="285750" indent="-285750">
              <a:spcBef>
                <a:spcPts val="600"/>
              </a:spcBef>
              <a:spcAft>
                <a:spcPts val="600"/>
              </a:spcAft>
              <a:buFont typeface="Wingdings" panose="05000000000000000000" pitchFamily="2" charset="2"/>
              <a:buChar char="Ø"/>
            </a:pPr>
            <a:r>
              <a:rPr lang="zh-TW" altLang="en-US" b="1" dirty="0">
                <a:latin typeface="Microsoft YaHei" panose="020B0503020204020204" pitchFamily="34" charset="-122"/>
                <a:ea typeface="Microsoft YaHei" panose="020B0503020204020204" pitchFamily="34" charset="-122"/>
              </a:rPr>
              <a:t>大氣輻射校正</a:t>
            </a:r>
            <a:r>
              <a:rPr lang="zh-TW" altLang="en-US" dirty="0">
                <a:latin typeface="Microsoft YaHei" panose="020B0503020204020204" pitchFamily="34" charset="-122"/>
                <a:ea typeface="Microsoft YaHei" panose="020B0503020204020204" pitchFamily="34" charset="-122"/>
              </a:rPr>
              <a:t>：扣除最小灰階值，去除衛星影像受到大氣散射效應之影響</a:t>
            </a:r>
            <a:endParaRPr lang="en-US" altLang="zh-TW"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92453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AC020-24FC-5A47-B4A4-217FF0CE0CBF}"/>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EA83E231-F1BA-C59A-EF81-59245A124034}"/>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C895B9D1-698F-0D93-2660-3466DEC0FBE0}"/>
              </a:ext>
            </a:extLst>
          </p:cNvPr>
          <p:cNvSpPr txBox="1">
            <a:spLocks/>
          </p:cNvSpPr>
          <p:nvPr/>
        </p:nvSpPr>
        <p:spPr>
          <a:xfrm>
            <a:off x="527380" y="728696"/>
            <a:ext cx="11376000"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三、研提灌溉管理實務應用衛星影像或航照影像之建議案</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(3.3)</a:t>
            </a:r>
            <a:r>
              <a:rPr lang="zh-TW" altLang="en-US" sz="2000" b="1" dirty="0">
                <a:effectLst/>
                <a:latin typeface="Microsoft YaHei" panose="020B0503020204020204" pitchFamily="34" charset="-122"/>
                <a:ea typeface="Microsoft YaHei" panose="020B0503020204020204" pitchFamily="34" charset="-122"/>
              </a:rPr>
              <a:t>示範區水稻範圍判釋方法建立</a:t>
            </a:r>
            <a:endParaRPr lang="en-US" altLang="zh-TW" sz="2000" b="1" dirty="0">
              <a:effectLst/>
              <a:latin typeface="Microsoft YaHei" panose="020B0503020204020204" pitchFamily="34" charset="-122"/>
              <a:ea typeface="Microsoft YaHei" panose="020B0503020204020204" pitchFamily="34" charset="-122"/>
            </a:endParaRP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期中成果</a:t>
            </a:r>
          </a:p>
          <a:p>
            <a:pPr marL="1536700" lvl="1"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已完成示範圍區內水稻與非水稻之其他地表覆蓋類別之</a:t>
            </a:r>
            <a:r>
              <a:rPr lang="zh-TW" altLang="en-US" sz="2000" b="1" dirty="0">
                <a:solidFill>
                  <a:srgbClr val="FF0000"/>
                </a:solidFill>
                <a:effectLst/>
                <a:latin typeface="Microsoft YaHei" panose="020B0503020204020204" pitchFamily="34" charset="-122"/>
                <a:ea typeface="Microsoft YaHei" panose="020B0503020204020204" pitchFamily="34" charset="-122"/>
              </a:rPr>
              <a:t>訓練樣本選取</a:t>
            </a:r>
            <a:r>
              <a:rPr lang="zh-TW" altLang="en-US" sz="2000" b="1" dirty="0">
                <a:latin typeface="Microsoft YaHei" panose="020B0503020204020204" pitchFamily="34" charset="-122"/>
                <a:ea typeface="Microsoft YaHei" panose="020B0503020204020204" pitchFamily="34" charset="-122"/>
              </a:rPr>
              <a:t>和</a:t>
            </a:r>
            <a:r>
              <a:rPr lang="zh-TW" altLang="en-US" sz="2000" b="1" dirty="0">
                <a:solidFill>
                  <a:srgbClr val="FF0000"/>
                </a:solidFill>
                <a:latin typeface="Microsoft YaHei" panose="020B0503020204020204" pitchFamily="34" charset="-122"/>
                <a:ea typeface="Microsoft YaHei" panose="020B0503020204020204" pitchFamily="34" charset="-122"/>
              </a:rPr>
              <a:t>分類特徵評估</a:t>
            </a:r>
            <a:endParaRPr lang="en-US" altLang="zh-TW" sz="2000" b="1" dirty="0">
              <a:solidFill>
                <a:srgbClr val="FF0000"/>
              </a:solidFill>
              <a:effectLst/>
              <a:latin typeface="Microsoft YaHei" panose="020B0503020204020204" pitchFamily="34" charset="-122"/>
              <a:ea typeface="Microsoft YaHei" panose="020B0503020204020204" pitchFamily="34" charset="-122"/>
            </a:endParaRPr>
          </a:p>
          <a:p>
            <a:pPr marL="1193800" lvl="1" algn="just" eaLnBrk="1" hangingPunct="1">
              <a:buClr>
                <a:srgbClr val="0070C0"/>
              </a:buClr>
              <a:buSzPct val="80000"/>
              <a:defRPr/>
            </a:pPr>
            <a:endParaRPr lang="en-US" altLang="zh-TW" sz="2000" b="1" dirty="0">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5A6BA7D7-7691-DBD9-6481-7A50C77E2BF8}"/>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35</a:t>
            </a:fld>
            <a:r>
              <a:rPr lang="en-US" altLang="zh-TW" dirty="0"/>
              <a:t>/66</a:t>
            </a:r>
            <a:endParaRPr lang="zh-TW" altLang="en-US" dirty="0"/>
          </a:p>
        </p:txBody>
      </p:sp>
      <p:pic>
        <p:nvPicPr>
          <p:cNvPr id="2" name="圖片 1">
            <a:extLst>
              <a:ext uri="{FF2B5EF4-FFF2-40B4-BE49-F238E27FC236}">
                <a16:creationId xmlns:a16="http://schemas.microsoft.com/office/drawing/2014/main" id="{1E384C2D-758F-C85E-1722-3AF7F4FC57BC}"/>
              </a:ext>
            </a:extLst>
          </p:cNvPr>
          <p:cNvPicPr>
            <a:picLocks noChangeAspect="1"/>
          </p:cNvPicPr>
          <p:nvPr/>
        </p:nvPicPr>
        <p:blipFill>
          <a:blip r:embed="rId2"/>
          <a:stretch>
            <a:fillRect/>
          </a:stretch>
        </p:blipFill>
        <p:spPr>
          <a:xfrm>
            <a:off x="6953056" y="2651760"/>
            <a:ext cx="4061307" cy="2811674"/>
          </a:xfrm>
          <a:prstGeom prst="rect">
            <a:avLst/>
          </a:prstGeom>
        </p:spPr>
      </p:pic>
      <p:sp>
        <p:nvSpPr>
          <p:cNvPr id="7" name="文字方塊 6">
            <a:extLst>
              <a:ext uri="{FF2B5EF4-FFF2-40B4-BE49-F238E27FC236}">
                <a16:creationId xmlns:a16="http://schemas.microsoft.com/office/drawing/2014/main" id="{7223F3DC-0846-513F-9AFD-54AAA531F185}"/>
              </a:ext>
            </a:extLst>
          </p:cNvPr>
          <p:cNvSpPr txBox="1"/>
          <p:nvPr/>
        </p:nvSpPr>
        <p:spPr>
          <a:xfrm>
            <a:off x="11046807" y="4212397"/>
            <a:ext cx="1239404" cy="1354217"/>
          </a:xfrm>
          <a:prstGeom prst="rect">
            <a:avLst/>
          </a:prstGeom>
          <a:noFill/>
        </p:spPr>
        <p:txBody>
          <a:bodyPr wrap="square">
            <a:spAutoFit/>
          </a:bodyPr>
          <a:lstStyle/>
          <a:p>
            <a:r>
              <a:rPr lang="zh-TW" altLang="en-US" sz="1600" dirty="0">
                <a:solidFill>
                  <a:srgbClr val="FDC22F"/>
                </a:solidFill>
                <a:latin typeface="Microsoft YaHei" panose="020B0503020204020204" pitchFamily="34" charset="-122"/>
                <a:ea typeface="Microsoft YaHei" panose="020B0503020204020204" pitchFamily="34" charset="-122"/>
              </a:rPr>
              <a:t>■</a:t>
            </a:r>
            <a:r>
              <a:rPr lang="zh-TW" altLang="en-US" sz="1600" dirty="0">
                <a:latin typeface="Microsoft YaHei" panose="020B0503020204020204" pitchFamily="34" charset="-122"/>
                <a:ea typeface="Microsoft YaHei" panose="020B0503020204020204" pitchFamily="34" charset="-122"/>
              </a:rPr>
              <a:t> 水稻田</a:t>
            </a:r>
            <a:endParaRPr lang="en-US" altLang="zh-TW" sz="1600" dirty="0">
              <a:latin typeface="Microsoft YaHei" panose="020B0503020204020204" pitchFamily="34" charset="-122"/>
              <a:ea typeface="Microsoft YaHei" panose="020B0503020204020204" pitchFamily="34" charset="-122"/>
            </a:endParaRPr>
          </a:p>
          <a:p>
            <a:r>
              <a:rPr lang="zh-TW" altLang="en-US" sz="1600" dirty="0">
                <a:solidFill>
                  <a:srgbClr val="00B050"/>
                </a:solidFill>
                <a:latin typeface="Microsoft YaHei" panose="020B0503020204020204" pitchFamily="34" charset="-122"/>
                <a:ea typeface="Microsoft YaHei" panose="020B0503020204020204" pitchFamily="34" charset="-122"/>
              </a:rPr>
              <a:t>■</a:t>
            </a:r>
            <a:r>
              <a:rPr lang="zh-TW" altLang="en-US" sz="1600" dirty="0">
                <a:latin typeface="Microsoft YaHei" panose="020B0503020204020204" pitchFamily="34" charset="-122"/>
                <a:ea typeface="Microsoft YaHei" panose="020B0503020204020204" pitchFamily="34" charset="-122"/>
              </a:rPr>
              <a:t> 其他植物</a:t>
            </a:r>
            <a:endParaRPr lang="en-US" altLang="zh-TW" sz="1600" dirty="0">
              <a:latin typeface="Microsoft YaHei" panose="020B0503020204020204" pitchFamily="34" charset="-122"/>
              <a:ea typeface="Microsoft YaHei" panose="020B0503020204020204" pitchFamily="34" charset="-122"/>
            </a:endParaRPr>
          </a:p>
          <a:p>
            <a:r>
              <a:rPr lang="zh-TW" altLang="en-US" sz="1600" dirty="0">
                <a:solidFill>
                  <a:schemeClr val="accent1"/>
                </a:solidFill>
                <a:latin typeface="Microsoft YaHei" panose="020B0503020204020204" pitchFamily="34" charset="-122"/>
                <a:ea typeface="Microsoft YaHei" panose="020B0503020204020204" pitchFamily="34" charset="-122"/>
              </a:rPr>
              <a:t>■</a:t>
            </a:r>
            <a:r>
              <a:rPr lang="zh-TW" altLang="en-US" sz="1600" dirty="0">
                <a:latin typeface="Microsoft YaHei" panose="020B0503020204020204" pitchFamily="34" charset="-122"/>
                <a:ea typeface="Microsoft YaHei" panose="020B0503020204020204" pitchFamily="34" charset="-122"/>
              </a:rPr>
              <a:t> 水體</a:t>
            </a:r>
            <a:endParaRPr lang="en-US" altLang="zh-TW" sz="1600" dirty="0">
              <a:latin typeface="Microsoft YaHei" panose="020B0503020204020204" pitchFamily="34" charset="-122"/>
              <a:ea typeface="Microsoft YaHei" panose="020B0503020204020204" pitchFamily="34" charset="-122"/>
            </a:endParaRPr>
          </a:p>
          <a:p>
            <a:r>
              <a:rPr lang="zh-TW" altLang="en-US" sz="1600" dirty="0">
                <a:solidFill>
                  <a:srgbClr val="FF66FF"/>
                </a:solidFill>
                <a:latin typeface="Microsoft YaHei" panose="020B0503020204020204" pitchFamily="34" charset="-122"/>
                <a:ea typeface="Microsoft YaHei" panose="020B0503020204020204" pitchFamily="34" charset="-122"/>
              </a:rPr>
              <a:t>■</a:t>
            </a:r>
            <a:r>
              <a:rPr lang="zh-TW" altLang="en-US" sz="1600" dirty="0">
                <a:latin typeface="Microsoft YaHei" panose="020B0503020204020204" pitchFamily="34" charset="-122"/>
                <a:ea typeface="Microsoft YaHei" panose="020B0503020204020204" pitchFamily="34" charset="-122"/>
              </a:rPr>
              <a:t> 建物</a:t>
            </a:r>
            <a:endParaRPr lang="en-US" altLang="zh-TW" sz="1600" dirty="0">
              <a:latin typeface="Microsoft YaHei" panose="020B0503020204020204" pitchFamily="34" charset="-122"/>
              <a:ea typeface="Microsoft YaHei" panose="020B0503020204020204" pitchFamily="34" charset="-122"/>
            </a:endParaRPr>
          </a:p>
          <a:p>
            <a:r>
              <a:rPr lang="zh-TW" altLang="en-US" sz="1600" dirty="0">
                <a:solidFill>
                  <a:srgbClr val="C00000"/>
                </a:solidFill>
                <a:latin typeface="Microsoft YaHei" panose="020B0503020204020204" pitchFamily="34" charset="-122"/>
                <a:ea typeface="Microsoft YaHei" panose="020B0503020204020204" pitchFamily="34" charset="-122"/>
              </a:rPr>
              <a:t>■</a:t>
            </a:r>
            <a:r>
              <a:rPr lang="zh-TW" altLang="en-US" sz="1600" dirty="0">
                <a:latin typeface="Microsoft YaHei" panose="020B0503020204020204" pitchFamily="34" charset="-122"/>
                <a:ea typeface="Microsoft YaHei" panose="020B0503020204020204" pitchFamily="34" charset="-122"/>
              </a:rPr>
              <a:t> 道路</a:t>
            </a:r>
          </a:p>
        </p:txBody>
      </p:sp>
      <p:sp>
        <p:nvSpPr>
          <p:cNvPr id="8" name="文字方塊 7">
            <a:extLst>
              <a:ext uri="{FF2B5EF4-FFF2-40B4-BE49-F238E27FC236}">
                <a16:creationId xmlns:a16="http://schemas.microsoft.com/office/drawing/2014/main" id="{06D19364-6752-B207-065E-CCB65E0C1B02}"/>
              </a:ext>
            </a:extLst>
          </p:cNvPr>
          <p:cNvSpPr txBox="1"/>
          <p:nvPr/>
        </p:nvSpPr>
        <p:spPr>
          <a:xfrm>
            <a:off x="105018" y="2150330"/>
            <a:ext cx="6502261" cy="4662815"/>
          </a:xfrm>
          <a:prstGeom prst="rect">
            <a:avLst/>
          </a:prstGeom>
          <a:noFill/>
        </p:spPr>
        <p:txBody>
          <a:bodyPr wrap="square">
            <a:spAutoFit/>
          </a:bodyPr>
          <a:lstStyle/>
          <a:p>
            <a:pPr marL="485775" indent="-285750" eaLnBrk="1" hangingPunct="1">
              <a:spcAft>
                <a:spcPts val="600"/>
              </a:spcAft>
              <a:buFont typeface="Wingdings" panose="05000000000000000000" pitchFamily="2" charset="2"/>
              <a:buChar char="Ø"/>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訓練樣本選取</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1000125" lvl="1" indent="-342900">
              <a:spcAft>
                <a:spcPts val="1800"/>
              </a:spcAft>
              <a:buFont typeface="Arial" panose="020B0604020202020204" pitchFamily="34" charset="0"/>
              <a:buChar char="•"/>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水稻範圍判釋為</a:t>
            </a:r>
            <a:r>
              <a:rPr lang="zh-TW" altLang="en-US"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影像分類</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問題，需以人工標註各地表覆蓋（</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land cover</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）類別以建立訓練樣本</a:t>
            </a:r>
            <a:endPar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85775" indent="-285750" eaLnBrk="1" hangingPunct="1">
              <a:spcAft>
                <a:spcPts val="600"/>
              </a:spcAft>
              <a:buFont typeface="Wingdings" panose="05000000000000000000" pitchFamily="2" charset="2"/>
              <a:buChar char="Ø"/>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分類特徵評估</a:t>
            </a:r>
            <a:endParaRPr lang="en-US" altLang="zh-TW" sz="24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1000125" lvl="1" indent="-342900">
              <a:spcAft>
                <a:spcPts val="1200"/>
              </a:spcAft>
              <a:buFont typeface="Arial" panose="020B0604020202020204" pitchFamily="34" charset="0"/>
              <a:buChar char="•"/>
            </a:pP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光譜特徵：</a:t>
            </a:r>
            <a:r>
              <a:rPr lang="zh-TW" altLang="en-US"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正規差植生指標</a:t>
            </a:r>
            <a:r>
              <a:rPr lang="en-US" altLang="zh-TW"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(NDVI)</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可輔助區分水稻與非水稻之作物</a:t>
            </a:r>
            <a:endPar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1000125" lvl="1" indent="-342900">
              <a:spcAft>
                <a:spcPts val="1200"/>
              </a:spcAft>
              <a:buFont typeface="Arial" panose="020B0604020202020204" pitchFamily="34" charset="0"/>
              <a:buChar char="•"/>
            </a:pPr>
            <a:r>
              <a:rPr lang="zh-TW" altLang="en-US" b="1" kern="100" dirty="0">
                <a:latin typeface="Microsoft YaHei" panose="020B0503020204020204" pitchFamily="34" charset="-122"/>
                <a:ea typeface="Microsoft YaHei" panose="020B0503020204020204" pitchFamily="34" charset="-122"/>
                <a:cs typeface="Times New Roman" panose="02020603050405020304" pitchFamily="18" charset="0"/>
              </a:rPr>
              <a:t>紋理特徵：</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描述圖像中不同區域之紋理結構、變化、排列等資訊。以高空間解析度之</a:t>
            </a:r>
            <a:r>
              <a:rPr lang="zh-TW" altLang="en-US"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全譜態</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影像來計算</a:t>
            </a:r>
            <a:endPar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1000125" lvl="1" indent="-342900">
              <a:spcAft>
                <a:spcPts val="600"/>
              </a:spcAft>
              <a:buFont typeface="Arial" panose="020B0604020202020204" pitchFamily="34" charset="0"/>
              <a:buChar char="•"/>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經評估後選用以下</a:t>
            </a:r>
            <a:r>
              <a:rPr lang="zh-TW" altLang="en-US"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七</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項特徵，作為水稻判釋輸入資料</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a:t>
            </a:r>
          </a:p>
          <a:p>
            <a:pPr marL="1400175" lvl="2" indent="-285750">
              <a:spcAft>
                <a:spcPts val="600"/>
              </a:spcAft>
              <a:buFont typeface="Wingdings" panose="05000000000000000000" pitchFamily="2" charset="2"/>
              <a:buChar char="ü"/>
            </a:pPr>
            <a:r>
              <a:rPr lang="zh-TW" altLang="en-US" sz="1600" kern="100" dirty="0">
                <a:latin typeface="Microsoft YaHei" panose="020B0503020204020204" pitchFamily="34" charset="-122"/>
                <a:ea typeface="Microsoft YaHei" panose="020B0503020204020204" pitchFamily="34" charset="-122"/>
                <a:cs typeface="Times New Roman" panose="02020603050405020304" pitchFamily="18" charset="0"/>
              </a:rPr>
              <a:t>紋理特徵之</a:t>
            </a:r>
            <a:r>
              <a:rPr lang="en-US" altLang="zh-TW" sz="1600" kern="100" dirty="0">
                <a:latin typeface="Microsoft YaHei" panose="020B0503020204020204" pitchFamily="34" charset="-122"/>
                <a:ea typeface="Microsoft YaHei" panose="020B0503020204020204" pitchFamily="34" charset="-122"/>
                <a:cs typeface="Times New Roman" panose="02020603050405020304" pitchFamily="18" charset="0"/>
              </a:rPr>
              <a:t>homogeneity</a:t>
            </a:r>
            <a:r>
              <a:rPr lang="zh-TW" altLang="en-US" sz="1600" kern="100"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TW" sz="1600" kern="100" dirty="0">
                <a:latin typeface="Microsoft YaHei" panose="020B0503020204020204" pitchFamily="34" charset="-122"/>
                <a:ea typeface="Microsoft YaHei" panose="020B0503020204020204" pitchFamily="34" charset="-122"/>
                <a:cs typeface="Times New Roman" panose="02020603050405020304" pitchFamily="18" charset="0"/>
              </a:rPr>
              <a:t>correlation</a:t>
            </a:r>
          </a:p>
          <a:p>
            <a:pPr marL="1400175" lvl="2" indent="-285750">
              <a:spcAft>
                <a:spcPts val="600"/>
              </a:spcAft>
              <a:buFont typeface="Wingdings" panose="05000000000000000000" pitchFamily="2" charset="2"/>
              <a:buChar char="ü"/>
            </a:pPr>
            <a:r>
              <a:rPr lang="zh-TW" altLang="en-US" sz="1600" kern="100" dirty="0">
                <a:latin typeface="Microsoft YaHei" panose="020B0503020204020204" pitchFamily="34" charset="-122"/>
                <a:ea typeface="Microsoft YaHei" panose="020B0503020204020204" pitchFamily="34" charset="-122"/>
                <a:cs typeface="Times New Roman" panose="02020603050405020304" pitchFamily="18" charset="0"/>
              </a:rPr>
              <a:t>多光譜影像包括紅、綠、藍、近紅外光</a:t>
            </a:r>
            <a:endParaRPr lang="en-US" altLang="zh-TW" sz="1600"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1400175" lvl="2" indent="-285750">
              <a:spcAft>
                <a:spcPts val="600"/>
              </a:spcAft>
              <a:buFont typeface="Wingdings" panose="05000000000000000000" pitchFamily="2" charset="2"/>
              <a:buChar char="ü"/>
            </a:pPr>
            <a:r>
              <a:rPr lang="zh-TW" altLang="en-US" sz="1600" kern="100" dirty="0">
                <a:latin typeface="Microsoft YaHei" panose="020B0503020204020204" pitchFamily="34" charset="-122"/>
                <a:ea typeface="Microsoft YaHei" panose="020B0503020204020204" pitchFamily="34" charset="-122"/>
                <a:cs typeface="Times New Roman" panose="02020603050405020304" pitchFamily="18" charset="0"/>
              </a:rPr>
              <a:t>光譜指標之</a:t>
            </a:r>
            <a:r>
              <a:rPr lang="en-US" altLang="zh-TW" sz="1600" kern="100" dirty="0">
                <a:latin typeface="Microsoft YaHei" panose="020B0503020204020204" pitchFamily="34" charset="-122"/>
                <a:ea typeface="Microsoft YaHei" panose="020B0503020204020204" pitchFamily="34" charset="-122"/>
                <a:cs typeface="Times New Roman" panose="02020603050405020304" pitchFamily="18" charset="0"/>
              </a:rPr>
              <a:t>NDVI</a:t>
            </a:r>
          </a:p>
          <a:p>
            <a:pPr marL="1000125" lvl="1" indent="-342900">
              <a:buFont typeface="Arial" panose="020B0604020202020204" pitchFamily="34" charset="0"/>
              <a:buChar char="•"/>
            </a:pPr>
            <a:endPar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0" name="文字方塊 9">
            <a:extLst>
              <a:ext uri="{FF2B5EF4-FFF2-40B4-BE49-F238E27FC236}">
                <a16:creationId xmlns:a16="http://schemas.microsoft.com/office/drawing/2014/main" id="{6F2B21F1-71C1-F5D2-760E-E9C42DB696D5}"/>
              </a:ext>
            </a:extLst>
          </p:cNvPr>
          <p:cNvSpPr txBox="1"/>
          <p:nvPr/>
        </p:nvSpPr>
        <p:spPr>
          <a:xfrm>
            <a:off x="7632942" y="5492775"/>
            <a:ext cx="2724687" cy="338554"/>
          </a:xfrm>
          <a:prstGeom prst="rect">
            <a:avLst/>
          </a:prstGeom>
          <a:noFill/>
        </p:spPr>
        <p:txBody>
          <a:bodyPr wrap="square">
            <a:spAutoFit/>
          </a:bodyPr>
          <a:lstStyle/>
          <a:p>
            <a:pPr algn="ctr"/>
            <a:r>
              <a:rPr lang="zh-TW" altLang="en-US" sz="1600" dirty="0">
                <a:latin typeface="Microsoft YaHei" panose="020B0503020204020204" pitchFamily="34" charset="-122"/>
                <a:ea typeface="Microsoft YaHei" panose="020B0503020204020204" pitchFamily="34" charset="-122"/>
              </a:rPr>
              <a:t>地表覆蓋類別分類示意圖</a:t>
            </a:r>
          </a:p>
        </p:txBody>
      </p:sp>
      <p:sp>
        <p:nvSpPr>
          <p:cNvPr id="14" name="文字方塊 13">
            <a:extLst>
              <a:ext uri="{FF2B5EF4-FFF2-40B4-BE49-F238E27FC236}">
                <a16:creationId xmlns:a16="http://schemas.microsoft.com/office/drawing/2014/main" id="{6BA31340-F21C-2D41-9A8C-3E85CAB4DC66}"/>
              </a:ext>
            </a:extLst>
          </p:cNvPr>
          <p:cNvSpPr txBox="1"/>
          <p:nvPr/>
        </p:nvSpPr>
        <p:spPr>
          <a:xfrm>
            <a:off x="4656759" y="6180599"/>
            <a:ext cx="6357604" cy="400110"/>
          </a:xfrm>
          <a:prstGeom prst="rect">
            <a:avLst/>
          </a:prstGeom>
          <a:noFill/>
        </p:spPr>
        <p:txBody>
          <a:bodyPr wrap="square">
            <a:spAutoFit/>
          </a:bodyPr>
          <a:lstStyle/>
          <a:p>
            <a:pPr marL="1079500" indent="-342900" algn="ctr">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規劃於期末前完成</a:t>
            </a:r>
            <a:r>
              <a:rPr lang="zh-TW" altLang="en-US" sz="2000" b="1" dirty="0">
                <a:latin typeface="Microsoft YaHei" panose="020B0503020204020204" pitchFamily="34" charset="-122"/>
                <a:ea typeface="Microsoft YaHei" panose="020B0503020204020204" pitchFamily="34" charset="-122"/>
              </a:rPr>
              <a:t>選定適當之</a:t>
            </a:r>
            <a:r>
              <a:rPr lang="zh-TW" altLang="en-US" sz="2000" b="1" dirty="0">
                <a:effectLst/>
                <a:latin typeface="Microsoft YaHei" panose="020B0503020204020204" pitchFamily="34" charset="-122"/>
                <a:ea typeface="Microsoft YaHei" panose="020B0503020204020204" pitchFamily="34" charset="-122"/>
              </a:rPr>
              <a:t>分類演算法</a:t>
            </a:r>
          </a:p>
        </p:txBody>
      </p:sp>
    </p:spTree>
    <p:extLst>
      <p:ext uri="{BB962C8B-B14F-4D97-AF65-F5344CB8AC3E}">
        <p14:creationId xmlns:p14="http://schemas.microsoft.com/office/powerpoint/2010/main" val="1586980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BE7AC-EC5A-D763-1326-F102B1712FD3}"/>
            </a:ext>
          </a:extLst>
        </p:cNvPr>
        <p:cNvGrpSpPr/>
        <p:nvPr/>
      </p:nvGrpSpPr>
      <p:grpSpPr>
        <a:xfrm>
          <a:off x="0" y="0"/>
          <a:ext cx="0" cy="0"/>
          <a:chOff x="0" y="0"/>
          <a:chExt cx="0" cy="0"/>
        </a:xfrm>
      </p:grpSpPr>
      <p:pic>
        <p:nvPicPr>
          <p:cNvPr id="7" name="圖片 6" descr="一張含有 文字, 螢幕擷取畫面, 軟體, 陳列 的圖片&#10;&#10;自動產生的描述">
            <a:extLst>
              <a:ext uri="{FF2B5EF4-FFF2-40B4-BE49-F238E27FC236}">
                <a16:creationId xmlns:a16="http://schemas.microsoft.com/office/drawing/2014/main" id="{62157C48-9493-9753-DEC2-2814464BD8C2}"/>
              </a:ext>
            </a:extLst>
          </p:cNvPr>
          <p:cNvPicPr>
            <a:picLocks noChangeAspect="1"/>
          </p:cNvPicPr>
          <p:nvPr/>
        </p:nvPicPr>
        <p:blipFill rotWithShape="1">
          <a:blip r:embed="rId2">
            <a:extLst>
              <a:ext uri="{28A0092B-C50C-407E-A947-70E740481C1C}">
                <a14:useLocalDpi xmlns:a14="http://schemas.microsoft.com/office/drawing/2010/main" val="0"/>
              </a:ext>
            </a:extLst>
          </a:blip>
          <a:srcRect l="679" t="1279" b="7668"/>
          <a:stretch/>
        </p:blipFill>
        <p:spPr>
          <a:xfrm>
            <a:off x="2588375" y="2502130"/>
            <a:ext cx="7254010" cy="3325092"/>
          </a:xfrm>
          <a:prstGeom prst="rect">
            <a:avLst/>
          </a:prstGeom>
        </p:spPr>
      </p:pic>
      <p:sp>
        <p:nvSpPr>
          <p:cNvPr id="15" name="標題 14">
            <a:extLst>
              <a:ext uri="{FF2B5EF4-FFF2-40B4-BE49-F238E27FC236}">
                <a16:creationId xmlns:a16="http://schemas.microsoft.com/office/drawing/2014/main" id="{0120FE31-341E-444B-4AD1-49E3BE6486DE}"/>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7B70668F-E193-C850-D778-68860E2E2E7D}"/>
              </a:ext>
            </a:extLst>
          </p:cNvPr>
          <p:cNvSpPr txBox="1">
            <a:spLocks/>
          </p:cNvSpPr>
          <p:nvPr/>
        </p:nvSpPr>
        <p:spPr>
          <a:xfrm>
            <a:off x="527380" y="728696"/>
            <a:ext cx="11376000"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三、研提灌溉管理實務應用衛星影像或航照影像之建議案</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(3.4)</a:t>
            </a:r>
            <a:r>
              <a:rPr lang="zh-TW" altLang="en-US" sz="2000" b="1" dirty="0">
                <a:effectLst/>
                <a:latin typeface="Microsoft YaHei" panose="020B0503020204020204" pitchFamily="34" charset="-122"/>
                <a:ea typeface="Microsoft YaHei" panose="020B0503020204020204" pitchFamily="34" charset="-122"/>
              </a:rPr>
              <a:t>示範區水稻判釋結果準確度評估</a:t>
            </a:r>
            <a:endParaRPr lang="en-US" altLang="zh-TW" sz="2000" b="1" dirty="0">
              <a:effectLst/>
              <a:latin typeface="Microsoft YaHei" panose="020B0503020204020204" pitchFamily="34" charset="-122"/>
              <a:ea typeface="Microsoft YaHei" panose="020B0503020204020204" pitchFamily="34" charset="-122"/>
            </a:endParaRP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工作執行規劃與期程</a:t>
            </a:r>
            <a:endParaRPr lang="en-US" altLang="zh-TW" sz="2000" b="1" dirty="0">
              <a:effectLst/>
              <a:latin typeface="Microsoft YaHei" panose="020B0503020204020204" pitchFamily="34" charset="-122"/>
              <a:ea typeface="Microsoft YaHei" panose="020B0503020204020204" pitchFamily="34" charset="-122"/>
            </a:endParaRPr>
          </a:p>
          <a:p>
            <a:pPr marL="1536700" lvl="1" indent="-342900" algn="just" eaLnBrk="1" hangingPunct="1">
              <a:buClr>
                <a:srgbClr val="0070C0"/>
              </a:buClr>
              <a:buSzPct val="80000"/>
              <a:buFont typeface="Wingdings" panose="05000000000000000000" pitchFamily="2" charset="2"/>
              <a:buChar char="l"/>
              <a:defRPr/>
            </a:pPr>
            <a:r>
              <a:rPr lang="zh-TW" altLang="en-US" sz="2000" b="1" dirty="0">
                <a:solidFill>
                  <a:srgbClr val="FF0000"/>
                </a:solidFill>
                <a:effectLst/>
                <a:latin typeface="Microsoft YaHei" panose="020B0503020204020204" pitchFamily="34" charset="-122"/>
                <a:ea typeface="Microsoft YaHei" panose="020B0503020204020204" pitchFamily="34" charset="-122"/>
              </a:rPr>
              <a:t>規劃於期末階段完成示範圍混淆矩陣</a:t>
            </a:r>
            <a:r>
              <a:rPr lang="zh-TW" altLang="en-US" sz="2000" b="1" dirty="0">
                <a:effectLst/>
                <a:latin typeface="Microsoft YaHei" panose="020B0503020204020204" pitchFamily="34" charset="-122"/>
                <a:ea typeface="Microsoft YaHei" panose="020B0503020204020204" pitchFamily="34" charset="-122"/>
              </a:rPr>
              <a:t>建立，以及</a:t>
            </a:r>
            <a:r>
              <a:rPr lang="zh-TW" altLang="en-US" sz="2000" b="1" dirty="0">
                <a:latin typeface="Microsoft YaHei" panose="020B0503020204020204" pitchFamily="34" charset="-122"/>
                <a:ea typeface="Microsoft YaHei" panose="020B0503020204020204" pitchFamily="34" charset="-122"/>
              </a:rPr>
              <a:t>各地表覆蓋類別之</a:t>
            </a:r>
            <a:r>
              <a:rPr lang="zh-TW" altLang="en-US" sz="2000" b="1" dirty="0">
                <a:solidFill>
                  <a:srgbClr val="FF0000"/>
                </a:solidFill>
                <a:latin typeface="Microsoft YaHei" panose="020B0503020204020204" pitchFamily="34" charset="-122"/>
                <a:ea typeface="Microsoft YaHei" panose="020B0503020204020204" pitchFamily="34" charset="-122"/>
              </a:rPr>
              <a:t>分類正確率評估</a:t>
            </a:r>
          </a:p>
          <a:p>
            <a:pPr marL="1536700" lvl="1" indent="-342900" algn="just" eaLnBrk="1" hangingPunct="1">
              <a:buClr>
                <a:srgbClr val="0070C0"/>
              </a:buClr>
              <a:buSzPct val="80000"/>
              <a:buFont typeface="Wingdings" panose="05000000000000000000" pitchFamily="2" charset="2"/>
              <a:buChar char="l"/>
              <a:defRPr/>
            </a:pPr>
            <a:endParaRPr lang="en-US" altLang="zh-TW" sz="2000" b="1" dirty="0">
              <a:effectLst/>
              <a:latin typeface="Microsoft YaHei" panose="020B0503020204020204" pitchFamily="34" charset="-122"/>
              <a:ea typeface="Microsoft YaHei" panose="020B0503020204020204" pitchFamily="34" charset="-122"/>
            </a:endParaRPr>
          </a:p>
          <a:p>
            <a:pPr marL="1536700" lvl="1" indent="-342900" algn="just" eaLnBrk="1" hangingPunct="1">
              <a:buClr>
                <a:srgbClr val="0070C0"/>
              </a:buClr>
              <a:buSzPct val="80000"/>
              <a:buFont typeface="Wingdings" panose="05000000000000000000" pitchFamily="2" charset="2"/>
              <a:buChar char="l"/>
              <a:defRPr/>
            </a:pP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C90D1884-6686-FA74-1982-6FD2835A043B}"/>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36</a:t>
            </a:fld>
            <a:r>
              <a:rPr lang="en-US" altLang="zh-TW" dirty="0"/>
              <a:t>/66</a:t>
            </a:r>
            <a:endParaRPr lang="zh-TW" altLang="en-US" dirty="0"/>
          </a:p>
        </p:txBody>
      </p:sp>
      <p:sp>
        <p:nvSpPr>
          <p:cNvPr id="6" name="文字方塊 5">
            <a:extLst>
              <a:ext uri="{FF2B5EF4-FFF2-40B4-BE49-F238E27FC236}">
                <a16:creationId xmlns:a16="http://schemas.microsoft.com/office/drawing/2014/main" id="{A4425801-2890-30A5-3A34-D7D10A3EBA94}"/>
              </a:ext>
            </a:extLst>
          </p:cNvPr>
          <p:cNvSpPr txBox="1"/>
          <p:nvPr/>
        </p:nvSpPr>
        <p:spPr>
          <a:xfrm>
            <a:off x="3245077" y="5929684"/>
            <a:ext cx="6095316" cy="369332"/>
          </a:xfrm>
          <a:prstGeom prst="rect">
            <a:avLst/>
          </a:prstGeom>
          <a:noFill/>
        </p:spPr>
        <p:txBody>
          <a:bodyPr wrap="square">
            <a:spAutoFit/>
          </a:bodyPr>
          <a:lstStyle/>
          <a:p>
            <a:r>
              <a:rPr lang="zh-TW" altLang="en-US" dirty="0">
                <a:latin typeface="Microsoft YaHei" panose="020B0503020204020204" pitchFamily="34" charset="-122"/>
                <a:ea typeface="Microsoft YaHei" panose="020B0503020204020204" pitchFamily="34" charset="-122"/>
              </a:rPr>
              <a:t>判釋結果正確率評估之混淆矩陣</a:t>
            </a:r>
            <a:r>
              <a:rPr lang="en-US" altLang="zh-TW" dirty="0">
                <a:latin typeface="Microsoft YaHei" panose="020B0503020204020204" pitchFamily="34" charset="-122"/>
                <a:ea typeface="Microsoft YaHei" panose="020B0503020204020204" pitchFamily="34" charset="-122"/>
              </a:rPr>
              <a:t>(Confusion Matrix)</a:t>
            </a:r>
            <a:r>
              <a:rPr lang="zh-TW" altLang="en-US" dirty="0">
                <a:latin typeface="Microsoft YaHei" panose="020B0503020204020204" pitchFamily="34" charset="-122"/>
                <a:ea typeface="Microsoft YaHei" panose="020B0503020204020204" pitchFamily="34" charset="-122"/>
              </a:rPr>
              <a:t>範例</a:t>
            </a:r>
          </a:p>
        </p:txBody>
      </p:sp>
      <p:sp>
        <p:nvSpPr>
          <p:cNvPr id="8" name="文字方塊 7">
            <a:extLst>
              <a:ext uri="{FF2B5EF4-FFF2-40B4-BE49-F238E27FC236}">
                <a16:creationId xmlns:a16="http://schemas.microsoft.com/office/drawing/2014/main" id="{18B6DD8C-776B-D089-F6D1-0A9FEEB7F113}"/>
              </a:ext>
            </a:extLst>
          </p:cNvPr>
          <p:cNvSpPr txBox="1"/>
          <p:nvPr/>
        </p:nvSpPr>
        <p:spPr>
          <a:xfrm>
            <a:off x="7564584" y="4511976"/>
            <a:ext cx="1463040" cy="369332"/>
          </a:xfrm>
          <a:prstGeom prst="rect">
            <a:avLst/>
          </a:prstGeom>
          <a:noFill/>
        </p:spPr>
        <p:txBody>
          <a:bodyPr wrap="square" rtlCol="0">
            <a:spAutoFit/>
          </a:bodyPr>
          <a:lstStyle/>
          <a:p>
            <a:r>
              <a:rPr lang="zh-TW" altLang="en-US" dirty="0">
                <a:solidFill>
                  <a:srgbClr val="FF0000"/>
                </a:solidFill>
                <a:latin typeface="Microsoft YaHei" panose="020B0503020204020204" pitchFamily="34" charset="-122"/>
                <a:ea typeface="Microsoft YaHei" panose="020B0503020204020204" pitchFamily="34" charset="-122"/>
              </a:rPr>
              <a:t>總體正確率</a:t>
            </a:r>
          </a:p>
        </p:txBody>
      </p:sp>
      <p:cxnSp>
        <p:nvCxnSpPr>
          <p:cNvPr id="10" name="直線單箭頭接點 9">
            <a:extLst>
              <a:ext uri="{FF2B5EF4-FFF2-40B4-BE49-F238E27FC236}">
                <a16:creationId xmlns:a16="http://schemas.microsoft.com/office/drawing/2014/main" id="{466E3772-1E54-F463-4276-C6D2119E81C3}"/>
              </a:ext>
            </a:extLst>
          </p:cNvPr>
          <p:cNvCxnSpPr>
            <a:cxnSpLocks/>
            <a:endCxn id="8" idx="1"/>
          </p:cNvCxnSpPr>
          <p:nvPr/>
        </p:nvCxnSpPr>
        <p:spPr>
          <a:xfrm flipV="1">
            <a:off x="7198823" y="4696642"/>
            <a:ext cx="365761" cy="15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左大括弧 12">
            <a:extLst>
              <a:ext uri="{FF2B5EF4-FFF2-40B4-BE49-F238E27FC236}">
                <a16:creationId xmlns:a16="http://schemas.microsoft.com/office/drawing/2014/main" id="{B5D074E1-A280-C356-00FD-A208B76AF33C}"/>
              </a:ext>
            </a:extLst>
          </p:cNvPr>
          <p:cNvSpPr/>
          <p:nvPr/>
        </p:nvSpPr>
        <p:spPr>
          <a:xfrm rot="16200000">
            <a:off x="4830692" y="3634191"/>
            <a:ext cx="332592" cy="2591496"/>
          </a:xfrm>
          <a:prstGeom prst="leftBrace">
            <a:avLst>
              <a:gd name="adj1" fmla="val 40967"/>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accent1">
                  <a:lumMod val="75000"/>
                </a:schemeClr>
              </a:solidFill>
            </a:endParaRPr>
          </a:p>
        </p:txBody>
      </p:sp>
      <p:sp>
        <p:nvSpPr>
          <p:cNvPr id="14" name="文字方塊 13">
            <a:extLst>
              <a:ext uri="{FF2B5EF4-FFF2-40B4-BE49-F238E27FC236}">
                <a16:creationId xmlns:a16="http://schemas.microsoft.com/office/drawing/2014/main" id="{E5FEE399-2408-2A92-063A-E4120ADDFB2F}"/>
              </a:ext>
            </a:extLst>
          </p:cNvPr>
          <p:cNvSpPr txBox="1"/>
          <p:nvPr/>
        </p:nvSpPr>
        <p:spPr>
          <a:xfrm>
            <a:off x="1807406" y="3358458"/>
            <a:ext cx="461665" cy="1053073"/>
          </a:xfrm>
          <a:prstGeom prst="rect">
            <a:avLst/>
          </a:prstGeom>
          <a:noFill/>
        </p:spPr>
        <p:txBody>
          <a:bodyPr vert="eaVert" wrap="square" rtlCol="0">
            <a:spAutoFit/>
          </a:bodyPr>
          <a:lstStyle/>
          <a:p>
            <a:r>
              <a:rPr lang="zh-TW" altLang="en-US" dirty="0">
                <a:solidFill>
                  <a:schemeClr val="accent1">
                    <a:lumMod val="75000"/>
                  </a:schemeClr>
                </a:solidFill>
                <a:latin typeface="Microsoft YaHei" panose="020B0503020204020204" pitchFamily="34" charset="-122"/>
                <a:ea typeface="Microsoft YaHei" panose="020B0503020204020204" pitchFamily="34" charset="-122"/>
              </a:rPr>
              <a:t>真實類別</a:t>
            </a:r>
          </a:p>
        </p:txBody>
      </p:sp>
      <p:sp>
        <p:nvSpPr>
          <p:cNvPr id="18" name="左大括弧 17">
            <a:extLst>
              <a:ext uri="{FF2B5EF4-FFF2-40B4-BE49-F238E27FC236}">
                <a16:creationId xmlns:a16="http://schemas.microsoft.com/office/drawing/2014/main" id="{B8C06912-75AF-9147-5641-DD45B2F56247}"/>
              </a:ext>
            </a:extLst>
          </p:cNvPr>
          <p:cNvSpPr/>
          <p:nvPr/>
        </p:nvSpPr>
        <p:spPr>
          <a:xfrm rot="5400000">
            <a:off x="4791410" y="1675332"/>
            <a:ext cx="411155" cy="2591495"/>
          </a:xfrm>
          <a:prstGeom prst="leftBrace">
            <a:avLst>
              <a:gd name="adj1" fmla="val 36165"/>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solidFill>
                <a:schemeClr val="accent1">
                  <a:lumMod val="75000"/>
                </a:schemeClr>
              </a:solidFill>
            </a:endParaRPr>
          </a:p>
        </p:txBody>
      </p:sp>
      <p:sp>
        <p:nvSpPr>
          <p:cNvPr id="19" name="文字方塊 18">
            <a:extLst>
              <a:ext uri="{FF2B5EF4-FFF2-40B4-BE49-F238E27FC236}">
                <a16:creationId xmlns:a16="http://schemas.microsoft.com/office/drawing/2014/main" id="{B51074AC-54A6-5737-05C1-806E7E3F4C97}"/>
              </a:ext>
            </a:extLst>
          </p:cNvPr>
          <p:cNvSpPr txBox="1"/>
          <p:nvPr/>
        </p:nvSpPr>
        <p:spPr>
          <a:xfrm>
            <a:off x="4477550" y="2396168"/>
            <a:ext cx="1463040" cy="369332"/>
          </a:xfrm>
          <a:prstGeom prst="rect">
            <a:avLst/>
          </a:prstGeom>
          <a:noFill/>
        </p:spPr>
        <p:txBody>
          <a:bodyPr wrap="square" rtlCol="0">
            <a:spAutoFit/>
          </a:bodyPr>
          <a:lstStyle/>
          <a:p>
            <a:r>
              <a:rPr lang="zh-TW" altLang="en-US" dirty="0">
                <a:solidFill>
                  <a:schemeClr val="accent1">
                    <a:lumMod val="75000"/>
                  </a:schemeClr>
                </a:solidFill>
                <a:latin typeface="Microsoft YaHei" panose="020B0503020204020204" pitchFamily="34" charset="-122"/>
                <a:ea typeface="Microsoft YaHei" panose="020B0503020204020204" pitchFamily="34" charset="-122"/>
              </a:rPr>
              <a:t>判釋類別</a:t>
            </a:r>
          </a:p>
        </p:txBody>
      </p:sp>
      <p:sp>
        <p:nvSpPr>
          <p:cNvPr id="20" name="文字方塊 19">
            <a:extLst>
              <a:ext uri="{FF2B5EF4-FFF2-40B4-BE49-F238E27FC236}">
                <a16:creationId xmlns:a16="http://schemas.microsoft.com/office/drawing/2014/main" id="{D7CEDF22-806A-610A-A99E-1246F9F37099}"/>
              </a:ext>
            </a:extLst>
          </p:cNvPr>
          <p:cNvSpPr txBox="1"/>
          <p:nvPr/>
        </p:nvSpPr>
        <p:spPr>
          <a:xfrm>
            <a:off x="4200461" y="5096235"/>
            <a:ext cx="1740129" cy="369332"/>
          </a:xfrm>
          <a:prstGeom prst="rect">
            <a:avLst/>
          </a:prstGeom>
          <a:noFill/>
        </p:spPr>
        <p:txBody>
          <a:bodyPr wrap="square" rtlCol="0">
            <a:spAutoFit/>
          </a:bodyPr>
          <a:lstStyle/>
          <a:p>
            <a:r>
              <a:rPr lang="zh-TW" altLang="en-US" dirty="0">
                <a:solidFill>
                  <a:srgbClr val="FF0000"/>
                </a:solidFill>
                <a:latin typeface="Microsoft YaHei" panose="020B0503020204020204" pitchFamily="34" charset="-122"/>
                <a:ea typeface="Microsoft YaHei" panose="020B0503020204020204" pitchFamily="34" charset="-122"/>
              </a:rPr>
              <a:t>使用者正確率</a:t>
            </a:r>
          </a:p>
        </p:txBody>
      </p:sp>
      <p:sp>
        <p:nvSpPr>
          <p:cNvPr id="21" name="文字方塊 20">
            <a:extLst>
              <a:ext uri="{FF2B5EF4-FFF2-40B4-BE49-F238E27FC236}">
                <a16:creationId xmlns:a16="http://schemas.microsoft.com/office/drawing/2014/main" id="{5EEFEBEE-83C1-8DCC-C5CE-CAF06D464A7D}"/>
              </a:ext>
            </a:extLst>
          </p:cNvPr>
          <p:cNvSpPr txBox="1"/>
          <p:nvPr/>
        </p:nvSpPr>
        <p:spPr>
          <a:xfrm>
            <a:off x="7481456" y="2989518"/>
            <a:ext cx="461665" cy="1654143"/>
          </a:xfrm>
          <a:prstGeom prst="rect">
            <a:avLst/>
          </a:prstGeom>
          <a:noFill/>
        </p:spPr>
        <p:txBody>
          <a:bodyPr vert="eaVert" wrap="square" rtlCol="0">
            <a:spAutoFit/>
          </a:bodyPr>
          <a:lstStyle/>
          <a:p>
            <a:r>
              <a:rPr lang="zh-TW" altLang="en-US" dirty="0">
                <a:solidFill>
                  <a:srgbClr val="FF0000"/>
                </a:solidFill>
                <a:latin typeface="Microsoft YaHei" panose="020B0503020204020204" pitchFamily="34" charset="-122"/>
                <a:ea typeface="Microsoft YaHei" panose="020B0503020204020204" pitchFamily="34" charset="-122"/>
              </a:rPr>
              <a:t>生產者正確率</a:t>
            </a:r>
          </a:p>
        </p:txBody>
      </p:sp>
      <p:sp>
        <p:nvSpPr>
          <p:cNvPr id="26" name="左大括弧 25">
            <a:extLst>
              <a:ext uri="{FF2B5EF4-FFF2-40B4-BE49-F238E27FC236}">
                <a16:creationId xmlns:a16="http://schemas.microsoft.com/office/drawing/2014/main" id="{90B75EBE-F7FB-406D-36C3-01D9DEC36B25}"/>
              </a:ext>
            </a:extLst>
          </p:cNvPr>
          <p:cNvSpPr/>
          <p:nvPr/>
        </p:nvSpPr>
        <p:spPr>
          <a:xfrm>
            <a:off x="2269071" y="3414122"/>
            <a:ext cx="319304" cy="941747"/>
          </a:xfrm>
          <a:prstGeom prst="leftBrace">
            <a:avLst>
              <a:gd name="adj1" fmla="val 36165"/>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solidFill>
                <a:schemeClr val="accent1">
                  <a:lumMod val="75000"/>
                </a:schemeClr>
              </a:solidFill>
            </a:endParaRPr>
          </a:p>
        </p:txBody>
      </p:sp>
      <p:sp>
        <p:nvSpPr>
          <p:cNvPr id="27" name="左大括弧 26">
            <a:extLst>
              <a:ext uri="{FF2B5EF4-FFF2-40B4-BE49-F238E27FC236}">
                <a16:creationId xmlns:a16="http://schemas.microsoft.com/office/drawing/2014/main" id="{1E91AFF8-C3FB-5EFE-6FD0-EFDF18E1FF57}"/>
              </a:ext>
            </a:extLst>
          </p:cNvPr>
          <p:cNvSpPr/>
          <p:nvPr/>
        </p:nvSpPr>
        <p:spPr>
          <a:xfrm rot="10800000">
            <a:off x="7195362" y="3429000"/>
            <a:ext cx="286094" cy="982531"/>
          </a:xfrm>
          <a:prstGeom prst="leftBrace">
            <a:avLst>
              <a:gd name="adj1" fmla="val 40967"/>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accent1">
                  <a:lumMod val="75000"/>
                </a:schemeClr>
              </a:solidFill>
            </a:endParaRPr>
          </a:p>
        </p:txBody>
      </p:sp>
    </p:spTree>
    <p:extLst>
      <p:ext uri="{BB962C8B-B14F-4D97-AF65-F5344CB8AC3E}">
        <p14:creationId xmlns:p14="http://schemas.microsoft.com/office/powerpoint/2010/main" val="2237416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0AD6-758F-DC41-FE62-48338C445452}"/>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37E09CE8-5FC6-AF21-3CB7-9C328A0BDFB1}"/>
              </a:ext>
            </a:extLst>
          </p:cNvPr>
          <p:cNvSpPr>
            <a:spLocks noGrp="1"/>
          </p:cNvSpPr>
          <p:nvPr>
            <p:ph type="title"/>
          </p:nvPr>
        </p:nvSpPr>
        <p:spPr/>
        <p:txBody>
          <a:bodyPr>
            <a:normAutofit/>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endParaRPr kumimoji="0" lang="zh-TW" altLang="en-US" sz="3600" b="1" dirty="0">
              <a:solidFill>
                <a:prstClr val="black"/>
              </a:solidFill>
              <a:highlight>
                <a:srgbClr val="FFFF00"/>
              </a:highlight>
              <a:latin typeface="Microsoft YaHei" panose="020B0503020204020204" pitchFamily="34" charset="-122"/>
              <a:ea typeface="Microsoft YaHei" panose="020B0503020204020204" pitchFamily="34" charset="-122"/>
              <a:cs typeface="Times New Roman" pitchFamily="18" charset="0"/>
            </a:endParaRPr>
          </a:p>
        </p:txBody>
      </p:sp>
      <p:sp>
        <p:nvSpPr>
          <p:cNvPr id="3" name="標題 5">
            <a:extLst>
              <a:ext uri="{FF2B5EF4-FFF2-40B4-BE49-F238E27FC236}">
                <a16:creationId xmlns:a16="http://schemas.microsoft.com/office/drawing/2014/main" id="{22D2F8D6-72E9-3922-4781-E6875A73698D}"/>
              </a:ext>
            </a:extLst>
          </p:cNvPr>
          <p:cNvSpPr txBox="1">
            <a:spLocks/>
          </p:cNvSpPr>
          <p:nvPr/>
        </p:nvSpPr>
        <p:spPr>
          <a:xfrm>
            <a:off x="527380" y="728696"/>
            <a:ext cx="11376000"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三、研提灌溉管理實務應用衛星影像或航照影像之建議案</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(3.5)</a:t>
            </a:r>
            <a:r>
              <a:rPr lang="zh-TW" altLang="en-US" sz="2000" b="1" dirty="0">
                <a:effectLst/>
                <a:latin typeface="Microsoft YaHei" panose="020B0503020204020204" pitchFamily="34" charset="-122"/>
                <a:ea typeface="Microsoft YaHei" panose="020B0503020204020204" pitchFamily="34" charset="-122"/>
              </a:rPr>
              <a:t>研提灌溉管理實務運用建議</a:t>
            </a:r>
            <a:endParaRPr lang="en-US" altLang="zh-TW" sz="2000" b="1" dirty="0">
              <a:effectLst/>
              <a:latin typeface="Microsoft YaHei" panose="020B0503020204020204" pitchFamily="34" charset="-122"/>
              <a:ea typeface="Microsoft YaHei" panose="020B0503020204020204" pitchFamily="34" charset="-122"/>
            </a:endParaRP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期中成果 </a:t>
            </a:r>
            <a:r>
              <a:rPr lang="en-US" altLang="zh-TW" sz="2000" b="1" dirty="0">
                <a:effectLst/>
                <a:latin typeface="Microsoft YaHei" panose="020B0503020204020204" pitchFamily="34" charset="-122"/>
                <a:ea typeface="Microsoft YaHei" panose="020B0503020204020204" pitchFamily="34" charset="-122"/>
              </a:rPr>
              <a:t>–</a:t>
            </a:r>
            <a:r>
              <a:rPr lang="zh-TW" altLang="en-US" sz="2000" b="1" dirty="0">
                <a:effectLst/>
                <a:latin typeface="Microsoft YaHei" panose="020B0503020204020204" pitchFamily="34" charset="-122"/>
                <a:ea typeface="Microsoft YaHei" panose="020B0503020204020204" pitchFamily="34" charset="-122"/>
              </a:rPr>
              <a:t> 協助評估</a:t>
            </a:r>
            <a:r>
              <a:rPr lang="zh-TW" altLang="en-US" sz="2000" b="1" dirty="0">
                <a:solidFill>
                  <a:srgbClr val="FF0000"/>
                </a:solidFill>
                <a:effectLst/>
                <a:latin typeface="Microsoft YaHei" panose="020B0503020204020204" pitchFamily="34" charset="-122"/>
                <a:ea typeface="Microsoft YaHei" panose="020B0503020204020204" pitchFamily="34" charset="-122"/>
              </a:rPr>
              <a:t>特定灌區內之水稻平均種植次數</a:t>
            </a:r>
            <a:endParaRPr lang="en-US" altLang="zh-TW" sz="2000" b="1" dirty="0">
              <a:solidFill>
                <a:srgbClr val="FF0000"/>
              </a:solidFill>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930EDD83-CA17-3B1F-A9ED-A25E97338C4C}"/>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37</a:t>
            </a:fld>
            <a:r>
              <a:rPr lang="en-US" altLang="zh-TW" dirty="0"/>
              <a:t>/66</a:t>
            </a:r>
            <a:endParaRPr lang="zh-TW" altLang="en-US" dirty="0"/>
          </a:p>
        </p:txBody>
      </p:sp>
      <mc:AlternateContent xmlns:mc="http://schemas.openxmlformats.org/markup-compatibility/2006" xmlns:a14="http://schemas.microsoft.com/office/drawing/2010/main">
        <mc:Choice Requires="a14">
          <p:sp>
            <p:nvSpPr>
              <p:cNvPr id="4" name="內容版面配置區 2">
                <a:extLst>
                  <a:ext uri="{FF2B5EF4-FFF2-40B4-BE49-F238E27FC236}">
                    <a16:creationId xmlns:a16="http://schemas.microsoft.com/office/drawing/2014/main" id="{F5664B91-3844-FDFB-39E8-82B9D4914A0B}"/>
                  </a:ext>
                </a:extLst>
              </p:cNvPr>
              <p:cNvSpPr txBox="1">
                <a:spLocks/>
              </p:cNvSpPr>
              <p:nvPr/>
            </p:nvSpPr>
            <p:spPr bwMode="auto">
              <a:xfrm>
                <a:off x="1096985" y="1677841"/>
                <a:ext cx="7524085" cy="31043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719138" indent="-719138">
                  <a:defRPr kumimoji="1">
                    <a:solidFill>
                      <a:schemeClr val="tx1"/>
                    </a:solidFill>
                    <a:latin typeface="Calibri" panose="020F0502020204030204" pitchFamily="34" charset="0"/>
                    <a:ea typeface="新細明體" panose="02020500000000000000" pitchFamily="18" charset="-120"/>
                  </a:defRPr>
                </a:lvl1pPr>
                <a:lvl2pPr marL="742950" indent="-285750">
                  <a:defRPr kumimoji="1">
                    <a:solidFill>
                      <a:schemeClr val="tx1"/>
                    </a:solidFill>
                    <a:latin typeface="Calibri" panose="020F0502020204030204" pitchFamily="34" charset="0"/>
                    <a:ea typeface="新細明體" panose="02020500000000000000" pitchFamily="18" charset="-120"/>
                  </a:defRPr>
                </a:lvl2pPr>
                <a:lvl3pPr marL="1143000" indent="-228600">
                  <a:defRPr kumimoji="1">
                    <a:solidFill>
                      <a:schemeClr val="tx1"/>
                    </a:solidFill>
                    <a:latin typeface="Calibri" panose="020F0502020204030204" pitchFamily="34" charset="0"/>
                    <a:ea typeface="新細明體" panose="02020500000000000000" pitchFamily="18" charset="-120"/>
                  </a:defRPr>
                </a:lvl3pPr>
                <a:lvl4pPr marL="1600200" indent="-228600">
                  <a:defRPr kumimoji="1">
                    <a:solidFill>
                      <a:schemeClr val="tx1"/>
                    </a:solidFill>
                    <a:latin typeface="Calibri" panose="020F0502020204030204" pitchFamily="34" charset="0"/>
                    <a:ea typeface="新細明體" panose="02020500000000000000" pitchFamily="18" charset="-120"/>
                  </a:defRPr>
                </a:lvl4pPr>
                <a:lvl5pPr marL="2057400" indent="-22860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marL="457200" lvl="2" indent="-180000" algn="just">
                  <a:lnSpc>
                    <a:spcPts val="3300"/>
                  </a:lnSpc>
                  <a:spcBef>
                    <a:spcPts val="200"/>
                  </a:spcBef>
                  <a:spcAft>
                    <a:spcPts val="200"/>
                  </a:spcAft>
                  <a:buFont typeface="+mj-lt"/>
                  <a:buAutoNum type="arabicPeriod"/>
                </a:pPr>
                <a:r>
                  <a:rPr lang="zh-TW" altLang="en-US" b="1" dirty="0">
                    <a:latin typeface="微軟正黑體" panose="020B0604030504040204" pitchFamily="34" charset="-120"/>
                    <a:ea typeface="微軟正黑體" panose="020B0604030504040204" pitchFamily="34" charset="-120"/>
                  </a:rPr>
                  <a:t>將「近五年農試所衛星辨識一期稻作種植圖資」轉為</a:t>
                </a:r>
                <a:r>
                  <a:rPr lang="en-US" altLang="zh-TW" b="1" dirty="0">
                    <a:latin typeface="微軟正黑體" panose="020B0604030504040204" pitchFamily="34" charset="-120"/>
                    <a:ea typeface="微軟正黑體" panose="020B0604030504040204" pitchFamily="34" charset="-120"/>
                  </a:rPr>
                  <a:t>10m</a:t>
                </a:r>
                <a14:m>
                  <m:oMath xmlns:m="http://schemas.openxmlformats.org/officeDocument/2006/math">
                    <m:r>
                      <a:rPr lang="en-US" altLang="zh-TW" b="1" i="1" smtClean="0">
                        <a:latin typeface="Cambria Math" panose="02040503050406030204" pitchFamily="18" charset="0"/>
                        <a:ea typeface="Cambria Math" panose="02040503050406030204" pitchFamily="18" charset="0"/>
                      </a:rPr>
                      <m:t>×</m:t>
                    </m:r>
                  </m:oMath>
                </a14:m>
                <a:r>
                  <a:rPr lang="en-US" altLang="zh-TW" b="1" dirty="0">
                    <a:latin typeface="微軟正黑體" panose="020B0604030504040204" pitchFamily="34" charset="-120"/>
                    <a:ea typeface="微軟正黑體" panose="020B0604030504040204" pitchFamily="34" charset="-120"/>
                  </a:rPr>
                  <a:t>10m</a:t>
                </a:r>
                <a:r>
                  <a:rPr lang="zh-TW" altLang="en-US" b="1" dirty="0">
                    <a:latin typeface="微軟正黑體" panose="020B0604030504040204" pitchFamily="34" charset="-120"/>
                    <a:ea typeface="微軟正黑體" panose="020B0604030504040204" pitchFamily="34" charset="-120"/>
                  </a:rPr>
                  <a:t>網格，計算近五年各網格種植水稻之次數</a:t>
                </a:r>
                <a:r>
                  <a:rPr lang="en-US" altLang="zh-TW" b="1" dirty="0">
                    <a:latin typeface="微軟正黑體" panose="020B0604030504040204" pitchFamily="34" charset="-120"/>
                    <a:ea typeface="微軟正黑體" panose="020B0604030504040204" pitchFamily="34" charset="-120"/>
                  </a:rPr>
                  <a:t>T</a:t>
                </a:r>
                <a:r>
                  <a:rPr lang="zh-TW" altLang="en-US" b="1" dirty="0">
                    <a:latin typeface="微軟正黑體" panose="020B0604030504040204" pitchFamily="34" charset="-120"/>
                    <a:ea typeface="微軟正黑體" panose="020B0604030504040204" pitchFamily="34" charset="-120"/>
                  </a:rPr>
                  <a:t>，例如：假設此網格</a:t>
                </a:r>
                <a:r>
                  <a:rPr lang="en-US" altLang="zh-TW" b="1" dirty="0">
                    <a:latin typeface="微軟正黑體" panose="020B0604030504040204" pitchFamily="34" charset="-120"/>
                    <a:ea typeface="微軟正黑體" panose="020B0604030504040204" pitchFamily="34" charset="-120"/>
                  </a:rPr>
                  <a:t>5</a:t>
                </a:r>
                <a:r>
                  <a:rPr lang="zh-TW" altLang="en-US" b="1" dirty="0">
                    <a:latin typeface="微軟正黑體" panose="020B0604030504040204" pitchFamily="34" charset="-120"/>
                    <a:ea typeface="微軟正黑體" panose="020B0604030504040204" pitchFamily="34" charset="-120"/>
                  </a:rPr>
                  <a:t>年間種植</a:t>
                </a:r>
                <a:r>
                  <a:rPr lang="en-US" altLang="zh-TW" b="1" dirty="0">
                    <a:latin typeface="微軟正黑體" panose="020B0604030504040204" pitchFamily="34" charset="-120"/>
                    <a:ea typeface="微軟正黑體" panose="020B0604030504040204" pitchFamily="34" charset="-120"/>
                  </a:rPr>
                  <a:t>3</a:t>
                </a:r>
                <a:r>
                  <a:rPr lang="zh-TW" altLang="en-US" b="1" dirty="0">
                    <a:latin typeface="微軟正黑體" panose="020B0604030504040204" pitchFamily="34" charset="-120"/>
                    <a:ea typeface="微軟正黑體" panose="020B0604030504040204" pitchFamily="34" charset="-120"/>
                  </a:rPr>
                  <a:t>次，該</a:t>
                </a:r>
                <a:r>
                  <a:rPr lang="en-US" altLang="zh-TW" b="1" dirty="0">
                    <a:latin typeface="微軟正黑體" panose="020B0604030504040204" pitchFamily="34" charset="-120"/>
                    <a:ea typeface="微軟正黑體" panose="020B0604030504040204" pitchFamily="34" charset="-120"/>
                  </a:rPr>
                  <a:t>T=3</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marL="457200" lvl="2" indent="-180000" algn="just">
                  <a:lnSpc>
                    <a:spcPts val="3300"/>
                  </a:lnSpc>
                  <a:spcBef>
                    <a:spcPts val="200"/>
                  </a:spcBef>
                  <a:spcAft>
                    <a:spcPts val="200"/>
                  </a:spcAft>
                  <a:buFont typeface="+mj-lt"/>
                  <a:buAutoNum type="arabicPeriod"/>
                </a:pPr>
                <a:r>
                  <a:rPr lang="zh-TW" altLang="en-US" b="1" dirty="0">
                    <a:latin typeface="微軟正黑體" panose="020B0604030504040204" pitchFamily="34" charset="-120"/>
                    <a:ea typeface="微軟正黑體" panose="020B0604030504040204" pitchFamily="34" charset="-120"/>
                  </a:rPr>
                  <a:t>依</a:t>
                </a:r>
                <a:r>
                  <a:rPr lang="zh-TW" altLang="en-US" b="1" dirty="0">
                    <a:solidFill>
                      <a:srgbClr val="C00000"/>
                    </a:solidFill>
                    <a:latin typeface="微軟正黑體" panose="020B0604030504040204" pitchFamily="34" charset="-120"/>
                    <a:ea typeface="微軟正黑體" panose="020B0604030504040204" pitchFamily="34" charset="-120"/>
                  </a:rPr>
                  <a:t>地形地勢</a:t>
                </a:r>
                <a:r>
                  <a:rPr lang="zh-TW" altLang="en-US" b="1" dirty="0">
                    <a:latin typeface="微軟正黑體" panose="020B0604030504040204" pitchFamily="34" charset="-120"/>
                    <a:ea typeface="微軟正黑體" panose="020B0604030504040204" pitchFamily="34" charset="-120"/>
                  </a:rPr>
                  <a:t>將水庫灌區分為</a:t>
                </a:r>
                <a:r>
                  <a:rPr lang="zh-TW" altLang="en-US" b="1" dirty="0">
                    <a:solidFill>
                      <a:srgbClr val="C00000"/>
                    </a:solidFill>
                    <a:latin typeface="微軟正黑體" panose="020B0604030504040204" pitchFamily="34" charset="-120"/>
                    <a:ea typeface="微軟正黑體" panose="020B0604030504040204" pitchFamily="34" charset="-120"/>
                  </a:rPr>
                  <a:t>若干區域</a:t>
                </a:r>
                <a:r>
                  <a:rPr lang="zh-TW" altLang="en-US" b="1" dirty="0">
                    <a:latin typeface="微軟正黑體" panose="020B0604030504040204" pitchFamily="34" charset="-120"/>
                    <a:ea typeface="微軟正黑體" panose="020B0604030504040204" pitchFamily="34" charset="-120"/>
                  </a:rPr>
                  <a:t>，區域內各種植次數</a:t>
                </a:r>
                <a:r>
                  <a:rPr lang="en-US" altLang="zh-TW" b="1" dirty="0">
                    <a:latin typeface="微軟正黑體" panose="020B0604030504040204" pitchFamily="34" charset="-120"/>
                    <a:ea typeface="微軟正黑體" panose="020B0604030504040204" pitchFamily="34" charset="-120"/>
                  </a:rPr>
                  <a:t>T</a:t>
                </a:r>
                <a:r>
                  <a:rPr lang="zh-TW" altLang="en-US" b="1" dirty="0">
                    <a:latin typeface="微軟正黑體" panose="020B0604030504040204" pitchFamily="34" charset="-120"/>
                    <a:ea typeface="微軟正黑體" panose="020B0604030504040204" pitchFamily="34" charset="-120"/>
                  </a:rPr>
                  <a:t>的網格數量</a:t>
                </a:r>
                <a:r>
                  <a:rPr lang="en-US" altLang="zh-TW" b="1" dirty="0">
                    <a:latin typeface="微軟正黑體" panose="020B0604030504040204" pitchFamily="34" charset="-120"/>
                    <a:ea typeface="微軟正黑體" panose="020B0604030504040204" pitchFamily="34" charset="-120"/>
                  </a:rPr>
                  <a:t>N</a:t>
                </a:r>
                <a:r>
                  <a:rPr lang="en-US" altLang="zh-TW" b="1" baseline="-25000" dirty="0">
                    <a:latin typeface="微軟正黑體" panose="020B0604030504040204" pitchFamily="34" charset="-120"/>
                    <a:ea typeface="微軟正黑體" panose="020B0604030504040204" pitchFamily="34" charset="-120"/>
                  </a:rPr>
                  <a:t>T</a:t>
                </a:r>
                <a:r>
                  <a:rPr lang="en-US" altLang="zh-TW" b="1" dirty="0">
                    <a:latin typeface="微軟正黑體" panose="020B0604030504040204" pitchFamily="34" charset="-120"/>
                    <a:ea typeface="微軟正黑體" panose="020B0604030504040204" pitchFamily="34" charset="-120"/>
                  </a:rPr>
                  <a:t> </a:t>
                </a:r>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a:p>
                <a:pPr marL="457200" lvl="2" indent="-180000" algn="just">
                  <a:lnSpc>
                    <a:spcPts val="3300"/>
                  </a:lnSpc>
                  <a:spcBef>
                    <a:spcPts val="200"/>
                  </a:spcBef>
                  <a:spcAft>
                    <a:spcPts val="200"/>
                  </a:spcAft>
                  <a:buFont typeface="+mj-lt"/>
                  <a:buAutoNum type="arabicPeriod"/>
                </a:pPr>
                <a:r>
                  <a:rPr lang="zh-TW" altLang="en-US" b="1" dirty="0">
                    <a:latin typeface="微軟正黑體" panose="020B0604030504040204" pitchFamily="34" charset="-120"/>
                    <a:ea typeface="微軟正黑體" panose="020B0604030504040204" pitchFamily="34" charset="-120"/>
                  </a:rPr>
                  <a:t>以各網格近五年種植次數</a:t>
                </a:r>
                <a:r>
                  <a:rPr lang="en-US" altLang="zh-TW" b="1" dirty="0">
                    <a:latin typeface="微軟正黑體" panose="020B0604030504040204" pitchFamily="34" charset="-120"/>
                    <a:ea typeface="微軟正黑體" panose="020B0604030504040204" pitchFamily="34" charset="-120"/>
                  </a:rPr>
                  <a:t>T</a:t>
                </a:r>
                <a:r>
                  <a:rPr lang="zh-TW" altLang="en-US" b="1" dirty="0">
                    <a:latin typeface="微軟正黑體" panose="020B0604030504040204" pitchFamily="34" charset="-120"/>
                    <a:ea typeface="微軟正黑體" panose="020B0604030504040204" pitchFamily="34" charset="-120"/>
                  </a:rPr>
                  <a:t>與網格數量</a:t>
                </a:r>
                <a:r>
                  <a:rPr lang="en-US" altLang="zh-TW" b="1" dirty="0">
                    <a:latin typeface="微軟正黑體" panose="020B0604030504040204" pitchFamily="34" charset="-120"/>
                    <a:ea typeface="微軟正黑體" panose="020B0604030504040204" pitchFamily="34" charset="-120"/>
                  </a:rPr>
                  <a:t>N</a:t>
                </a:r>
                <a:r>
                  <a:rPr lang="en-US" altLang="zh-TW" b="1" baseline="-25000" dirty="0">
                    <a:latin typeface="微軟正黑體" panose="020B0604030504040204" pitchFamily="34" charset="-120"/>
                    <a:ea typeface="微軟正黑體" panose="020B0604030504040204" pitchFamily="34" charset="-120"/>
                  </a:rPr>
                  <a:t>T</a:t>
                </a:r>
                <a:r>
                  <a:rPr lang="zh-TW" altLang="en-US" b="1" dirty="0">
                    <a:latin typeface="微軟正黑體" panose="020B0604030504040204" pitchFamily="34" charset="-120"/>
                    <a:ea typeface="微軟正黑體" panose="020B0604030504040204" pitchFamily="34" charset="-120"/>
                  </a:rPr>
                  <a:t>，計算各區域之</a:t>
                </a:r>
                <a:r>
                  <a:rPr lang="zh-TW" altLang="en-US" b="1" dirty="0">
                    <a:solidFill>
                      <a:srgbClr val="C00000"/>
                    </a:solidFill>
                    <a:latin typeface="微軟正黑體" panose="020B0604030504040204" pitchFamily="34" charset="-120"/>
                    <a:ea typeface="微軟正黑體" panose="020B0604030504040204" pitchFamily="34" charset="-120"/>
                  </a:rPr>
                  <a:t>加權平均種植次數</a:t>
                </a:r>
                <a14:m>
                  <m:oMath xmlns:m="http://schemas.openxmlformats.org/officeDocument/2006/math">
                    <m:acc>
                      <m:accPr>
                        <m:chr m:val="̅"/>
                        <m:ctrlPr>
                          <a:rPr lang="zh-TW" altLang="en-US" b="1" i="1" smtClean="0">
                            <a:solidFill>
                              <a:srgbClr val="C00000"/>
                            </a:solidFill>
                            <a:latin typeface="Cambria Math" panose="02040503050406030204" pitchFamily="18" charset="0"/>
                            <a:ea typeface="微軟正黑體" panose="020B0604030504040204" pitchFamily="34" charset="-120"/>
                          </a:rPr>
                        </m:ctrlPr>
                      </m:accPr>
                      <m:e>
                        <m:r>
                          <a:rPr lang="en-US" altLang="zh-TW" b="1" i="0" smtClean="0">
                            <a:solidFill>
                              <a:srgbClr val="C00000"/>
                            </a:solidFill>
                            <a:latin typeface="Cambria Math" panose="02040503050406030204" pitchFamily="18" charset="0"/>
                            <a:ea typeface="微軟正黑體" panose="020B0604030504040204" pitchFamily="34" charset="-120"/>
                          </a:rPr>
                          <m:t>𝐓</m:t>
                        </m:r>
                      </m:e>
                    </m:acc>
                  </m:oMath>
                </a14:m>
                <a:r>
                  <a:rPr lang="zh-TW" altLang="en-US" b="1" dirty="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p:txBody>
          </p:sp>
        </mc:Choice>
        <mc:Fallback xmlns="">
          <p:sp>
            <p:nvSpPr>
              <p:cNvPr id="4" name="內容版面配置區 2">
                <a:extLst>
                  <a:ext uri="{FF2B5EF4-FFF2-40B4-BE49-F238E27FC236}">
                    <a16:creationId xmlns:a16="http://schemas.microsoft.com/office/drawing/2014/main" id="{F5664B91-3844-FDFB-39E8-82B9D4914A0B}"/>
                  </a:ext>
                </a:extLst>
              </p:cNvPr>
              <p:cNvSpPr txBox="1">
                <a:spLocks noRot="1" noChangeAspect="1" noMove="1" noResize="1" noEditPoints="1" noAdjustHandles="1" noChangeArrowheads="1" noChangeShapeType="1" noTextEdit="1"/>
              </p:cNvSpPr>
              <p:nvPr/>
            </p:nvSpPr>
            <p:spPr bwMode="auto">
              <a:xfrm>
                <a:off x="1096985" y="1677841"/>
                <a:ext cx="7524085" cy="3104376"/>
              </a:xfrm>
              <a:prstGeom prst="rect">
                <a:avLst/>
              </a:prstGeom>
              <a:blipFill>
                <a:blip r:embed="rId3"/>
                <a:stretch>
                  <a:fillRect r="-3647" b="-23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BBE082EE-F0CF-7ABD-5C4C-099B3664C9DE}"/>
                  </a:ext>
                </a:extLst>
              </p:cNvPr>
              <p:cNvSpPr txBox="1"/>
              <p:nvPr/>
            </p:nvSpPr>
            <p:spPr>
              <a:xfrm>
                <a:off x="2480232" y="4871150"/>
                <a:ext cx="5912837" cy="53059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b="1" i="1" smtClean="0">
                              <a:effectLst>
                                <a:glow rad="101600">
                                  <a:schemeClr val="bg1"/>
                                </a:glow>
                              </a:effectLst>
                              <a:latin typeface="Cambria Math" panose="02040503050406030204" pitchFamily="18" charset="0"/>
                              <a:ea typeface="微軟正黑體" panose="020B0604030504040204" pitchFamily="34" charset="-120"/>
                            </a:rPr>
                          </m:ctrlPr>
                        </m:accPr>
                        <m:e>
                          <m:r>
                            <a:rPr lang="en-US" altLang="zh-TW" b="1">
                              <a:effectLst>
                                <a:glow rad="101600">
                                  <a:schemeClr val="bg1"/>
                                </a:glow>
                              </a:effectLst>
                              <a:latin typeface="Cambria Math" panose="02040503050406030204" pitchFamily="18" charset="0"/>
                              <a:ea typeface="微軟正黑體" panose="020B0604030504040204" pitchFamily="34" charset="-120"/>
                            </a:rPr>
                            <m:t>𝐓</m:t>
                          </m:r>
                        </m:e>
                      </m:acc>
                      <m:r>
                        <a:rPr lang="en-US" altLang="zh-TW" b="0" i="1" smtClean="0">
                          <a:effectLst>
                            <a:glow rad="101600">
                              <a:schemeClr val="bg1"/>
                            </a:glow>
                          </a:effectLst>
                          <a:latin typeface="Cambria Math" panose="02040503050406030204" pitchFamily="18" charset="0"/>
                          <a:ea typeface="微軟正黑體" panose="020B0604030504040204" pitchFamily="34" charset="-120"/>
                        </a:rPr>
                        <m:t>=</m:t>
                      </m:r>
                      <m:f>
                        <m:fPr>
                          <m:ctrlPr>
                            <a:rPr lang="en-US" altLang="zh-TW" b="0" i="1" smtClean="0">
                              <a:effectLst>
                                <a:glow rad="101600">
                                  <a:schemeClr val="bg1"/>
                                </a:glow>
                              </a:effectLst>
                              <a:latin typeface="Cambria Math" panose="02040503050406030204" pitchFamily="18" charset="0"/>
                              <a:ea typeface="微軟正黑體" panose="020B0604030504040204" pitchFamily="34" charset="-120"/>
                            </a:rPr>
                          </m:ctrlPr>
                        </m:fPr>
                        <m:num>
                          <m:r>
                            <m:rPr>
                              <m:sty m:val="p"/>
                            </m:rPr>
                            <a:rPr lang="en-US" altLang="zh-TW" i="1">
                              <a:effectLst>
                                <a:glow rad="101600">
                                  <a:schemeClr val="bg1"/>
                                </a:glow>
                              </a:effectLst>
                              <a:latin typeface="Cambria Math" panose="02040503050406030204" pitchFamily="18" charset="0"/>
                              <a:ea typeface="微軟正黑體" panose="020B0604030504040204" pitchFamily="34" charset="-120"/>
                            </a:rPr>
                            <m:t>N</m:t>
                          </m:r>
                          <m:r>
                            <a:rPr lang="en-US" altLang="zh-TW" b="0" i="1" baseline="-25000" smtClean="0">
                              <a:effectLst>
                                <a:glow rad="101600">
                                  <a:schemeClr val="bg1"/>
                                </a:glow>
                              </a:effectLst>
                              <a:latin typeface="Cambria Math" panose="02040503050406030204" pitchFamily="18" charset="0"/>
                              <a:ea typeface="微軟正黑體" panose="020B0604030504040204" pitchFamily="34" charset="-120"/>
                            </a:rPr>
                            <m:t>1</m:t>
                          </m:r>
                          <m:r>
                            <a:rPr lang="en-US" altLang="zh-TW" b="0" i="1" smtClean="0">
                              <a:effectLst>
                                <a:glow rad="101600">
                                  <a:schemeClr val="bg1"/>
                                </a:glow>
                              </a:effectLst>
                              <a:latin typeface="Cambria Math" panose="02040503050406030204" pitchFamily="18" charset="0"/>
                              <a:ea typeface="Cambria Math" panose="02040503050406030204" pitchFamily="18" charset="0"/>
                            </a:rPr>
                            <m:t>×</m:t>
                          </m:r>
                          <m:r>
                            <a:rPr lang="en-US" altLang="zh-TW" i="1">
                              <a:effectLst>
                                <a:glow rad="101600">
                                  <a:schemeClr val="bg1"/>
                                </a:glow>
                              </a:effectLst>
                              <a:latin typeface="Cambria Math" panose="02040503050406030204" pitchFamily="18" charset="0"/>
                              <a:ea typeface="Cambria Math" panose="02040503050406030204" pitchFamily="18" charset="0"/>
                            </a:rPr>
                            <m:t>1</m:t>
                          </m:r>
                          <m:r>
                            <a:rPr lang="en-US" altLang="zh-TW" i="1">
                              <a:effectLst>
                                <a:glow rad="101600">
                                  <a:schemeClr val="bg1"/>
                                </a:glow>
                              </a:effectLst>
                              <a:latin typeface="Cambria Math" panose="02040503050406030204" pitchFamily="18" charset="0"/>
                              <a:ea typeface="微軟正黑體" panose="020B0604030504040204" pitchFamily="34" charset="-120"/>
                            </a:rPr>
                            <m:t>+</m:t>
                          </m:r>
                          <m:r>
                            <m:rPr>
                              <m:sty m:val="p"/>
                            </m:rPr>
                            <a:rPr lang="en-US" altLang="zh-TW" i="1" smtClean="0">
                              <a:effectLst>
                                <a:glow rad="101600">
                                  <a:schemeClr val="bg1"/>
                                </a:glow>
                              </a:effectLst>
                              <a:latin typeface="Cambria Math" panose="02040503050406030204" pitchFamily="18" charset="0"/>
                              <a:ea typeface="微軟正黑體" panose="020B0604030504040204" pitchFamily="34" charset="-120"/>
                            </a:rPr>
                            <m:t>N</m:t>
                          </m:r>
                          <m:r>
                            <a:rPr lang="en-US" altLang="zh-TW" i="1" baseline="-25000" smtClean="0">
                              <a:effectLst>
                                <a:glow rad="101600">
                                  <a:schemeClr val="bg1"/>
                                </a:glow>
                              </a:effectLst>
                              <a:latin typeface="Cambria Math" panose="02040503050406030204" pitchFamily="18" charset="0"/>
                              <a:ea typeface="微軟正黑體" panose="020B0604030504040204" pitchFamily="34" charset="-120"/>
                            </a:rPr>
                            <m:t>2</m:t>
                          </m:r>
                          <m:r>
                            <a:rPr lang="en-US" altLang="zh-TW" i="1">
                              <a:effectLst>
                                <a:glow rad="101600">
                                  <a:schemeClr val="bg1"/>
                                </a:glow>
                              </a:effectLst>
                              <a:latin typeface="Cambria Math" panose="02040503050406030204" pitchFamily="18" charset="0"/>
                              <a:ea typeface="Cambria Math" panose="02040503050406030204" pitchFamily="18" charset="0"/>
                            </a:rPr>
                            <m:t>×</m:t>
                          </m:r>
                          <m:r>
                            <a:rPr lang="en-US" altLang="zh-TW" i="1" smtClean="0">
                              <a:effectLst>
                                <a:glow rad="101600">
                                  <a:schemeClr val="bg1"/>
                                </a:glow>
                              </a:effectLst>
                              <a:latin typeface="Cambria Math" panose="02040503050406030204" pitchFamily="18" charset="0"/>
                              <a:ea typeface="Cambria Math" panose="02040503050406030204" pitchFamily="18" charset="0"/>
                            </a:rPr>
                            <m:t>2</m:t>
                          </m:r>
                          <m:r>
                            <a:rPr lang="en-US" altLang="zh-TW" b="0" i="1" smtClean="0">
                              <a:effectLst>
                                <a:glow rad="101600">
                                  <a:schemeClr val="bg1"/>
                                </a:glow>
                              </a:effectLst>
                              <a:latin typeface="Cambria Math" panose="02040503050406030204" pitchFamily="18" charset="0"/>
                              <a:ea typeface="微軟正黑體" panose="020B0604030504040204" pitchFamily="34" charset="-120"/>
                            </a:rPr>
                            <m:t>+</m:t>
                          </m:r>
                          <m:r>
                            <m:rPr>
                              <m:sty m:val="p"/>
                            </m:rPr>
                            <a:rPr lang="en-US" altLang="zh-TW" i="1">
                              <a:effectLst>
                                <a:glow rad="101600">
                                  <a:schemeClr val="bg1"/>
                                </a:glow>
                              </a:effectLst>
                              <a:latin typeface="Cambria Math" panose="02040503050406030204" pitchFamily="18" charset="0"/>
                              <a:ea typeface="微軟正黑體" panose="020B0604030504040204" pitchFamily="34" charset="-120"/>
                            </a:rPr>
                            <m:t>N</m:t>
                          </m:r>
                          <m:r>
                            <a:rPr lang="en-US" altLang="zh-TW" i="1" baseline="-25000" smtClean="0">
                              <a:effectLst>
                                <a:glow rad="101600">
                                  <a:schemeClr val="bg1"/>
                                </a:glow>
                              </a:effectLst>
                              <a:latin typeface="Cambria Math" panose="02040503050406030204" pitchFamily="18" charset="0"/>
                              <a:ea typeface="微軟正黑體" panose="020B0604030504040204" pitchFamily="34" charset="-120"/>
                            </a:rPr>
                            <m:t>3</m:t>
                          </m:r>
                          <m:r>
                            <a:rPr lang="en-US" altLang="zh-TW" i="1">
                              <a:effectLst>
                                <a:glow rad="101600">
                                  <a:schemeClr val="bg1"/>
                                </a:glow>
                              </a:effectLst>
                              <a:latin typeface="Cambria Math" panose="02040503050406030204" pitchFamily="18" charset="0"/>
                              <a:ea typeface="Cambria Math" panose="02040503050406030204" pitchFamily="18" charset="0"/>
                            </a:rPr>
                            <m:t>×</m:t>
                          </m:r>
                          <m:r>
                            <a:rPr lang="en-US" altLang="zh-TW" i="1" smtClean="0">
                              <a:effectLst>
                                <a:glow rad="101600">
                                  <a:schemeClr val="bg1"/>
                                </a:glow>
                              </a:effectLst>
                              <a:latin typeface="Cambria Math" panose="02040503050406030204" pitchFamily="18" charset="0"/>
                              <a:ea typeface="Cambria Math" panose="02040503050406030204" pitchFamily="18" charset="0"/>
                            </a:rPr>
                            <m:t>3</m:t>
                          </m:r>
                          <m:r>
                            <a:rPr lang="en-US" altLang="zh-TW" b="0" i="1" smtClean="0">
                              <a:effectLst>
                                <a:glow rad="101600">
                                  <a:schemeClr val="bg1"/>
                                </a:glow>
                              </a:effectLst>
                              <a:latin typeface="Cambria Math" panose="02040503050406030204" pitchFamily="18" charset="0"/>
                              <a:ea typeface="微軟正黑體" panose="020B0604030504040204" pitchFamily="34" charset="-120"/>
                            </a:rPr>
                            <m:t>+</m:t>
                          </m:r>
                          <m:r>
                            <m:rPr>
                              <m:sty m:val="p"/>
                            </m:rPr>
                            <a:rPr lang="en-US" altLang="zh-TW" i="1">
                              <a:effectLst>
                                <a:glow rad="101600">
                                  <a:schemeClr val="bg1"/>
                                </a:glow>
                              </a:effectLst>
                              <a:latin typeface="Cambria Math" panose="02040503050406030204" pitchFamily="18" charset="0"/>
                              <a:ea typeface="微軟正黑體" panose="020B0604030504040204" pitchFamily="34" charset="-120"/>
                            </a:rPr>
                            <m:t>N</m:t>
                          </m:r>
                          <m:r>
                            <a:rPr lang="en-US" altLang="zh-TW" i="1" baseline="-25000" smtClean="0">
                              <a:effectLst>
                                <a:glow rad="101600">
                                  <a:schemeClr val="bg1"/>
                                </a:glow>
                              </a:effectLst>
                              <a:latin typeface="Cambria Math" panose="02040503050406030204" pitchFamily="18" charset="0"/>
                              <a:ea typeface="微軟正黑體" panose="020B0604030504040204" pitchFamily="34" charset="-120"/>
                            </a:rPr>
                            <m:t>4</m:t>
                          </m:r>
                          <m:r>
                            <a:rPr lang="en-US" altLang="zh-TW" i="1">
                              <a:effectLst>
                                <a:glow rad="101600">
                                  <a:schemeClr val="bg1"/>
                                </a:glow>
                              </a:effectLst>
                              <a:latin typeface="Cambria Math" panose="02040503050406030204" pitchFamily="18" charset="0"/>
                              <a:ea typeface="Cambria Math" panose="02040503050406030204" pitchFamily="18" charset="0"/>
                            </a:rPr>
                            <m:t>×</m:t>
                          </m:r>
                          <m:r>
                            <a:rPr lang="en-US" altLang="zh-TW" i="1" smtClean="0">
                              <a:effectLst>
                                <a:glow rad="101600">
                                  <a:schemeClr val="bg1"/>
                                </a:glow>
                              </a:effectLst>
                              <a:latin typeface="Cambria Math" panose="02040503050406030204" pitchFamily="18" charset="0"/>
                              <a:ea typeface="Cambria Math" panose="02040503050406030204" pitchFamily="18" charset="0"/>
                            </a:rPr>
                            <m:t>4</m:t>
                          </m:r>
                          <m:r>
                            <a:rPr lang="en-US" altLang="zh-TW" i="1">
                              <a:effectLst>
                                <a:glow rad="101600">
                                  <a:schemeClr val="bg1"/>
                                </a:glow>
                              </a:effectLst>
                              <a:latin typeface="Cambria Math" panose="02040503050406030204" pitchFamily="18" charset="0"/>
                              <a:ea typeface="Cambria Math" panose="02040503050406030204" pitchFamily="18" charset="0"/>
                            </a:rPr>
                            <m:t>+</m:t>
                          </m:r>
                          <m:r>
                            <m:rPr>
                              <m:sty m:val="p"/>
                            </m:rPr>
                            <a:rPr lang="en-US" altLang="zh-TW" i="1">
                              <a:effectLst>
                                <a:glow rad="101600">
                                  <a:schemeClr val="bg1"/>
                                </a:glow>
                              </a:effectLst>
                              <a:latin typeface="Cambria Math" panose="02040503050406030204" pitchFamily="18" charset="0"/>
                              <a:ea typeface="Cambria Math" panose="02040503050406030204" pitchFamily="18" charset="0"/>
                            </a:rPr>
                            <m:t>N</m:t>
                          </m:r>
                          <m:r>
                            <a:rPr lang="en-US" altLang="zh-TW" i="1" baseline="-25000">
                              <a:effectLst>
                                <a:glow rad="101600">
                                  <a:schemeClr val="bg1"/>
                                </a:glow>
                              </a:effectLst>
                              <a:latin typeface="Cambria Math" panose="02040503050406030204" pitchFamily="18" charset="0"/>
                              <a:ea typeface="Cambria Math" panose="02040503050406030204" pitchFamily="18" charset="0"/>
                            </a:rPr>
                            <m:t>5</m:t>
                          </m:r>
                          <m:r>
                            <a:rPr lang="en-US" altLang="zh-TW" i="1">
                              <a:effectLst>
                                <a:glow rad="101600">
                                  <a:schemeClr val="bg1"/>
                                </a:glow>
                              </a:effectLst>
                              <a:latin typeface="Cambria Math" panose="02040503050406030204" pitchFamily="18" charset="0"/>
                              <a:ea typeface="Cambria Math" panose="02040503050406030204" pitchFamily="18" charset="0"/>
                            </a:rPr>
                            <m:t>×</m:t>
                          </m:r>
                          <m:r>
                            <a:rPr lang="en-US" altLang="zh-TW" i="1" smtClean="0">
                              <a:effectLst>
                                <a:glow rad="101600">
                                  <a:schemeClr val="bg1"/>
                                </a:glow>
                              </a:effectLst>
                              <a:latin typeface="Cambria Math" panose="02040503050406030204" pitchFamily="18" charset="0"/>
                              <a:ea typeface="Cambria Math" panose="02040503050406030204" pitchFamily="18" charset="0"/>
                            </a:rPr>
                            <m:t>5</m:t>
                          </m:r>
                        </m:num>
                        <m:den>
                          <m:r>
                            <m:rPr>
                              <m:sty m:val="p"/>
                            </m:rPr>
                            <a:rPr lang="en-US" altLang="zh-TW" i="1">
                              <a:effectLst>
                                <a:glow rad="101600">
                                  <a:schemeClr val="bg1"/>
                                </a:glow>
                              </a:effectLst>
                              <a:latin typeface="Cambria Math" panose="02040503050406030204" pitchFamily="18" charset="0"/>
                              <a:ea typeface="微軟正黑體" panose="020B0604030504040204" pitchFamily="34" charset="-120"/>
                            </a:rPr>
                            <m:t>N</m:t>
                          </m:r>
                          <m:r>
                            <a:rPr lang="en-US" altLang="zh-TW" b="0" i="1" baseline="-25000" smtClean="0">
                              <a:effectLst>
                                <a:glow rad="101600">
                                  <a:schemeClr val="bg1"/>
                                </a:glow>
                              </a:effectLst>
                              <a:latin typeface="Cambria Math" panose="02040503050406030204" pitchFamily="18" charset="0"/>
                              <a:ea typeface="微軟正黑體" panose="020B0604030504040204" pitchFamily="34" charset="-120"/>
                            </a:rPr>
                            <m:t>1</m:t>
                          </m:r>
                          <m:r>
                            <a:rPr lang="en-US" altLang="zh-TW" b="0" i="1" smtClean="0">
                              <a:effectLst>
                                <a:glow rad="101600">
                                  <a:schemeClr val="bg1"/>
                                </a:glow>
                              </a:effectLst>
                              <a:latin typeface="Cambria Math" panose="02040503050406030204" pitchFamily="18" charset="0"/>
                              <a:ea typeface="微軟正黑體" panose="020B0604030504040204" pitchFamily="34" charset="-120"/>
                            </a:rPr>
                            <m:t>+</m:t>
                          </m:r>
                          <m:r>
                            <m:rPr>
                              <m:sty m:val="p"/>
                            </m:rPr>
                            <a:rPr lang="en-US" altLang="zh-TW" i="1">
                              <a:effectLst>
                                <a:glow rad="101600">
                                  <a:schemeClr val="bg1"/>
                                </a:glow>
                              </a:effectLst>
                              <a:latin typeface="Cambria Math" panose="02040503050406030204" pitchFamily="18" charset="0"/>
                              <a:ea typeface="微軟正黑體" panose="020B0604030504040204" pitchFamily="34" charset="-120"/>
                            </a:rPr>
                            <m:t>N</m:t>
                          </m:r>
                          <m:r>
                            <a:rPr lang="en-US" altLang="zh-TW" b="0" i="1" baseline="-25000" smtClean="0">
                              <a:effectLst>
                                <a:glow rad="101600">
                                  <a:schemeClr val="bg1"/>
                                </a:glow>
                              </a:effectLst>
                              <a:latin typeface="Cambria Math" panose="02040503050406030204" pitchFamily="18" charset="0"/>
                              <a:ea typeface="微軟正黑體" panose="020B0604030504040204" pitchFamily="34" charset="-120"/>
                            </a:rPr>
                            <m:t>2</m:t>
                          </m:r>
                          <m:r>
                            <a:rPr lang="en-US" altLang="zh-TW" i="1">
                              <a:effectLst>
                                <a:glow rad="101600">
                                  <a:schemeClr val="bg1"/>
                                </a:glow>
                              </a:effectLst>
                              <a:latin typeface="Cambria Math" panose="02040503050406030204" pitchFamily="18" charset="0"/>
                              <a:ea typeface="微軟正黑體" panose="020B0604030504040204" pitchFamily="34" charset="-120"/>
                            </a:rPr>
                            <m:t>+</m:t>
                          </m:r>
                          <m:r>
                            <m:rPr>
                              <m:sty m:val="p"/>
                            </m:rPr>
                            <a:rPr lang="en-US" altLang="zh-TW" i="1">
                              <a:effectLst>
                                <a:glow rad="101600">
                                  <a:schemeClr val="bg1"/>
                                </a:glow>
                              </a:effectLst>
                              <a:latin typeface="Cambria Math" panose="02040503050406030204" pitchFamily="18" charset="0"/>
                              <a:ea typeface="微軟正黑體" panose="020B0604030504040204" pitchFamily="34" charset="-120"/>
                            </a:rPr>
                            <m:t>N</m:t>
                          </m:r>
                          <m:r>
                            <a:rPr lang="en-US" altLang="zh-TW" i="1" baseline="-25000">
                              <a:effectLst>
                                <a:glow rad="101600">
                                  <a:schemeClr val="bg1"/>
                                </a:glow>
                              </a:effectLst>
                              <a:latin typeface="Cambria Math" panose="02040503050406030204" pitchFamily="18" charset="0"/>
                              <a:ea typeface="微軟正黑體" panose="020B0604030504040204" pitchFamily="34" charset="-120"/>
                            </a:rPr>
                            <m:t>3</m:t>
                          </m:r>
                          <m:r>
                            <a:rPr lang="en-US" altLang="zh-TW" i="1">
                              <a:effectLst>
                                <a:glow rad="101600">
                                  <a:schemeClr val="bg1"/>
                                </a:glow>
                              </a:effectLst>
                              <a:latin typeface="Cambria Math" panose="02040503050406030204" pitchFamily="18" charset="0"/>
                              <a:ea typeface="微軟正黑體" panose="020B0604030504040204" pitchFamily="34" charset="-120"/>
                            </a:rPr>
                            <m:t>+</m:t>
                          </m:r>
                          <m:r>
                            <m:rPr>
                              <m:sty m:val="p"/>
                            </m:rPr>
                            <a:rPr lang="en-US" altLang="zh-TW" i="1">
                              <a:effectLst>
                                <a:glow rad="101600">
                                  <a:schemeClr val="bg1"/>
                                </a:glow>
                              </a:effectLst>
                              <a:latin typeface="Cambria Math" panose="02040503050406030204" pitchFamily="18" charset="0"/>
                              <a:ea typeface="微軟正黑體" panose="020B0604030504040204" pitchFamily="34" charset="-120"/>
                            </a:rPr>
                            <m:t>N</m:t>
                          </m:r>
                          <m:r>
                            <a:rPr lang="en-US" altLang="zh-TW" i="1" baseline="-25000">
                              <a:effectLst>
                                <a:glow rad="101600">
                                  <a:schemeClr val="bg1"/>
                                </a:glow>
                              </a:effectLst>
                              <a:latin typeface="Cambria Math" panose="02040503050406030204" pitchFamily="18" charset="0"/>
                              <a:ea typeface="微軟正黑體" panose="020B0604030504040204" pitchFamily="34" charset="-120"/>
                            </a:rPr>
                            <m:t>4</m:t>
                          </m:r>
                          <m:r>
                            <a:rPr lang="en-US" altLang="zh-TW" i="1">
                              <a:effectLst>
                                <a:glow rad="101600">
                                  <a:schemeClr val="bg1"/>
                                </a:glow>
                              </a:effectLst>
                              <a:latin typeface="Cambria Math" panose="02040503050406030204" pitchFamily="18" charset="0"/>
                              <a:ea typeface="微軟正黑體" panose="020B0604030504040204" pitchFamily="34" charset="-120"/>
                            </a:rPr>
                            <m:t>+</m:t>
                          </m:r>
                          <m:r>
                            <m:rPr>
                              <m:sty m:val="p"/>
                            </m:rPr>
                            <a:rPr lang="en-US" altLang="zh-TW" i="1">
                              <a:effectLst>
                                <a:glow rad="101600">
                                  <a:schemeClr val="bg1"/>
                                </a:glow>
                              </a:effectLst>
                              <a:latin typeface="Cambria Math" panose="02040503050406030204" pitchFamily="18" charset="0"/>
                              <a:ea typeface="微軟正黑體" panose="020B0604030504040204" pitchFamily="34" charset="-120"/>
                            </a:rPr>
                            <m:t>N</m:t>
                          </m:r>
                          <m:r>
                            <a:rPr lang="en-US" altLang="zh-TW" i="1" baseline="-25000">
                              <a:effectLst>
                                <a:glow rad="101600">
                                  <a:schemeClr val="bg1"/>
                                </a:glow>
                              </a:effectLst>
                              <a:latin typeface="Cambria Math" panose="02040503050406030204" pitchFamily="18" charset="0"/>
                              <a:ea typeface="微軟正黑體" panose="020B0604030504040204" pitchFamily="34" charset="-120"/>
                            </a:rPr>
                            <m:t>5</m:t>
                          </m:r>
                        </m:den>
                      </m:f>
                    </m:oMath>
                  </m:oMathPara>
                </a14:m>
                <a:endParaRPr lang="zh-TW" altLang="en-US" dirty="0">
                  <a:effectLst>
                    <a:glow rad="101600">
                      <a:schemeClr val="bg1"/>
                    </a:glow>
                  </a:effectLst>
                </a:endParaRPr>
              </a:p>
            </p:txBody>
          </p:sp>
        </mc:Choice>
        <mc:Fallback xmlns="">
          <p:sp>
            <p:nvSpPr>
              <p:cNvPr id="5" name="文字方塊 4">
                <a:extLst>
                  <a:ext uri="{FF2B5EF4-FFF2-40B4-BE49-F238E27FC236}">
                    <a16:creationId xmlns:a16="http://schemas.microsoft.com/office/drawing/2014/main" id="{BBE082EE-F0CF-7ABD-5C4C-099B3664C9DE}"/>
                  </a:ext>
                </a:extLst>
              </p:cNvPr>
              <p:cNvSpPr txBox="1">
                <a:spLocks noRot="1" noChangeAspect="1" noMove="1" noResize="1" noEditPoints="1" noAdjustHandles="1" noChangeArrowheads="1" noChangeShapeType="1" noTextEdit="1"/>
              </p:cNvSpPr>
              <p:nvPr/>
            </p:nvSpPr>
            <p:spPr>
              <a:xfrm>
                <a:off x="2480232" y="4871150"/>
                <a:ext cx="5912837" cy="530594"/>
              </a:xfrm>
              <a:prstGeom prst="rect">
                <a:avLst/>
              </a:prstGeom>
              <a:blipFill>
                <a:blip r:embed="rId4"/>
                <a:stretch>
                  <a:fillRect t="-9195" b="-20690"/>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703D6B6A-3EDE-9935-D31B-F6F604E71674}"/>
              </a:ext>
            </a:extLst>
          </p:cNvPr>
          <p:cNvSpPr txBox="1"/>
          <p:nvPr/>
        </p:nvSpPr>
        <p:spPr>
          <a:xfrm>
            <a:off x="1648865" y="4860453"/>
            <a:ext cx="2164765" cy="46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marL="180000" indent="-180000" algn="just">
              <a:lnSpc>
                <a:spcPts val="3300"/>
              </a:lnSpc>
              <a:spcBef>
                <a:spcPts val="200"/>
              </a:spcBef>
              <a:spcAft>
                <a:spcPts val="200"/>
              </a:spcAft>
              <a:buFont typeface="Arial" panose="020B0604020202020204" pitchFamily="34" charset="0"/>
              <a:buChar char="•"/>
              <a:defRPr sz="2000" b="1">
                <a:latin typeface="微軟正黑體" panose="020B0604030504040204" pitchFamily="34" charset="-120"/>
                <a:ea typeface="微軟正黑體" panose="020B0604030504040204" pitchFamily="34" charset="-120"/>
              </a:defRPr>
            </a:lvl1pPr>
            <a:lvl2pPr marL="742950" indent="-285750"/>
            <a:lvl3pPr marL="766762" lvl="2" indent="-342900" algn="just">
              <a:lnSpc>
                <a:spcPts val="3300"/>
              </a:lnSpc>
              <a:spcBef>
                <a:spcPts val="200"/>
              </a:spcBef>
              <a:spcAft>
                <a:spcPts val="200"/>
              </a:spcAft>
              <a:buFont typeface="Wingdings" panose="05000000000000000000" pitchFamily="2" charset="2"/>
              <a:buChar char="ü"/>
              <a:defRPr sz="2000" b="1">
                <a:latin typeface="微軟正黑體" panose="020B0604030504040204" pitchFamily="34" charset="-120"/>
                <a:ea typeface="微軟正黑體" panose="020B0604030504040204" pitchFamily="34" charset="-120"/>
              </a:defRPr>
            </a:lvl3pPr>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indent="0">
              <a:buNone/>
            </a:pPr>
            <a:r>
              <a:rPr lang="zh-TW" altLang="en-US" dirty="0"/>
              <a:t>計算公式：</a:t>
            </a:r>
          </a:p>
        </p:txBody>
      </p:sp>
      <p:sp>
        <p:nvSpPr>
          <p:cNvPr id="8" name="文字方塊 7">
            <a:extLst>
              <a:ext uri="{FF2B5EF4-FFF2-40B4-BE49-F238E27FC236}">
                <a16:creationId xmlns:a16="http://schemas.microsoft.com/office/drawing/2014/main" id="{DF88C959-53FB-EDAD-099B-92DC77CFEFE1}"/>
              </a:ext>
            </a:extLst>
          </p:cNvPr>
          <p:cNvSpPr txBox="1"/>
          <p:nvPr/>
        </p:nvSpPr>
        <p:spPr>
          <a:xfrm>
            <a:off x="9054351" y="855155"/>
            <a:ext cx="2849029"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zh-TW" altLang="en-US" sz="1800" b="1" dirty="0">
                <a:latin typeface="微軟正黑體" panose="020B0604030504040204" pitchFamily="34" charset="-120"/>
                <a:ea typeface="微軟正黑體" panose="020B0604030504040204" pitchFamily="34" charset="-120"/>
              </a:rPr>
              <a:t>得出各</a:t>
            </a:r>
            <a:r>
              <a:rPr lang="zh-TW" altLang="en-US" b="1" dirty="0">
                <a:latin typeface="微軟正黑體" panose="020B0604030504040204" pitchFamily="34" charset="-120"/>
                <a:ea typeface="微軟正黑體" panose="020B0604030504040204" pitchFamily="34" charset="-120"/>
              </a:rPr>
              <a:t>網格</a:t>
            </a:r>
            <a:r>
              <a:rPr lang="zh-TW" altLang="en-US" sz="1800" b="1" dirty="0">
                <a:latin typeface="微軟正黑體" panose="020B0604030504040204" pitchFamily="34" charset="-120"/>
                <a:ea typeface="微軟正黑體" panose="020B0604030504040204" pitchFamily="34" charset="-120"/>
              </a:rPr>
              <a:t>歷年種植次數</a:t>
            </a:r>
            <a:r>
              <a:rPr lang="en-US" altLang="zh-TW" sz="1800" b="1" dirty="0">
                <a:latin typeface="微軟正黑體" panose="020B0604030504040204" pitchFamily="34" charset="-120"/>
                <a:ea typeface="微軟正黑體" panose="020B0604030504040204" pitchFamily="34" charset="-120"/>
              </a:rPr>
              <a:t>T</a:t>
            </a:r>
            <a:endParaRPr lang="zh-TW" altLang="en-US" dirty="0"/>
          </a:p>
        </p:txBody>
      </p:sp>
      <p:sp>
        <p:nvSpPr>
          <p:cNvPr id="9" name="橢圓 8">
            <a:extLst>
              <a:ext uri="{FF2B5EF4-FFF2-40B4-BE49-F238E27FC236}">
                <a16:creationId xmlns:a16="http://schemas.microsoft.com/office/drawing/2014/main" id="{74A1CE19-42BB-97DC-E936-70E1247AF834}"/>
              </a:ext>
            </a:extLst>
          </p:cNvPr>
          <p:cNvSpPr/>
          <p:nvPr/>
        </p:nvSpPr>
        <p:spPr>
          <a:xfrm>
            <a:off x="9926187" y="1337992"/>
            <a:ext cx="360000" cy="360000"/>
          </a:xfrm>
          <a:prstGeom prst="ellipse">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TW" dirty="0"/>
              <a:t>1</a:t>
            </a:r>
            <a:endParaRPr lang="zh-TW" altLang="en-US" dirty="0"/>
          </a:p>
        </p:txBody>
      </p:sp>
      <p:sp>
        <p:nvSpPr>
          <p:cNvPr id="10" name="文字方塊 9">
            <a:extLst>
              <a:ext uri="{FF2B5EF4-FFF2-40B4-BE49-F238E27FC236}">
                <a16:creationId xmlns:a16="http://schemas.microsoft.com/office/drawing/2014/main" id="{AB9CD6A0-60D7-D7F8-1240-578EE60FF22C}"/>
              </a:ext>
            </a:extLst>
          </p:cNvPr>
          <p:cNvSpPr txBox="1"/>
          <p:nvPr/>
        </p:nvSpPr>
        <p:spPr>
          <a:xfrm>
            <a:off x="9054351" y="3232179"/>
            <a:ext cx="2849029"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defPPr>
              <a:defRPr lang="zh-TW"/>
            </a:defPPr>
            <a:lvl1pPr>
              <a:defRPr sz="1800" b="1">
                <a:latin typeface="微軟正黑體" panose="020B0604030504040204" pitchFamily="34" charset="-120"/>
                <a:ea typeface="微軟正黑體" panose="020B0604030504040204" pitchFamily="34" charset="-120"/>
              </a:defRPr>
            </a:lvl1pPr>
          </a:lstStyle>
          <a:p>
            <a:pPr algn="ctr"/>
            <a:r>
              <a:rPr lang="zh-TW" altLang="en-US" dirty="0"/>
              <a:t>設定合適之潛力區位邊界</a:t>
            </a:r>
          </a:p>
        </p:txBody>
      </p:sp>
      <p:sp>
        <p:nvSpPr>
          <p:cNvPr id="16" name="文字方塊 15">
            <a:extLst>
              <a:ext uri="{FF2B5EF4-FFF2-40B4-BE49-F238E27FC236}">
                <a16:creationId xmlns:a16="http://schemas.microsoft.com/office/drawing/2014/main" id="{D9884F57-501F-E394-C708-D901A2756AC2}"/>
              </a:ext>
            </a:extLst>
          </p:cNvPr>
          <p:cNvSpPr txBox="1"/>
          <p:nvPr/>
        </p:nvSpPr>
        <p:spPr>
          <a:xfrm>
            <a:off x="8393069" y="5745670"/>
            <a:ext cx="284903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defPPr>
              <a:defRPr lang="zh-TW"/>
            </a:defPPr>
            <a:lvl1pPr>
              <a:defRPr sz="1800" b="1">
                <a:latin typeface="微軟正黑體" panose="020B0604030504040204" pitchFamily="34" charset="-120"/>
                <a:ea typeface="微軟正黑體" panose="020B0604030504040204" pitchFamily="34" charset="-120"/>
              </a:defRPr>
            </a:lvl1pPr>
          </a:lstStyle>
          <a:p>
            <a:pPr algn="ctr"/>
            <a:r>
              <a:rPr lang="zh-TW" altLang="en-US" dirty="0"/>
              <a:t>計算各區域平均種植次數</a:t>
            </a:r>
          </a:p>
        </p:txBody>
      </p:sp>
      <p:sp>
        <p:nvSpPr>
          <p:cNvPr id="17" name="橢圓 16">
            <a:extLst>
              <a:ext uri="{FF2B5EF4-FFF2-40B4-BE49-F238E27FC236}">
                <a16:creationId xmlns:a16="http://schemas.microsoft.com/office/drawing/2014/main" id="{210B7623-B676-EAEC-E36E-B3F231B020EF}"/>
              </a:ext>
            </a:extLst>
          </p:cNvPr>
          <p:cNvSpPr/>
          <p:nvPr/>
        </p:nvSpPr>
        <p:spPr>
          <a:xfrm>
            <a:off x="8139039" y="5755002"/>
            <a:ext cx="360000" cy="360000"/>
          </a:xfrm>
          <a:prstGeom prst="ellipse">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TW" dirty="0"/>
              <a:t>3</a:t>
            </a:r>
            <a:endParaRPr lang="zh-TW" altLang="en-US" dirty="0"/>
          </a:p>
        </p:txBody>
      </p:sp>
      <p:sp>
        <p:nvSpPr>
          <p:cNvPr id="18" name="文字方塊 17">
            <a:extLst>
              <a:ext uri="{FF2B5EF4-FFF2-40B4-BE49-F238E27FC236}">
                <a16:creationId xmlns:a16="http://schemas.microsoft.com/office/drawing/2014/main" id="{860EE6E4-49E5-1FF1-7230-86617D26CC25}"/>
              </a:ext>
            </a:extLst>
          </p:cNvPr>
          <p:cNvSpPr txBox="1"/>
          <p:nvPr/>
        </p:nvSpPr>
        <p:spPr>
          <a:xfrm>
            <a:off x="2218886" y="5630225"/>
            <a:ext cx="853119" cy="307777"/>
          </a:xfrm>
          <a:prstGeom prst="rect">
            <a:avLst/>
          </a:prstGeom>
          <a:noFill/>
        </p:spPr>
        <p:txBody>
          <a:bodyPr wrap="none" rtlCol="0">
            <a:spAutoFit/>
          </a:bodyPr>
          <a:lstStyle/>
          <a:p>
            <a:pPr eaLnBrk="0" fontAlgn="base" hangingPunct="0">
              <a:spcBef>
                <a:spcPct val="0"/>
              </a:spcBef>
              <a:spcAft>
                <a:spcPct val="0"/>
              </a:spcAft>
            </a:pPr>
            <a:r>
              <a:rPr kumimoji="1" lang="zh-TW" altLang="en-US" sz="1400" b="1" dirty="0">
                <a:solidFill>
                  <a:srgbClr val="F79646">
                    <a:lumMod val="75000"/>
                  </a:srgbClr>
                </a:solidFill>
                <a:latin typeface="微軟正黑體" panose="020B0604030504040204" pitchFamily="34" charset="-120"/>
                <a:ea typeface="微軟正黑體" panose="020B0604030504040204" pitchFamily="34" charset="-120"/>
              </a:rPr>
              <a:t>潛力區</a:t>
            </a:r>
            <a:r>
              <a:rPr kumimoji="1" lang="en-US" altLang="zh-TW" sz="1400" b="1" dirty="0">
                <a:solidFill>
                  <a:srgbClr val="F79646">
                    <a:lumMod val="75000"/>
                  </a:srgbClr>
                </a:solidFill>
                <a:latin typeface="微軟正黑體" panose="020B0604030504040204" pitchFamily="34" charset="-120"/>
                <a:ea typeface="微軟正黑體" panose="020B0604030504040204" pitchFamily="34" charset="-120"/>
              </a:rPr>
              <a:t>A</a:t>
            </a:r>
            <a:endParaRPr kumimoji="1" lang="zh-TW" altLang="en-US" sz="1400" b="1" dirty="0">
              <a:solidFill>
                <a:srgbClr val="F79646">
                  <a:lumMod val="75000"/>
                </a:srgbClr>
              </a:solidFill>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9695FE09-375B-59DD-71C6-EA3AA7709D53}"/>
                  </a:ext>
                </a:extLst>
              </p:cNvPr>
              <p:cNvSpPr txBox="1"/>
              <p:nvPr/>
            </p:nvSpPr>
            <p:spPr>
              <a:xfrm>
                <a:off x="3089996" y="5558217"/>
                <a:ext cx="4225203" cy="397353"/>
              </a:xfrm>
              <a:prstGeom prst="rect">
                <a:avLst/>
              </a:prstGeom>
              <a:noFill/>
            </p:spPr>
            <p:txBody>
              <a:bodyPr wrap="square" lIns="0" tIns="0" rIns="0" bIns="0" rtlCol="0">
                <a:spAutoFit/>
              </a:bodyPr>
              <a:lstStyle/>
              <a:p>
                <a14:m>
                  <m:oMath xmlns:m="http://schemas.openxmlformats.org/officeDocument/2006/math">
                    <m:acc>
                      <m:accPr>
                        <m:chr m:val="̅"/>
                        <m:ctrlPr>
                          <a:rPr lang="zh-TW" altLang="en-US" b="1" i="1" smtClean="0">
                            <a:latin typeface="Cambria Math" panose="02040503050406030204" pitchFamily="18" charset="0"/>
                            <a:ea typeface="微軟正黑體" panose="020B0604030504040204" pitchFamily="34" charset="-120"/>
                          </a:rPr>
                        </m:ctrlPr>
                      </m:accPr>
                      <m:e>
                        <m:r>
                          <a:rPr lang="en-US" altLang="zh-TW" b="1">
                            <a:latin typeface="Cambria Math" panose="02040503050406030204" pitchFamily="18" charset="0"/>
                            <a:ea typeface="微軟正黑體" panose="020B0604030504040204" pitchFamily="34" charset="-120"/>
                          </a:rPr>
                          <m:t>𝐓</m:t>
                        </m:r>
                      </m:e>
                    </m:acc>
                    <m:r>
                      <a:rPr lang="en-US" altLang="zh-TW" b="0" i="1" smtClean="0">
                        <a:latin typeface="Cambria Math" panose="02040503050406030204" pitchFamily="18" charset="0"/>
                        <a:ea typeface="微軟正黑體" panose="020B0604030504040204" pitchFamily="34" charset="-120"/>
                      </a:rPr>
                      <m:t>=</m:t>
                    </m:r>
                    <m:f>
                      <m:fPr>
                        <m:ctrlPr>
                          <a:rPr lang="en-US" altLang="zh-TW" b="0" i="1" smtClean="0">
                            <a:latin typeface="Cambria Math" panose="02040503050406030204" pitchFamily="18" charset="0"/>
                            <a:ea typeface="微軟正黑體" panose="020B0604030504040204" pitchFamily="34" charset="-120"/>
                          </a:rPr>
                        </m:ctrlPr>
                      </m:fPr>
                      <m:num>
                        <m:r>
                          <a:rPr lang="en-US" altLang="zh-TW" i="1">
                            <a:latin typeface="Cambria Math" panose="02040503050406030204" pitchFamily="18" charset="0"/>
                            <a:ea typeface="微軟正黑體" panose="020B0604030504040204" pitchFamily="34" charset="-120"/>
                          </a:rPr>
                          <m:t>1</m:t>
                        </m:r>
                        <m:r>
                          <a:rPr lang="en-US" altLang="zh-TW" i="1" smtClean="0">
                            <a:latin typeface="Cambria Math" panose="02040503050406030204" pitchFamily="18" charset="0"/>
                            <a:ea typeface="Cambria Math" panose="02040503050406030204" pitchFamily="18" charset="0"/>
                            <a:sym typeface="Wingdings" panose="05000000000000000000" pitchFamily="2" charset="2"/>
                          </a:rPr>
                          <m:t>×</m:t>
                        </m:r>
                        <m:r>
                          <a:rPr lang="en-US" altLang="zh-TW" i="1">
                            <a:latin typeface="Cambria Math" panose="02040503050406030204" pitchFamily="18" charset="0"/>
                            <a:ea typeface="Cambria Math" panose="02040503050406030204" pitchFamily="18" charset="0"/>
                            <a:sym typeface="Wingdings" panose="05000000000000000000" pitchFamily="2" charset="2"/>
                          </a:rPr>
                          <m:t>0</m:t>
                        </m:r>
                        <m:r>
                          <a:rPr lang="en-US" altLang="zh-TW" i="1">
                            <a:latin typeface="Cambria Math" panose="02040503050406030204" pitchFamily="18" charset="0"/>
                            <a:ea typeface="微軟正黑體" panose="020B0604030504040204" pitchFamily="34" charset="-120"/>
                            <a:sym typeface="Wingdings" panose="05000000000000000000" pitchFamily="2" charset="2"/>
                          </a:rPr>
                          <m:t>+</m:t>
                        </m:r>
                        <m:r>
                          <a:rPr lang="en-US" altLang="zh-TW" i="1" smtClean="0">
                            <a:solidFill>
                              <a:srgbClr val="C00000"/>
                            </a:solidFill>
                            <a:latin typeface="Cambria Math" panose="02040503050406030204" pitchFamily="18" charset="0"/>
                            <a:ea typeface="微軟正黑體" panose="020B0604030504040204" pitchFamily="34" charset="-120"/>
                            <a:sym typeface="Wingdings" panose="05000000000000000000" pitchFamily="2" charset="2"/>
                          </a:rPr>
                          <m:t>3</m:t>
                        </m:r>
                        <m:r>
                          <a:rPr lang="en-US" altLang="zh-TW" i="1">
                            <a:solidFill>
                              <a:srgbClr val="C00000"/>
                            </a:solidFill>
                            <a:latin typeface="Cambria Math" panose="02040503050406030204" pitchFamily="18" charset="0"/>
                            <a:ea typeface="Cambria Math" panose="02040503050406030204" pitchFamily="18" charset="0"/>
                            <a:sym typeface="Wingdings" panose="05000000000000000000" pitchFamily="2" charset="2"/>
                          </a:rPr>
                          <m:t>×1</m:t>
                        </m:r>
                        <m:r>
                          <a:rPr lang="en-US" altLang="zh-TW" i="1">
                            <a:latin typeface="Cambria Math" panose="02040503050406030204" pitchFamily="18" charset="0"/>
                            <a:ea typeface="微軟正黑體" panose="020B0604030504040204" pitchFamily="34" charset="-120"/>
                            <a:sym typeface="Wingdings" panose="05000000000000000000" pitchFamily="2" charset="2"/>
                          </a:rPr>
                          <m:t>+</m:t>
                        </m:r>
                        <m:r>
                          <a:rPr lang="en-US" altLang="zh-TW" i="1" smtClean="0">
                            <a:solidFill>
                              <a:srgbClr val="C00000"/>
                            </a:solidFill>
                            <a:latin typeface="Cambria Math" panose="02040503050406030204" pitchFamily="18" charset="0"/>
                            <a:ea typeface="微軟正黑體" panose="020B0604030504040204" pitchFamily="34" charset="-120"/>
                            <a:sym typeface="Wingdings" panose="05000000000000000000" pitchFamily="2" charset="2"/>
                          </a:rPr>
                          <m:t>1</m:t>
                        </m:r>
                        <m:r>
                          <a:rPr lang="en-US" altLang="zh-TW" i="1">
                            <a:solidFill>
                              <a:srgbClr val="C00000"/>
                            </a:solidFill>
                            <a:latin typeface="Cambria Math" panose="02040503050406030204" pitchFamily="18" charset="0"/>
                            <a:ea typeface="Cambria Math" panose="02040503050406030204" pitchFamily="18" charset="0"/>
                            <a:sym typeface="Wingdings" panose="05000000000000000000" pitchFamily="2" charset="2"/>
                          </a:rPr>
                          <m:t>×2</m:t>
                        </m:r>
                        <m:r>
                          <a:rPr lang="en-US" altLang="zh-TW" i="1">
                            <a:latin typeface="Cambria Math" panose="02040503050406030204" pitchFamily="18" charset="0"/>
                            <a:ea typeface="微軟正黑體" panose="020B0604030504040204" pitchFamily="34" charset="-120"/>
                            <a:sym typeface="Wingdings" panose="05000000000000000000" pitchFamily="2" charset="2"/>
                          </a:rPr>
                          <m:t>+</m:t>
                        </m:r>
                        <m:r>
                          <a:rPr lang="en-US" altLang="zh-TW" i="1" smtClean="0">
                            <a:solidFill>
                              <a:srgbClr val="C00000"/>
                            </a:solidFill>
                            <a:latin typeface="Cambria Math" panose="02040503050406030204" pitchFamily="18" charset="0"/>
                            <a:ea typeface="微軟正黑體" panose="020B0604030504040204" pitchFamily="34" charset="-120"/>
                            <a:sym typeface="Wingdings" panose="05000000000000000000" pitchFamily="2" charset="2"/>
                          </a:rPr>
                          <m:t>2</m:t>
                        </m:r>
                        <m:r>
                          <a:rPr lang="en-US" altLang="zh-TW" i="1">
                            <a:solidFill>
                              <a:srgbClr val="C00000"/>
                            </a:solidFill>
                            <a:latin typeface="Cambria Math" panose="02040503050406030204" pitchFamily="18" charset="0"/>
                            <a:ea typeface="Cambria Math" panose="02040503050406030204" pitchFamily="18" charset="0"/>
                            <a:sym typeface="Wingdings" panose="05000000000000000000" pitchFamily="2" charset="2"/>
                          </a:rPr>
                          <m:t>×3</m:t>
                        </m:r>
                        <m:r>
                          <a:rPr lang="en-US" altLang="zh-TW" i="1">
                            <a:latin typeface="Cambria Math" panose="02040503050406030204" pitchFamily="18" charset="0"/>
                            <a:ea typeface="微軟正黑體" panose="020B0604030504040204" pitchFamily="34" charset="-120"/>
                            <a:sym typeface="Wingdings" panose="05000000000000000000" pitchFamily="2" charset="2"/>
                          </a:rPr>
                          <m:t>+</m:t>
                        </m:r>
                        <m:r>
                          <a:rPr lang="en-US" altLang="zh-TW" i="1" smtClean="0">
                            <a:solidFill>
                              <a:srgbClr val="C00000"/>
                            </a:solidFill>
                            <a:latin typeface="Cambria Math" panose="02040503050406030204" pitchFamily="18" charset="0"/>
                            <a:ea typeface="微軟正黑體" panose="020B0604030504040204" pitchFamily="34" charset="-120"/>
                            <a:sym typeface="Wingdings" panose="05000000000000000000" pitchFamily="2" charset="2"/>
                          </a:rPr>
                          <m:t>2</m:t>
                        </m:r>
                        <m:r>
                          <a:rPr lang="en-US" altLang="zh-TW" i="1">
                            <a:solidFill>
                              <a:srgbClr val="C00000"/>
                            </a:solidFill>
                            <a:latin typeface="Cambria Math" panose="02040503050406030204" pitchFamily="18" charset="0"/>
                            <a:ea typeface="Cambria Math" panose="02040503050406030204" pitchFamily="18" charset="0"/>
                            <a:sym typeface="Wingdings" panose="05000000000000000000" pitchFamily="2" charset="2"/>
                          </a:rPr>
                          <m:t>×4</m:t>
                        </m:r>
                        <m:r>
                          <a:rPr lang="en-US" altLang="zh-TW" i="1">
                            <a:latin typeface="Cambria Math" panose="02040503050406030204" pitchFamily="18" charset="0"/>
                            <a:ea typeface="微軟正黑體" panose="020B0604030504040204" pitchFamily="34" charset="-120"/>
                            <a:sym typeface="Wingdings" panose="05000000000000000000" pitchFamily="2" charset="2"/>
                          </a:rPr>
                          <m:t>+0</m:t>
                        </m:r>
                        <m:r>
                          <a:rPr lang="en-US" altLang="zh-TW" i="1">
                            <a:latin typeface="Cambria Math" panose="02040503050406030204" pitchFamily="18" charset="0"/>
                            <a:ea typeface="Cambria Math" panose="02040503050406030204" pitchFamily="18" charset="0"/>
                            <a:sym typeface="Wingdings" panose="05000000000000000000" pitchFamily="2" charset="2"/>
                          </a:rPr>
                          <m:t>×5</m:t>
                        </m:r>
                      </m:num>
                      <m:den>
                        <m:r>
                          <a:rPr lang="en-US" altLang="zh-TW" b="0" i="1">
                            <a:latin typeface="Cambria Math" panose="02040503050406030204" pitchFamily="18" charset="0"/>
                            <a:ea typeface="微軟正黑體" panose="020B0604030504040204" pitchFamily="34" charset="-120"/>
                            <a:sym typeface="Wingdings" panose="05000000000000000000" pitchFamily="2" charset="2"/>
                          </a:rPr>
                          <m:t>1</m:t>
                        </m:r>
                        <m:r>
                          <a:rPr lang="en-US" altLang="zh-TW" i="1" smtClean="0">
                            <a:latin typeface="Cambria Math" panose="02040503050406030204" pitchFamily="18" charset="0"/>
                            <a:ea typeface="微軟正黑體" panose="020B0604030504040204" pitchFamily="34" charset="-120"/>
                            <a:sym typeface="Wingdings" panose="05000000000000000000" pitchFamily="2" charset="2"/>
                          </a:rPr>
                          <m:t>+</m:t>
                        </m:r>
                        <m:r>
                          <a:rPr lang="en-US" altLang="zh-TW" i="1">
                            <a:latin typeface="Cambria Math" panose="02040503050406030204" pitchFamily="18" charset="0"/>
                            <a:ea typeface="微軟正黑體" panose="020B0604030504040204" pitchFamily="34" charset="-120"/>
                            <a:sym typeface="Wingdings" panose="05000000000000000000" pitchFamily="2" charset="2"/>
                          </a:rPr>
                          <m:t>3</m:t>
                        </m:r>
                        <m:r>
                          <a:rPr lang="en-US" altLang="zh-TW" i="1" smtClean="0">
                            <a:latin typeface="Cambria Math" panose="02040503050406030204" pitchFamily="18" charset="0"/>
                            <a:ea typeface="微軟正黑體" panose="020B0604030504040204" pitchFamily="34" charset="-120"/>
                            <a:sym typeface="Wingdings" panose="05000000000000000000" pitchFamily="2" charset="2"/>
                          </a:rPr>
                          <m:t>+</m:t>
                        </m:r>
                        <m:r>
                          <a:rPr lang="en-US" altLang="zh-TW" i="1">
                            <a:latin typeface="Cambria Math" panose="02040503050406030204" pitchFamily="18" charset="0"/>
                            <a:ea typeface="微軟正黑體" panose="020B0604030504040204" pitchFamily="34" charset="-120"/>
                            <a:sym typeface="Wingdings" panose="05000000000000000000" pitchFamily="2" charset="2"/>
                          </a:rPr>
                          <m:t>1</m:t>
                        </m:r>
                        <m:r>
                          <a:rPr lang="en-US" altLang="zh-TW" i="1" smtClean="0">
                            <a:latin typeface="Cambria Math" panose="02040503050406030204" pitchFamily="18" charset="0"/>
                            <a:ea typeface="微軟正黑體" panose="020B0604030504040204" pitchFamily="34" charset="-120"/>
                            <a:sym typeface="Wingdings" panose="05000000000000000000" pitchFamily="2" charset="2"/>
                          </a:rPr>
                          <m:t>+</m:t>
                        </m:r>
                        <m:r>
                          <a:rPr lang="en-US" altLang="zh-TW" i="1">
                            <a:latin typeface="Cambria Math" panose="02040503050406030204" pitchFamily="18" charset="0"/>
                            <a:ea typeface="微軟正黑體" panose="020B0604030504040204" pitchFamily="34" charset="-120"/>
                            <a:sym typeface="Wingdings" panose="05000000000000000000" pitchFamily="2" charset="2"/>
                          </a:rPr>
                          <m:t>2</m:t>
                        </m:r>
                        <m:r>
                          <a:rPr lang="en-US" altLang="zh-TW" i="1" smtClean="0">
                            <a:latin typeface="Cambria Math" panose="02040503050406030204" pitchFamily="18" charset="0"/>
                            <a:ea typeface="微軟正黑體" panose="020B0604030504040204" pitchFamily="34" charset="-120"/>
                            <a:sym typeface="Wingdings" panose="05000000000000000000" pitchFamily="2" charset="2"/>
                          </a:rPr>
                          <m:t>+</m:t>
                        </m:r>
                        <m:r>
                          <a:rPr lang="en-US" altLang="zh-TW" i="1">
                            <a:latin typeface="Cambria Math" panose="02040503050406030204" pitchFamily="18" charset="0"/>
                            <a:ea typeface="微軟正黑體" panose="020B0604030504040204" pitchFamily="34" charset="-120"/>
                            <a:sym typeface="Wingdings" panose="05000000000000000000" pitchFamily="2" charset="2"/>
                          </a:rPr>
                          <m:t>2</m:t>
                        </m:r>
                        <m:r>
                          <a:rPr lang="en-US" altLang="zh-TW" i="1" smtClean="0">
                            <a:latin typeface="Cambria Math" panose="02040503050406030204" pitchFamily="18" charset="0"/>
                            <a:ea typeface="微軟正黑體" panose="020B0604030504040204" pitchFamily="34" charset="-120"/>
                            <a:sym typeface="Wingdings" panose="05000000000000000000" pitchFamily="2" charset="2"/>
                          </a:rPr>
                          <m:t>+</m:t>
                        </m:r>
                        <m:r>
                          <a:rPr lang="en-US" altLang="zh-TW" i="1">
                            <a:latin typeface="Cambria Math" panose="02040503050406030204" pitchFamily="18" charset="0"/>
                            <a:ea typeface="微軟正黑體" panose="020B0604030504040204" pitchFamily="34" charset="-120"/>
                            <a:sym typeface="Wingdings" panose="05000000000000000000" pitchFamily="2" charset="2"/>
                          </a:rPr>
                          <m:t>0</m:t>
                        </m:r>
                      </m:den>
                    </m:f>
                  </m:oMath>
                </a14:m>
                <a:r>
                  <a:rPr lang="en-US" altLang="zh-TW" dirty="0"/>
                  <a:t>=</a:t>
                </a:r>
                <a:r>
                  <a:rPr lang="zh-TW" altLang="en-US" dirty="0"/>
                  <a:t> </a:t>
                </a:r>
                <a14:m>
                  <m:oMath xmlns:m="http://schemas.openxmlformats.org/officeDocument/2006/math">
                    <m:r>
                      <a:rPr lang="zh-TW" altLang="en-US" i="1" dirty="0">
                        <a:latin typeface="Cambria Math" panose="02040503050406030204" pitchFamily="18" charset="0"/>
                      </a:rPr>
                      <m:t> </m:t>
                    </m:r>
                    <m:f>
                      <m:fPr>
                        <m:ctrlPr>
                          <a:rPr lang="en-US" altLang="zh-TW" i="1" dirty="0" smtClean="0">
                            <a:latin typeface="Cambria Math" panose="02040503050406030204" pitchFamily="18" charset="0"/>
                          </a:rPr>
                        </m:ctrlPr>
                      </m:fPr>
                      <m:num>
                        <m:r>
                          <a:rPr lang="en-US" altLang="zh-TW" b="0" i="1" dirty="0" smtClean="0">
                            <a:latin typeface="Cambria Math" panose="02040503050406030204" pitchFamily="18" charset="0"/>
                          </a:rPr>
                          <m:t>1</m:t>
                        </m:r>
                        <m:r>
                          <a:rPr lang="en-US" altLang="zh-TW" i="1" dirty="0">
                            <a:latin typeface="Cambria Math" panose="02040503050406030204" pitchFamily="18" charset="0"/>
                          </a:rPr>
                          <m:t>9</m:t>
                        </m:r>
                      </m:num>
                      <m:den>
                        <m:r>
                          <a:rPr lang="en-US" altLang="zh-TW" i="1" dirty="0">
                            <a:latin typeface="Cambria Math" panose="02040503050406030204" pitchFamily="18" charset="0"/>
                          </a:rPr>
                          <m:t>9</m:t>
                        </m:r>
                      </m:den>
                    </m:f>
                    <m:r>
                      <a:rPr lang="zh-TW" altLang="en-US" i="1" dirty="0">
                        <a:latin typeface="Cambria Math" panose="02040503050406030204" pitchFamily="18" charset="0"/>
                      </a:rPr>
                      <m:t> </m:t>
                    </m:r>
                    <m:r>
                      <m:rPr>
                        <m:nor/>
                      </m:rPr>
                      <a:rPr lang="en-US" altLang="zh-TW" dirty="0"/>
                      <m:t>=</m:t>
                    </m:r>
                    <m:r>
                      <a:rPr lang="zh-TW" altLang="en-US" i="1" dirty="0">
                        <a:latin typeface="Cambria Math" panose="02040503050406030204" pitchFamily="18" charset="0"/>
                      </a:rPr>
                      <m:t>  </m:t>
                    </m:r>
                    <m:r>
                      <a:rPr lang="en-US" altLang="zh-TW" dirty="0" smtClean="0">
                        <a:solidFill>
                          <a:schemeClr val="accent2"/>
                        </a:solidFill>
                        <a:latin typeface="Cambria Math" panose="02040503050406030204" pitchFamily="18" charset="0"/>
                      </a:rPr>
                      <m:t>2</m:t>
                    </m:r>
                  </m:oMath>
                </a14:m>
                <a:r>
                  <a:rPr lang="en-US" altLang="zh-TW" dirty="0">
                    <a:solidFill>
                      <a:schemeClr val="accent2"/>
                    </a:solidFill>
                  </a:rPr>
                  <a:t>.11</a:t>
                </a:r>
                <a:endParaRPr lang="zh-TW" altLang="en-US" dirty="0">
                  <a:solidFill>
                    <a:schemeClr val="accent6">
                      <a:lumMod val="75000"/>
                    </a:schemeClr>
                  </a:solidFill>
                </a:endParaRPr>
              </a:p>
            </p:txBody>
          </p:sp>
        </mc:Choice>
        <mc:Fallback xmlns="">
          <p:sp>
            <p:nvSpPr>
              <p:cNvPr id="19" name="文字方塊 18">
                <a:extLst>
                  <a:ext uri="{FF2B5EF4-FFF2-40B4-BE49-F238E27FC236}">
                    <a16:creationId xmlns:a16="http://schemas.microsoft.com/office/drawing/2014/main" id="{9695FE09-375B-59DD-71C6-EA3AA7709D53}"/>
                  </a:ext>
                </a:extLst>
              </p:cNvPr>
              <p:cNvSpPr txBox="1">
                <a:spLocks noRot="1" noChangeAspect="1" noMove="1" noResize="1" noEditPoints="1" noAdjustHandles="1" noChangeArrowheads="1" noChangeShapeType="1" noTextEdit="1"/>
              </p:cNvSpPr>
              <p:nvPr/>
            </p:nvSpPr>
            <p:spPr>
              <a:xfrm>
                <a:off x="3089996" y="5558217"/>
                <a:ext cx="4225203" cy="397353"/>
              </a:xfrm>
              <a:prstGeom prst="rect">
                <a:avLst/>
              </a:prstGeom>
              <a:blipFill>
                <a:blip r:embed="rId5"/>
                <a:stretch>
                  <a:fillRect l="-2020" t="-4615"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25C59757-AB05-63F2-4A65-ED895F6E39DF}"/>
                  </a:ext>
                </a:extLst>
              </p:cNvPr>
              <p:cNvSpPr txBox="1"/>
              <p:nvPr/>
            </p:nvSpPr>
            <p:spPr>
              <a:xfrm>
                <a:off x="3112645" y="6129304"/>
                <a:ext cx="4202554" cy="397353"/>
              </a:xfrm>
              <a:prstGeom prst="rect">
                <a:avLst/>
              </a:prstGeom>
              <a:noFill/>
            </p:spPr>
            <p:txBody>
              <a:bodyPr wrap="square" lIns="0" tIns="0" rIns="0" bIns="0" rtlCol="0">
                <a:spAutoFit/>
              </a:bodyPr>
              <a:lstStyle/>
              <a:p>
                <a14:m>
                  <m:oMath xmlns:m="http://schemas.openxmlformats.org/officeDocument/2006/math">
                    <m:acc>
                      <m:accPr>
                        <m:chr m:val="̅"/>
                        <m:ctrlPr>
                          <a:rPr lang="zh-TW" altLang="en-US" b="1" i="1" smtClean="0">
                            <a:latin typeface="Cambria Math" panose="02040503050406030204" pitchFamily="18" charset="0"/>
                            <a:ea typeface="微軟正黑體" panose="020B0604030504040204" pitchFamily="34" charset="-120"/>
                          </a:rPr>
                        </m:ctrlPr>
                      </m:accPr>
                      <m:e>
                        <m:r>
                          <a:rPr lang="en-US" altLang="zh-TW" b="1">
                            <a:latin typeface="Cambria Math" panose="02040503050406030204" pitchFamily="18" charset="0"/>
                            <a:ea typeface="微軟正黑體" panose="020B0604030504040204" pitchFamily="34" charset="-120"/>
                          </a:rPr>
                          <m:t>𝐓</m:t>
                        </m:r>
                      </m:e>
                    </m:acc>
                    <m:r>
                      <a:rPr lang="en-US" altLang="zh-TW" b="0" i="1" smtClean="0">
                        <a:latin typeface="Cambria Math" panose="02040503050406030204" pitchFamily="18" charset="0"/>
                        <a:ea typeface="微軟正黑體" panose="020B0604030504040204" pitchFamily="34" charset="-120"/>
                      </a:rPr>
                      <m:t>=</m:t>
                    </m:r>
                    <m:f>
                      <m:fPr>
                        <m:ctrlPr>
                          <a:rPr lang="en-US" altLang="zh-TW" b="0" i="1" smtClean="0">
                            <a:latin typeface="Cambria Math" panose="02040503050406030204" pitchFamily="18" charset="0"/>
                            <a:ea typeface="微軟正黑體" panose="020B0604030504040204" pitchFamily="34" charset="-120"/>
                          </a:rPr>
                        </m:ctrlPr>
                      </m:fPr>
                      <m:num>
                        <m:r>
                          <a:rPr lang="en-US" altLang="zh-TW" i="1">
                            <a:latin typeface="Cambria Math" panose="02040503050406030204" pitchFamily="18" charset="0"/>
                            <a:ea typeface="微軟正黑體" panose="020B0604030504040204" pitchFamily="34" charset="-120"/>
                          </a:rPr>
                          <m:t>2</m:t>
                        </m:r>
                        <m:r>
                          <a:rPr lang="en-US" altLang="zh-TW" i="1">
                            <a:latin typeface="Cambria Math" panose="02040503050406030204" pitchFamily="18" charset="0"/>
                            <a:ea typeface="Cambria Math" panose="02040503050406030204" pitchFamily="18" charset="0"/>
                            <a:sym typeface="Wingdings" panose="05000000000000000000" pitchFamily="2" charset="2"/>
                          </a:rPr>
                          <m:t>×</m:t>
                        </m:r>
                        <m:r>
                          <a:rPr lang="en-US" altLang="zh-TW" b="0" i="1" smtClean="0">
                            <a:latin typeface="Cambria Math" panose="02040503050406030204" pitchFamily="18" charset="0"/>
                            <a:ea typeface="微軟正黑體" panose="020B0604030504040204" pitchFamily="34" charset="-120"/>
                            <a:sym typeface="Wingdings" panose="05000000000000000000" pitchFamily="2" charset="2"/>
                          </a:rPr>
                          <m:t>0</m:t>
                        </m:r>
                        <m:r>
                          <a:rPr lang="en-US" altLang="zh-TW" i="1">
                            <a:latin typeface="Cambria Math" panose="02040503050406030204" pitchFamily="18" charset="0"/>
                            <a:ea typeface="微軟正黑體" panose="020B0604030504040204" pitchFamily="34" charset="-120"/>
                            <a:sym typeface="Wingdings" panose="05000000000000000000" pitchFamily="2" charset="2"/>
                          </a:rPr>
                          <m:t>+</m:t>
                        </m:r>
                        <m:r>
                          <a:rPr lang="en-US" altLang="zh-TW" i="1" smtClean="0">
                            <a:solidFill>
                              <a:srgbClr val="C00000"/>
                            </a:solidFill>
                            <a:latin typeface="Cambria Math" panose="02040503050406030204" pitchFamily="18" charset="0"/>
                            <a:ea typeface="微軟正黑體" panose="020B0604030504040204" pitchFamily="34" charset="-120"/>
                            <a:sym typeface="Wingdings" panose="05000000000000000000" pitchFamily="2" charset="2"/>
                          </a:rPr>
                          <m:t>2</m:t>
                        </m:r>
                        <m:r>
                          <a:rPr lang="en-US" altLang="zh-TW" i="1">
                            <a:solidFill>
                              <a:srgbClr val="C00000"/>
                            </a:solidFill>
                            <a:latin typeface="Cambria Math" panose="02040503050406030204" pitchFamily="18" charset="0"/>
                            <a:ea typeface="Cambria Math" panose="02040503050406030204" pitchFamily="18" charset="0"/>
                            <a:sym typeface="Wingdings" panose="05000000000000000000" pitchFamily="2" charset="2"/>
                          </a:rPr>
                          <m:t>×1</m:t>
                        </m:r>
                        <m:r>
                          <a:rPr lang="en-US" altLang="zh-TW" i="1">
                            <a:latin typeface="Cambria Math" panose="02040503050406030204" pitchFamily="18" charset="0"/>
                            <a:ea typeface="微軟正黑體" panose="020B0604030504040204" pitchFamily="34" charset="-120"/>
                            <a:sym typeface="Wingdings" panose="05000000000000000000" pitchFamily="2" charset="2"/>
                          </a:rPr>
                          <m:t>+0</m:t>
                        </m:r>
                        <m:r>
                          <a:rPr lang="en-US" altLang="zh-TW" i="1">
                            <a:latin typeface="Cambria Math" panose="02040503050406030204" pitchFamily="18" charset="0"/>
                            <a:ea typeface="Cambria Math" panose="02040503050406030204" pitchFamily="18" charset="0"/>
                            <a:sym typeface="Wingdings" panose="05000000000000000000" pitchFamily="2" charset="2"/>
                          </a:rPr>
                          <m:t>×2</m:t>
                        </m:r>
                        <m:r>
                          <a:rPr lang="en-US" altLang="zh-TW" i="1">
                            <a:latin typeface="Cambria Math" panose="02040503050406030204" pitchFamily="18" charset="0"/>
                            <a:ea typeface="微軟正黑體" panose="020B0604030504040204" pitchFamily="34" charset="-120"/>
                            <a:sym typeface="Wingdings" panose="05000000000000000000" pitchFamily="2" charset="2"/>
                          </a:rPr>
                          <m:t>+0</m:t>
                        </m:r>
                        <m:r>
                          <a:rPr lang="en-US" altLang="zh-TW" i="1">
                            <a:latin typeface="Cambria Math" panose="02040503050406030204" pitchFamily="18" charset="0"/>
                            <a:ea typeface="Cambria Math" panose="02040503050406030204" pitchFamily="18" charset="0"/>
                            <a:sym typeface="Wingdings" panose="05000000000000000000" pitchFamily="2" charset="2"/>
                          </a:rPr>
                          <m:t>×3</m:t>
                        </m:r>
                        <m:r>
                          <a:rPr lang="en-US" altLang="zh-TW" i="1">
                            <a:latin typeface="Cambria Math" panose="02040503050406030204" pitchFamily="18" charset="0"/>
                            <a:ea typeface="微軟正黑體" panose="020B0604030504040204" pitchFamily="34" charset="-120"/>
                            <a:sym typeface="Wingdings" panose="05000000000000000000" pitchFamily="2" charset="2"/>
                          </a:rPr>
                          <m:t>+0</m:t>
                        </m:r>
                        <m:r>
                          <a:rPr lang="en-US" altLang="zh-TW" i="1">
                            <a:latin typeface="Cambria Math" panose="02040503050406030204" pitchFamily="18" charset="0"/>
                            <a:ea typeface="Cambria Math" panose="02040503050406030204" pitchFamily="18" charset="0"/>
                            <a:sym typeface="Wingdings" panose="05000000000000000000" pitchFamily="2" charset="2"/>
                          </a:rPr>
                          <m:t>×4</m:t>
                        </m:r>
                        <m:r>
                          <a:rPr lang="en-US" altLang="zh-TW" i="1">
                            <a:latin typeface="Cambria Math" panose="02040503050406030204" pitchFamily="18" charset="0"/>
                            <a:ea typeface="微軟正黑體" panose="020B0604030504040204" pitchFamily="34" charset="-120"/>
                            <a:sym typeface="Wingdings" panose="05000000000000000000" pitchFamily="2" charset="2"/>
                          </a:rPr>
                          <m:t>+0</m:t>
                        </m:r>
                        <m:r>
                          <a:rPr lang="en-US" altLang="zh-TW" i="1">
                            <a:latin typeface="Cambria Math" panose="02040503050406030204" pitchFamily="18" charset="0"/>
                            <a:ea typeface="Cambria Math" panose="02040503050406030204" pitchFamily="18" charset="0"/>
                            <a:sym typeface="Wingdings" panose="05000000000000000000" pitchFamily="2" charset="2"/>
                          </a:rPr>
                          <m:t>×5</m:t>
                        </m:r>
                      </m:num>
                      <m:den>
                        <m:r>
                          <a:rPr lang="en-US" altLang="zh-TW" i="1">
                            <a:latin typeface="Cambria Math" panose="02040503050406030204" pitchFamily="18" charset="0"/>
                            <a:ea typeface="微軟正黑體" panose="020B0604030504040204" pitchFamily="34" charset="-120"/>
                            <a:sym typeface="Wingdings" panose="05000000000000000000" pitchFamily="2" charset="2"/>
                          </a:rPr>
                          <m:t>2</m:t>
                        </m:r>
                        <m:r>
                          <a:rPr lang="en-US" altLang="zh-TW" i="1" smtClean="0">
                            <a:latin typeface="Cambria Math" panose="02040503050406030204" pitchFamily="18" charset="0"/>
                            <a:ea typeface="微軟正黑體" panose="020B0604030504040204" pitchFamily="34" charset="-120"/>
                            <a:sym typeface="Wingdings" panose="05000000000000000000" pitchFamily="2" charset="2"/>
                          </a:rPr>
                          <m:t>+</m:t>
                        </m:r>
                        <m:r>
                          <a:rPr lang="en-US" altLang="zh-TW" i="1">
                            <a:latin typeface="Cambria Math" panose="02040503050406030204" pitchFamily="18" charset="0"/>
                            <a:ea typeface="微軟正黑體" panose="020B0604030504040204" pitchFamily="34" charset="-120"/>
                            <a:sym typeface="Wingdings" panose="05000000000000000000" pitchFamily="2" charset="2"/>
                          </a:rPr>
                          <m:t>2</m:t>
                        </m:r>
                        <m:r>
                          <a:rPr lang="en-US" altLang="zh-TW" i="1" smtClean="0">
                            <a:latin typeface="Cambria Math" panose="02040503050406030204" pitchFamily="18" charset="0"/>
                            <a:ea typeface="微軟正黑體" panose="020B0604030504040204" pitchFamily="34" charset="-120"/>
                            <a:sym typeface="Wingdings" panose="05000000000000000000" pitchFamily="2" charset="2"/>
                          </a:rPr>
                          <m:t>+</m:t>
                        </m:r>
                        <m:r>
                          <a:rPr lang="en-US" altLang="zh-TW" i="1">
                            <a:latin typeface="Cambria Math" panose="02040503050406030204" pitchFamily="18" charset="0"/>
                            <a:ea typeface="微軟正黑體" panose="020B0604030504040204" pitchFamily="34" charset="-120"/>
                            <a:sym typeface="Wingdings" panose="05000000000000000000" pitchFamily="2" charset="2"/>
                          </a:rPr>
                          <m:t>0</m:t>
                        </m:r>
                        <m:r>
                          <a:rPr lang="en-US" altLang="zh-TW" i="1" smtClean="0">
                            <a:latin typeface="Cambria Math" panose="02040503050406030204" pitchFamily="18" charset="0"/>
                            <a:ea typeface="微軟正黑體" panose="020B0604030504040204" pitchFamily="34" charset="-120"/>
                            <a:sym typeface="Wingdings" panose="05000000000000000000" pitchFamily="2" charset="2"/>
                          </a:rPr>
                          <m:t>+</m:t>
                        </m:r>
                        <m:r>
                          <a:rPr lang="en-US" altLang="zh-TW" i="1">
                            <a:latin typeface="Cambria Math" panose="02040503050406030204" pitchFamily="18" charset="0"/>
                            <a:ea typeface="微軟正黑體" panose="020B0604030504040204" pitchFamily="34" charset="-120"/>
                            <a:sym typeface="Wingdings" panose="05000000000000000000" pitchFamily="2" charset="2"/>
                          </a:rPr>
                          <m:t>0</m:t>
                        </m:r>
                        <m:r>
                          <a:rPr lang="en-US" altLang="zh-TW" i="1" smtClean="0">
                            <a:latin typeface="Cambria Math" panose="02040503050406030204" pitchFamily="18" charset="0"/>
                            <a:ea typeface="微軟正黑體" panose="020B0604030504040204" pitchFamily="34" charset="-120"/>
                            <a:sym typeface="Wingdings" panose="05000000000000000000" pitchFamily="2" charset="2"/>
                          </a:rPr>
                          <m:t>+</m:t>
                        </m:r>
                        <m:r>
                          <a:rPr lang="en-US" altLang="zh-TW" i="1">
                            <a:latin typeface="Cambria Math" panose="02040503050406030204" pitchFamily="18" charset="0"/>
                            <a:ea typeface="微軟正黑體" panose="020B0604030504040204" pitchFamily="34" charset="-120"/>
                            <a:sym typeface="Wingdings" panose="05000000000000000000" pitchFamily="2" charset="2"/>
                          </a:rPr>
                          <m:t>0</m:t>
                        </m:r>
                        <m:r>
                          <a:rPr lang="en-US" altLang="zh-TW" i="1" smtClean="0">
                            <a:latin typeface="Cambria Math" panose="02040503050406030204" pitchFamily="18" charset="0"/>
                            <a:ea typeface="微軟正黑體" panose="020B0604030504040204" pitchFamily="34" charset="-120"/>
                            <a:sym typeface="Wingdings" panose="05000000000000000000" pitchFamily="2" charset="2"/>
                          </a:rPr>
                          <m:t>+</m:t>
                        </m:r>
                        <m:r>
                          <a:rPr lang="en-US" altLang="zh-TW" i="1">
                            <a:latin typeface="Cambria Math" panose="02040503050406030204" pitchFamily="18" charset="0"/>
                            <a:ea typeface="微軟正黑體" panose="020B0604030504040204" pitchFamily="34" charset="-120"/>
                            <a:sym typeface="Wingdings" panose="05000000000000000000" pitchFamily="2" charset="2"/>
                          </a:rPr>
                          <m:t>0</m:t>
                        </m:r>
                      </m:den>
                    </m:f>
                  </m:oMath>
                </a14:m>
                <a:r>
                  <a:rPr lang="en-US" altLang="zh-TW" dirty="0"/>
                  <a:t>=</a:t>
                </a:r>
                <a:r>
                  <a:rPr lang="zh-TW" altLang="en-US" dirty="0"/>
                  <a:t>  </a:t>
                </a:r>
                <a14:m>
                  <m:oMath xmlns:m="http://schemas.openxmlformats.org/officeDocument/2006/math">
                    <m:f>
                      <m:fPr>
                        <m:ctrlPr>
                          <a:rPr lang="en-US" altLang="zh-TW" i="1" dirty="0" smtClean="0">
                            <a:latin typeface="Cambria Math" panose="02040503050406030204" pitchFamily="18" charset="0"/>
                          </a:rPr>
                        </m:ctrlPr>
                      </m:fPr>
                      <m:num>
                        <m:r>
                          <a:rPr lang="en-US" altLang="zh-TW" b="0" i="1" dirty="0">
                            <a:latin typeface="Cambria Math" panose="02040503050406030204" pitchFamily="18" charset="0"/>
                          </a:rPr>
                          <m:t>2</m:t>
                        </m:r>
                      </m:num>
                      <m:den>
                        <m:r>
                          <a:rPr lang="en-US" altLang="zh-TW" i="1" dirty="0">
                            <a:latin typeface="Cambria Math" panose="02040503050406030204" pitchFamily="18" charset="0"/>
                          </a:rPr>
                          <m:t>4</m:t>
                        </m:r>
                      </m:den>
                    </m:f>
                    <m:r>
                      <a:rPr lang="zh-TW" altLang="en-US" i="1" dirty="0">
                        <a:latin typeface="Cambria Math" panose="02040503050406030204" pitchFamily="18" charset="0"/>
                      </a:rPr>
                      <m:t>  </m:t>
                    </m:r>
                    <m:r>
                      <m:rPr>
                        <m:nor/>
                      </m:rPr>
                      <a:rPr lang="en-US" altLang="zh-TW" dirty="0"/>
                      <m:t>=</m:t>
                    </m:r>
                    <m:r>
                      <a:rPr lang="zh-TW" altLang="en-US" i="1" dirty="0">
                        <a:latin typeface="Cambria Math" panose="02040503050406030204" pitchFamily="18" charset="0"/>
                      </a:rPr>
                      <m:t> </m:t>
                    </m:r>
                  </m:oMath>
                </a14:m>
                <a:r>
                  <a:rPr lang="zh-TW" altLang="en-US" dirty="0">
                    <a:solidFill>
                      <a:srgbClr val="C00000"/>
                    </a:solidFill>
                  </a:rPr>
                  <a:t> </a:t>
                </a:r>
                <a:r>
                  <a:rPr lang="en-US" altLang="zh-TW" dirty="0">
                    <a:solidFill>
                      <a:srgbClr val="C00000"/>
                    </a:solidFill>
                  </a:rPr>
                  <a:t>0.5</a:t>
                </a:r>
                <a:endParaRPr lang="zh-TW" altLang="en-US" dirty="0">
                  <a:solidFill>
                    <a:srgbClr val="C00000"/>
                  </a:solidFill>
                </a:endParaRPr>
              </a:p>
            </p:txBody>
          </p:sp>
        </mc:Choice>
        <mc:Fallback xmlns="">
          <p:sp>
            <p:nvSpPr>
              <p:cNvPr id="20" name="文字方塊 19">
                <a:extLst>
                  <a:ext uri="{FF2B5EF4-FFF2-40B4-BE49-F238E27FC236}">
                    <a16:creationId xmlns:a16="http://schemas.microsoft.com/office/drawing/2014/main" id="{25C59757-AB05-63F2-4A65-ED895F6E39DF}"/>
                  </a:ext>
                </a:extLst>
              </p:cNvPr>
              <p:cNvSpPr txBox="1">
                <a:spLocks noRot="1" noChangeAspect="1" noMove="1" noResize="1" noEditPoints="1" noAdjustHandles="1" noChangeArrowheads="1" noChangeShapeType="1" noTextEdit="1"/>
              </p:cNvSpPr>
              <p:nvPr/>
            </p:nvSpPr>
            <p:spPr>
              <a:xfrm>
                <a:off x="3112645" y="6129304"/>
                <a:ext cx="4202554" cy="397353"/>
              </a:xfrm>
              <a:prstGeom prst="rect">
                <a:avLst/>
              </a:prstGeom>
              <a:blipFill>
                <a:blip r:embed="rId6"/>
                <a:stretch>
                  <a:fillRect l="-2032" t="-4545" b="-19697"/>
                </a:stretch>
              </a:blipFill>
            </p:spPr>
            <p:txBody>
              <a:bodyPr/>
              <a:lstStyle/>
              <a:p>
                <a:r>
                  <a:rPr lang="zh-TW" altLang="en-US">
                    <a:noFill/>
                  </a:rPr>
                  <a:t> </a:t>
                </a:r>
              </a:p>
            </p:txBody>
          </p:sp>
        </mc:Fallback>
      </mc:AlternateContent>
      <p:sp>
        <p:nvSpPr>
          <p:cNvPr id="21" name="文字方塊 20">
            <a:extLst>
              <a:ext uri="{FF2B5EF4-FFF2-40B4-BE49-F238E27FC236}">
                <a16:creationId xmlns:a16="http://schemas.microsoft.com/office/drawing/2014/main" id="{627FDC6F-D7BB-2351-4A83-DCECCE007F6A}"/>
              </a:ext>
            </a:extLst>
          </p:cNvPr>
          <p:cNvSpPr txBox="1"/>
          <p:nvPr/>
        </p:nvSpPr>
        <p:spPr>
          <a:xfrm>
            <a:off x="2218886" y="6153869"/>
            <a:ext cx="838691" cy="307777"/>
          </a:xfrm>
          <a:prstGeom prst="rect">
            <a:avLst/>
          </a:prstGeom>
          <a:noFill/>
        </p:spPr>
        <p:txBody>
          <a:bodyPr wrap="none" rtlCol="0">
            <a:spAutoFit/>
          </a:bodyPr>
          <a:lstStyle/>
          <a:p>
            <a:pPr eaLnBrk="0" fontAlgn="base" hangingPunct="0">
              <a:spcBef>
                <a:spcPct val="0"/>
              </a:spcBef>
              <a:spcAft>
                <a:spcPct val="0"/>
              </a:spcAft>
            </a:pPr>
            <a:r>
              <a:rPr kumimoji="1" lang="zh-TW" altLang="en-US" sz="1400" b="1" dirty="0">
                <a:solidFill>
                  <a:srgbClr val="C0504D"/>
                </a:solidFill>
                <a:latin typeface="微軟正黑體" panose="020B0604030504040204" pitchFamily="34" charset="-120"/>
                <a:ea typeface="微軟正黑體" panose="020B0604030504040204" pitchFamily="34" charset="-120"/>
              </a:rPr>
              <a:t>潛力區</a:t>
            </a:r>
            <a:r>
              <a:rPr kumimoji="1" lang="en-US" altLang="zh-TW" sz="1400" b="1" dirty="0">
                <a:solidFill>
                  <a:srgbClr val="C0504D"/>
                </a:solidFill>
                <a:latin typeface="微軟正黑體" panose="020B0604030504040204" pitchFamily="34" charset="-120"/>
                <a:ea typeface="微軟正黑體" panose="020B0604030504040204" pitchFamily="34" charset="-120"/>
              </a:rPr>
              <a:t>B</a:t>
            </a:r>
            <a:endParaRPr kumimoji="1" lang="zh-TW" altLang="en-US" sz="1400" b="1" dirty="0">
              <a:solidFill>
                <a:srgbClr val="C0504D"/>
              </a:solidFill>
              <a:latin typeface="微軟正黑體" panose="020B0604030504040204" pitchFamily="34" charset="-120"/>
              <a:ea typeface="微軟正黑體" panose="020B0604030504040204" pitchFamily="34" charset="-120"/>
            </a:endParaRPr>
          </a:p>
        </p:txBody>
      </p:sp>
      <p:graphicFrame>
        <p:nvGraphicFramePr>
          <p:cNvPr id="23" name="表格 22">
            <a:extLst>
              <a:ext uri="{FF2B5EF4-FFF2-40B4-BE49-F238E27FC236}">
                <a16:creationId xmlns:a16="http://schemas.microsoft.com/office/drawing/2014/main" id="{D34554F9-37B9-2E5D-1A67-81178BB4EABD}"/>
              </a:ext>
            </a:extLst>
          </p:cNvPr>
          <p:cNvGraphicFramePr>
            <a:graphicFrameLocks noGrp="1"/>
          </p:cNvGraphicFramePr>
          <p:nvPr/>
        </p:nvGraphicFramePr>
        <p:xfrm>
          <a:off x="9606530" y="3835117"/>
          <a:ext cx="1620000" cy="1620000"/>
        </p:xfrm>
        <a:graphic>
          <a:graphicData uri="http://schemas.openxmlformats.org/drawingml/2006/table">
            <a:tbl>
              <a:tblPr/>
              <a:tblGrid>
                <a:gridCol w="324000">
                  <a:extLst>
                    <a:ext uri="{9D8B030D-6E8A-4147-A177-3AD203B41FA5}">
                      <a16:colId xmlns:a16="http://schemas.microsoft.com/office/drawing/2014/main" val="3475238944"/>
                    </a:ext>
                  </a:extLst>
                </a:gridCol>
                <a:gridCol w="324000">
                  <a:extLst>
                    <a:ext uri="{9D8B030D-6E8A-4147-A177-3AD203B41FA5}">
                      <a16:colId xmlns:a16="http://schemas.microsoft.com/office/drawing/2014/main" val="3993317948"/>
                    </a:ext>
                  </a:extLst>
                </a:gridCol>
                <a:gridCol w="324000">
                  <a:extLst>
                    <a:ext uri="{9D8B030D-6E8A-4147-A177-3AD203B41FA5}">
                      <a16:colId xmlns:a16="http://schemas.microsoft.com/office/drawing/2014/main" val="3433489428"/>
                    </a:ext>
                  </a:extLst>
                </a:gridCol>
                <a:gridCol w="324000">
                  <a:extLst>
                    <a:ext uri="{9D8B030D-6E8A-4147-A177-3AD203B41FA5}">
                      <a16:colId xmlns:a16="http://schemas.microsoft.com/office/drawing/2014/main" val="1192742060"/>
                    </a:ext>
                  </a:extLst>
                </a:gridCol>
                <a:gridCol w="324000">
                  <a:extLst>
                    <a:ext uri="{9D8B030D-6E8A-4147-A177-3AD203B41FA5}">
                      <a16:colId xmlns:a16="http://schemas.microsoft.com/office/drawing/2014/main" val="1712893647"/>
                    </a:ext>
                  </a:extLst>
                </a:gridCol>
              </a:tblGrid>
              <a:tr h="324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0</a:t>
                      </a:r>
                      <a:endParaRPr kumimoji="0" lang="zh-TW" altLang="en-US"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583046"/>
                  </a:ext>
                </a:extLst>
              </a:tr>
              <a:tr h="324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0</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2927947"/>
                  </a:ext>
                </a:extLst>
              </a:tr>
              <a:tr h="324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0</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0321896"/>
                  </a:ext>
                </a:extLst>
              </a:tr>
              <a:tr h="324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6629504"/>
                  </a:ext>
                </a:extLst>
              </a:tr>
              <a:tr h="324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0</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0</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200" b="1"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endPar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solidFill>
                        <a:sysClr val="windowText" lastClr="000000">
                          <a:lumMod val="50000"/>
                          <a:lumOff val="50000"/>
                        </a:sysClr>
                      </a:solidFill>
                      <a:prstDash val="solid"/>
                      <a:round/>
                      <a:headEnd type="none" w="med" len="med"/>
                      <a:tailEnd type="none" w="med" len="med"/>
                    </a:lnL>
                    <a:lnR w="12700" cap="flat" cmpd="sng" algn="ctr">
                      <a:solidFill>
                        <a:sysClr val="windowText" lastClr="000000">
                          <a:lumMod val="50000"/>
                          <a:lumOff val="50000"/>
                        </a:sysClr>
                      </a:solidFill>
                      <a:prstDash val="solid"/>
                      <a:round/>
                      <a:headEnd type="none" w="med" len="med"/>
                      <a:tailEnd type="none" w="med" len="med"/>
                    </a:lnR>
                    <a:lnT w="12700" cap="flat" cmpd="sng" algn="ctr">
                      <a:solidFill>
                        <a:sysClr val="windowText" lastClr="000000">
                          <a:lumMod val="50000"/>
                          <a:lumOff val="50000"/>
                        </a:sysClr>
                      </a:solidFill>
                      <a:prstDash val="solid"/>
                      <a:round/>
                      <a:headEnd type="none" w="med" len="med"/>
                      <a:tailEnd type="none" w="med" len="med"/>
                    </a:lnT>
                    <a:lnB w="12700" cap="flat" cmpd="sng" algn="ctr">
                      <a:solidFill>
                        <a:sysClr val="windowText" lastClr="000000">
                          <a:lumMod val="50000"/>
                          <a:lumOff val="50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6341997"/>
                  </a:ext>
                </a:extLst>
              </a:tr>
            </a:tbl>
          </a:graphicData>
        </a:graphic>
      </p:graphicFrame>
      <p:sp>
        <p:nvSpPr>
          <p:cNvPr id="24" name="文字方塊 23">
            <a:extLst>
              <a:ext uri="{FF2B5EF4-FFF2-40B4-BE49-F238E27FC236}">
                <a16:creationId xmlns:a16="http://schemas.microsoft.com/office/drawing/2014/main" id="{B9F12927-36C6-5806-5C99-1DD53E7C0B06}"/>
              </a:ext>
            </a:extLst>
          </p:cNvPr>
          <p:cNvSpPr txBox="1"/>
          <p:nvPr/>
        </p:nvSpPr>
        <p:spPr>
          <a:xfrm>
            <a:off x="8730916" y="5039426"/>
            <a:ext cx="838691" cy="307777"/>
          </a:xfrm>
          <a:prstGeom prst="rect">
            <a:avLst/>
          </a:prstGeom>
          <a:noFill/>
        </p:spPr>
        <p:txBody>
          <a:bodyPr wrap="none" rtlCol="0">
            <a:spAutoFit/>
          </a:bodyPr>
          <a:lstStyle/>
          <a:p>
            <a:pPr eaLnBrk="0" fontAlgn="base" hangingPunct="0">
              <a:spcBef>
                <a:spcPct val="0"/>
              </a:spcBef>
              <a:spcAft>
                <a:spcPct val="0"/>
              </a:spcAft>
            </a:pPr>
            <a:r>
              <a:rPr kumimoji="1" lang="zh-TW" altLang="en-US" sz="1400" b="1" dirty="0">
                <a:solidFill>
                  <a:srgbClr val="C0504D"/>
                </a:solidFill>
                <a:latin typeface="微軟正黑體" panose="020B0604030504040204" pitchFamily="34" charset="-120"/>
                <a:ea typeface="微軟正黑體" panose="020B0604030504040204" pitchFamily="34" charset="-120"/>
              </a:rPr>
              <a:t>潛力區</a:t>
            </a:r>
            <a:r>
              <a:rPr kumimoji="1" lang="en-US" altLang="zh-TW" sz="1400" b="1" dirty="0">
                <a:solidFill>
                  <a:srgbClr val="C0504D"/>
                </a:solidFill>
                <a:latin typeface="微軟正黑體" panose="020B0604030504040204" pitchFamily="34" charset="-120"/>
                <a:ea typeface="微軟正黑體" panose="020B0604030504040204" pitchFamily="34" charset="-120"/>
              </a:rPr>
              <a:t>B</a:t>
            </a:r>
            <a:endParaRPr kumimoji="1" lang="zh-TW" altLang="en-US" sz="1400" b="1" dirty="0">
              <a:solidFill>
                <a:srgbClr val="C0504D"/>
              </a:solidFill>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B30DCFEE-B4F8-7940-3A16-51A3CD0E724A}"/>
              </a:ext>
            </a:extLst>
          </p:cNvPr>
          <p:cNvSpPr/>
          <p:nvPr/>
        </p:nvSpPr>
        <p:spPr>
          <a:xfrm>
            <a:off x="9601564" y="4809810"/>
            <a:ext cx="669003" cy="626188"/>
          </a:xfrm>
          <a:prstGeom prst="rect">
            <a:avLst/>
          </a:prstGeom>
          <a:noFill/>
          <a:ln w="25400" cap="flat" cmpd="sng" algn="ctr">
            <a:solidFill>
              <a:srgbClr val="C0504D"/>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6" name="矩形 25">
            <a:extLst>
              <a:ext uri="{FF2B5EF4-FFF2-40B4-BE49-F238E27FC236}">
                <a16:creationId xmlns:a16="http://schemas.microsoft.com/office/drawing/2014/main" id="{BEA1C0E1-E86F-D3DA-2AD0-A12C08D12AB8}"/>
              </a:ext>
            </a:extLst>
          </p:cNvPr>
          <p:cNvSpPr/>
          <p:nvPr/>
        </p:nvSpPr>
        <p:spPr>
          <a:xfrm>
            <a:off x="10272128" y="3845835"/>
            <a:ext cx="954402" cy="955803"/>
          </a:xfrm>
          <a:prstGeom prst="rect">
            <a:avLst/>
          </a:prstGeom>
          <a:noFill/>
          <a:ln w="25400" cap="flat" cmpd="sng" algn="ctr">
            <a:solidFill>
              <a:srgbClr val="F79646"/>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BBF0655C-0A6C-A6B9-C1B8-E992AFDC7562}"/>
              </a:ext>
            </a:extLst>
          </p:cNvPr>
          <p:cNvSpPr txBox="1"/>
          <p:nvPr/>
        </p:nvSpPr>
        <p:spPr>
          <a:xfrm>
            <a:off x="11250566" y="4015959"/>
            <a:ext cx="853119" cy="307777"/>
          </a:xfrm>
          <a:prstGeom prst="rect">
            <a:avLst/>
          </a:prstGeom>
          <a:noFill/>
        </p:spPr>
        <p:txBody>
          <a:bodyPr wrap="none" rtlCol="0">
            <a:spAutoFit/>
          </a:bodyPr>
          <a:lstStyle/>
          <a:p>
            <a:pPr eaLnBrk="0" fontAlgn="base" hangingPunct="0">
              <a:spcBef>
                <a:spcPct val="0"/>
              </a:spcBef>
              <a:spcAft>
                <a:spcPct val="0"/>
              </a:spcAft>
            </a:pPr>
            <a:r>
              <a:rPr kumimoji="1" lang="zh-TW" altLang="en-US" sz="1400" b="1" dirty="0">
                <a:solidFill>
                  <a:srgbClr val="F79646">
                    <a:lumMod val="75000"/>
                  </a:srgbClr>
                </a:solidFill>
                <a:latin typeface="微軟正黑體" panose="020B0604030504040204" pitchFamily="34" charset="-120"/>
                <a:ea typeface="微軟正黑體" panose="020B0604030504040204" pitchFamily="34" charset="-120"/>
              </a:rPr>
              <a:t>潛力區</a:t>
            </a:r>
            <a:r>
              <a:rPr kumimoji="1" lang="en-US" altLang="zh-TW" sz="1400" b="1" dirty="0">
                <a:solidFill>
                  <a:srgbClr val="F79646">
                    <a:lumMod val="75000"/>
                  </a:srgbClr>
                </a:solidFill>
                <a:latin typeface="微軟正黑體" panose="020B0604030504040204" pitchFamily="34" charset="-120"/>
                <a:ea typeface="微軟正黑體" panose="020B0604030504040204" pitchFamily="34" charset="-120"/>
              </a:rPr>
              <a:t>A</a:t>
            </a:r>
            <a:endParaRPr kumimoji="1" lang="zh-TW" altLang="en-US" sz="1400" b="1" dirty="0">
              <a:solidFill>
                <a:srgbClr val="F79646">
                  <a:lumMod val="75000"/>
                </a:srgbClr>
              </a:solidFill>
              <a:latin typeface="微軟正黑體" panose="020B0604030504040204" pitchFamily="34" charset="-120"/>
              <a:ea typeface="微軟正黑體" panose="020B0604030504040204" pitchFamily="34" charset="-120"/>
            </a:endParaRPr>
          </a:p>
        </p:txBody>
      </p:sp>
      <p:graphicFrame>
        <p:nvGraphicFramePr>
          <p:cNvPr id="28" name="表格 27">
            <a:extLst>
              <a:ext uri="{FF2B5EF4-FFF2-40B4-BE49-F238E27FC236}">
                <a16:creationId xmlns:a16="http://schemas.microsoft.com/office/drawing/2014/main" id="{1F9A4B20-8D2C-7121-6D5E-1058020DA196}"/>
              </a:ext>
            </a:extLst>
          </p:cNvPr>
          <p:cNvGraphicFramePr>
            <a:graphicFrameLocks noGrp="1"/>
          </p:cNvGraphicFramePr>
          <p:nvPr/>
        </p:nvGraphicFramePr>
        <p:xfrm>
          <a:off x="9606530" y="1352435"/>
          <a:ext cx="1620000" cy="1620000"/>
        </p:xfrm>
        <a:graphic>
          <a:graphicData uri="http://schemas.openxmlformats.org/drawingml/2006/table">
            <a:tbl>
              <a:tblPr/>
              <a:tblGrid>
                <a:gridCol w="324000">
                  <a:extLst>
                    <a:ext uri="{9D8B030D-6E8A-4147-A177-3AD203B41FA5}">
                      <a16:colId xmlns:a16="http://schemas.microsoft.com/office/drawing/2014/main" val="3475238944"/>
                    </a:ext>
                  </a:extLst>
                </a:gridCol>
                <a:gridCol w="324000">
                  <a:extLst>
                    <a:ext uri="{9D8B030D-6E8A-4147-A177-3AD203B41FA5}">
                      <a16:colId xmlns:a16="http://schemas.microsoft.com/office/drawing/2014/main" val="3993317948"/>
                    </a:ext>
                  </a:extLst>
                </a:gridCol>
                <a:gridCol w="324000">
                  <a:extLst>
                    <a:ext uri="{9D8B030D-6E8A-4147-A177-3AD203B41FA5}">
                      <a16:colId xmlns:a16="http://schemas.microsoft.com/office/drawing/2014/main" val="3433489428"/>
                    </a:ext>
                  </a:extLst>
                </a:gridCol>
                <a:gridCol w="324000">
                  <a:extLst>
                    <a:ext uri="{9D8B030D-6E8A-4147-A177-3AD203B41FA5}">
                      <a16:colId xmlns:a16="http://schemas.microsoft.com/office/drawing/2014/main" val="1192742060"/>
                    </a:ext>
                  </a:extLst>
                </a:gridCol>
                <a:gridCol w="324000">
                  <a:extLst>
                    <a:ext uri="{9D8B030D-6E8A-4147-A177-3AD203B41FA5}">
                      <a16:colId xmlns:a16="http://schemas.microsoft.com/office/drawing/2014/main" val="1712893647"/>
                    </a:ext>
                  </a:extLst>
                </a:gridCol>
              </a:tblGrid>
              <a:tr h="324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0</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1</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3</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1</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1</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1759583046"/>
                  </a:ext>
                </a:extLst>
              </a:tr>
              <a:tr h="324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0</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1</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1</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solidFill>
                            <a:schemeClr val="bg1"/>
                          </a:solidFill>
                          <a:latin typeface="微軟正黑體" panose="020B0604030504040204" pitchFamily="34" charset="-120"/>
                          <a:ea typeface="微軟正黑體" panose="020B0604030504040204" pitchFamily="34" charset="-120"/>
                        </a:rPr>
                        <a:t>4</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5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solidFill>
                            <a:schemeClr val="bg1"/>
                          </a:solidFill>
                          <a:latin typeface="微軟正黑體" panose="020B0604030504040204" pitchFamily="34" charset="-120"/>
                          <a:ea typeface="微軟正黑體" panose="020B0604030504040204" pitchFamily="34" charset="-120"/>
                        </a:rPr>
                        <a:t>4</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50000"/>
                      </a:srgbClr>
                    </a:solidFill>
                  </a:tcPr>
                </a:tc>
                <a:extLst>
                  <a:ext uri="{0D108BD9-81ED-4DB2-BD59-A6C34878D82A}">
                    <a16:rowId xmlns:a16="http://schemas.microsoft.com/office/drawing/2014/main" val="3782927947"/>
                  </a:ext>
                </a:extLst>
              </a:tr>
              <a:tr h="324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2</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2</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0</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3</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2</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4100321896"/>
                  </a:ext>
                </a:extLst>
              </a:tr>
              <a:tr h="324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1</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1</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1</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2</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2</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4106629504"/>
                  </a:ext>
                </a:extLst>
              </a:tr>
              <a:tr h="3240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0</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0</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3</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latin typeface="微軟正黑體" panose="020B0604030504040204" pitchFamily="34" charset="-120"/>
                          <a:ea typeface="微軟正黑體" panose="020B0604030504040204" pitchFamily="34" charset="-120"/>
                        </a:rPr>
                        <a:t>3</a:t>
                      </a:r>
                      <a:endParaRPr lang="zh-TW" altLang="en-US" sz="1400" b="1" dirty="0">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400" b="1" dirty="0">
                          <a:solidFill>
                            <a:schemeClr val="bg1"/>
                          </a:solidFill>
                          <a:latin typeface="微軟正黑體" panose="020B0604030504040204" pitchFamily="34" charset="-120"/>
                          <a:ea typeface="微軟正黑體" panose="020B0604030504040204" pitchFamily="34" charset="-120"/>
                        </a:rPr>
                        <a:t>4</a:t>
                      </a:r>
                      <a:endParaRPr lang="zh-TW" altLang="en-US" sz="1400" b="1" dirty="0">
                        <a:solidFill>
                          <a:schemeClr val="bg1"/>
                        </a:solidFill>
                        <a:latin typeface="微軟正黑體" panose="020B0604030504040204" pitchFamily="34" charset="-120"/>
                        <a:ea typeface="微軟正黑體" panose="020B0604030504040204" pitchFamily="34" charset="-12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lumMod val="50000"/>
                      </a:srgbClr>
                    </a:solidFill>
                  </a:tcPr>
                </a:tc>
                <a:extLst>
                  <a:ext uri="{0D108BD9-81ED-4DB2-BD59-A6C34878D82A}">
                    <a16:rowId xmlns:a16="http://schemas.microsoft.com/office/drawing/2014/main" val="4036341997"/>
                  </a:ext>
                </a:extLst>
              </a:tr>
            </a:tbl>
          </a:graphicData>
        </a:graphic>
      </p:graphicFrame>
      <p:sp>
        <p:nvSpPr>
          <p:cNvPr id="29" name="橢圓 28">
            <a:extLst>
              <a:ext uri="{FF2B5EF4-FFF2-40B4-BE49-F238E27FC236}">
                <a16:creationId xmlns:a16="http://schemas.microsoft.com/office/drawing/2014/main" id="{C57582A8-EFD5-DF03-39ED-02477EBD7598}"/>
              </a:ext>
            </a:extLst>
          </p:cNvPr>
          <p:cNvSpPr/>
          <p:nvPr/>
        </p:nvSpPr>
        <p:spPr>
          <a:xfrm>
            <a:off x="8765497" y="867310"/>
            <a:ext cx="360000" cy="360000"/>
          </a:xfrm>
          <a:prstGeom prst="ellipse">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TW" dirty="0"/>
              <a:t>1</a:t>
            </a:r>
            <a:endParaRPr lang="zh-TW" altLang="en-US" dirty="0"/>
          </a:p>
        </p:txBody>
      </p:sp>
      <p:sp>
        <p:nvSpPr>
          <p:cNvPr id="30" name="橢圓 29">
            <a:extLst>
              <a:ext uri="{FF2B5EF4-FFF2-40B4-BE49-F238E27FC236}">
                <a16:creationId xmlns:a16="http://schemas.microsoft.com/office/drawing/2014/main" id="{49BDDAD7-7C08-A9FE-A411-624EEC459760}"/>
              </a:ext>
            </a:extLst>
          </p:cNvPr>
          <p:cNvSpPr/>
          <p:nvPr/>
        </p:nvSpPr>
        <p:spPr>
          <a:xfrm>
            <a:off x="8765497" y="3249000"/>
            <a:ext cx="360000" cy="360000"/>
          </a:xfrm>
          <a:prstGeom prst="ellipse">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TW" dirty="0"/>
              <a:t>2</a:t>
            </a:r>
            <a:endParaRPr lang="zh-TW" altLang="en-US" dirty="0"/>
          </a:p>
        </p:txBody>
      </p:sp>
    </p:spTree>
    <p:extLst>
      <p:ext uri="{BB962C8B-B14F-4D97-AF65-F5344CB8AC3E}">
        <p14:creationId xmlns:p14="http://schemas.microsoft.com/office/powerpoint/2010/main" val="2849530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0AD6-758F-DC41-FE62-48338C445452}"/>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37E09CE8-5FC6-AF21-3CB7-9C328A0BDFB1}"/>
              </a:ext>
            </a:extLst>
          </p:cNvPr>
          <p:cNvSpPr>
            <a:spLocks noGrp="1"/>
          </p:cNvSpPr>
          <p:nvPr>
            <p:ph type="title"/>
          </p:nvPr>
        </p:nvSpPr>
        <p:spPr/>
        <p:txBody>
          <a:bodyPr>
            <a:normAutofit/>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endParaRPr kumimoji="0" lang="zh-TW" altLang="en-US" sz="3600" b="1" dirty="0">
              <a:solidFill>
                <a:prstClr val="black"/>
              </a:solidFill>
              <a:highlight>
                <a:srgbClr val="FFFF00"/>
              </a:highlight>
              <a:latin typeface="Microsoft YaHei" panose="020B0503020204020204" pitchFamily="34" charset="-122"/>
              <a:ea typeface="Microsoft YaHei" panose="020B0503020204020204" pitchFamily="34" charset="-122"/>
              <a:cs typeface="Times New Roman" pitchFamily="18" charset="0"/>
            </a:endParaRPr>
          </a:p>
        </p:txBody>
      </p:sp>
      <p:sp>
        <p:nvSpPr>
          <p:cNvPr id="3" name="標題 5">
            <a:extLst>
              <a:ext uri="{FF2B5EF4-FFF2-40B4-BE49-F238E27FC236}">
                <a16:creationId xmlns:a16="http://schemas.microsoft.com/office/drawing/2014/main" id="{22D2F8D6-72E9-3922-4781-E6875A73698D}"/>
              </a:ext>
            </a:extLst>
          </p:cNvPr>
          <p:cNvSpPr txBox="1">
            <a:spLocks/>
          </p:cNvSpPr>
          <p:nvPr/>
        </p:nvSpPr>
        <p:spPr>
          <a:xfrm>
            <a:off x="527380" y="728696"/>
            <a:ext cx="11376000"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三、研提灌溉管理實務應用衛星影像或航照影像之建議案</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(3.5)</a:t>
            </a:r>
            <a:r>
              <a:rPr lang="zh-TW" altLang="en-US" sz="2000" b="1" dirty="0">
                <a:effectLst/>
                <a:latin typeface="Microsoft YaHei" panose="020B0503020204020204" pitchFamily="34" charset="-122"/>
                <a:ea typeface="Microsoft YaHei" panose="020B0503020204020204" pitchFamily="34" charset="-122"/>
              </a:rPr>
              <a:t>研提灌溉管理實務運用建議</a:t>
            </a:r>
            <a:endParaRPr lang="en-US" altLang="zh-TW" sz="2000" b="1" dirty="0">
              <a:effectLst/>
              <a:latin typeface="Microsoft YaHei" panose="020B0503020204020204" pitchFamily="34" charset="-122"/>
              <a:ea typeface="Microsoft YaHei" panose="020B0503020204020204" pitchFamily="34" charset="-122"/>
            </a:endParaRP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期中成果 </a:t>
            </a:r>
            <a:r>
              <a:rPr lang="en-US" altLang="zh-TW" sz="2000" b="1" dirty="0">
                <a:effectLst/>
                <a:latin typeface="Microsoft YaHei" panose="020B0503020204020204" pitchFamily="34" charset="-122"/>
                <a:ea typeface="Microsoft YaHei" panose="020B0503020204020204" pitchFamily="34" charset="-122"/>
              </a:rPr>
              <a:t>–</a:t>
            </a:r>
            <a:r>
              <a:rPr lang="zh-TW" altLang="en-US" sz="2000" b="1" dirty="0">
                <a:effectLst/>
                <a:latin typeface="Microsoft YaHei" panose="020B0503020204020204" pitchFamily="34" charset="-122"/>
                <a:ea typeface="Microsoft YaHei" panose="020B0503020204020204" pitchFamily="34" charset="-122"/>
              </a:rPr>
              <a:t> 協助評估</a:t>
            </a:r>
            <a:r>
              <a:rPr lang="zh-TW" altLang="en-US" sz="2000" b="1" dirty="0">
                <a:solidFill>
                  <a:srgbClr val="FF0000"/>
                </a:solidFill>
                <a:effectLst/>
                <a:latin typeface="Microsoft YaHei" panose="020B0503020204020204" pitchFamily="34" charset="-122"/>
                <a:ea typeface="Microsoft YaHei" panose="020B0503020204020204" pitchFamily="34" charset="-122"/>
              </a:rPr>
              <a:t>特定灌區內之水稻平均種植次數</a:t>
            </a:r>
            <a:endParaRPr lang="en-US" altLang="zh-TW" sz="2000" b="1" dirty="0">
              <a:solidFill>
                <a:srgbClr val="FF0000"/>
              </a:solidFill>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930EDD83-CA17-3B1F-A9ED-A25E97338C4C}"/>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38</a:t>
            </a:fld>
            <a:r>
              <a:rPr lang="en-US" altLang="zh-TW" dirty="0"/>
              <a:t>/66</a:t>
            </a:r>
            <a:endParaRPr lang="zh-TW" altLang="en-US" dirty="0"/>
          </a:p>
        </p:txBody>
      </p:sp>
      <p:pic>
        <p:nvPicPr>
          <p:cNvPr id="2" name="圖片 1" descr="一張含有 文字, 地圖, 螢幕擷取畫面 的圖片&#10;&#10;自動產生的描述">
            <a:extLst>
              <a:ext uri="{FF2B5EF4-FFF2-40B4-BE49-F238E27FC236}">
                <a16:creationId xmlns:a16="http://schemas.microsoft.com/office/drawing/2014/main" id="{36B0C7C9-BE25-7E8B-D37E-51520A5D33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379"/>
          <a:stretch/>
        </p:blipFill>
        <p:spPr bwMode="auto">
          <a:xfrm>
            <a:off x="651590" y="1722320"/>
            <a:ext cx="10659629" cy="4836959"/>
          </a:xfrm>
          <a:prstGeom prst="rect">
            <a:avLst/>
          </a:prstGeom>
          <a:noFill/>
        </p:spPr>
      </p:pic>
    </p:spTree>
    <p:extLst>
      <p:ext uri="{BB962C8B-B14F-4D97-AF65-F5344CB8AC3E}">
        <p14:creationId xmlns:p14="http://schemas.microsoft.com/office/powerpoint/2010/main" val="2761573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B5F79-6C5C-07A5-FC34-4977DA6B8A7F}"/>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87033DFD-45D2-DFF1-169C-6C083F0DC8D3}"/>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E8724AD9-295B-7002-1217-B5EB3691115C}"/>
              </a:ext>
            </a:extLst>
          </p:cNvPr>
          <p:cNvSpPr txBox="1">
            <a:spLocks/>
          </p:cNvSpPr>
          <p:nvPr/>
        </p:nvSpPr>
        <p:spPr>
          <a:xfrm>
            <a:off x="527380" y="728695"/>
            <a:ext cx="11376000" cy="782633"/>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四、水資源競用區歷史一、二期稻作停灌事件模擬與研析</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(4.1)</a:t>
            </a:r>
            <a:r>
              <a:rPr lang="zh-TW" altLang="en-US" sz="2000" b="1" dirty="0">
                <a:effectLst/>
                <a:latin typeface="Microsoft YaHei" panose="020B0503020204020204" pitchFamily="34" charset="-122"/>
                <a:ea typeface="Microsoft YaHei" panose="020B0503020204020204" pitchFamily="34" charset="-122"/>
              </a:rPr>
              <a:t>示範區歷史一、二期稻作停灌事件水庫蓄水量模擬</a:t>
            </a: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743D91BC-A5B5-B0DD-5508-3B3D7020F17F}"/>
              </a:ext>
            </a:extLst>
          </p:cNvPr>
          <p:cNvSpPr>
            <a:spLocks noGrp="1"/>
          </p:cNvSpPr>
          <p:nvPr>
            <p:ph type="sldNum" sz="quarter" idx="10"/>
          </p:nvPr>
        </p:nvSpPr>
        <p:spPr>
          <a:xfrm>
            <a:off x="11353800" y="6459121"/>
            <a:ext cx="691551" cy="365125"/>
          </a:xfrm>
        </p:spPr>
        <p:txBody>
          <a:bodyPr/>
          <a:lstStyle/>
          <a:p>
            <a:fld id="{844954B3-848D-4E3F-93B8-92153C4AE8C6}" type="slidenum">
              <a:rPr lang="zh-TW" altLang="en-US" smtClean="0">
                <a:solidFill>
                  <a:srgbClr val="0000FF"/>
                </a:solidFill>
              </a:rPr>
              <a:pPr/>
              <a:t>39</a:t>
            </a:fld>
            <a:r>
              <a:rPr lang="en-US" altLang="zh-TW" dirty="0"/>
              <a:t>/66</a:t>
            </a:r>
            <a:endParaRPr lang="zh-TW" altLang="en-US" dirty="0"/>
          </a:p>
        </p:txBody>
      </p:sp>
      <p:sp>
        <p:nvSpPr>
          <p:cNvPr id="5" name="文字方塊 4">
            <a:extLst>
              <a:ext uri="{FF2B5EF4-FFF2-40B4-BE49-F238E27FC236}">
                <a16:creationId xmlns:a16="http://schemas.microsoft.com/office/drawing/2014/main" id="{869A4422-40C8-A9CF-BF05-A57040119710}"/>
              </a:ext>
            </a:extLst>
          </p:cNvPr>
          <p:cNvSpPr txBox="1"/>
          <p:nvPr/>
        </p:nvSpPr>
        <p:spPr>
          <a:xfrm>
            <a:off x="1618346" y="1492479"/>
            <a:ext cx="9735454" cy="1200329"/>
          </a:xfrm>
          <a:prstGeom prst="rect">
            <a:avLst/>
          </a:prstGeom>
          <a:noFill/>
        </p:spPr>
        <p:txBody>
          <a:bodyPr wrap="square">
            <a:spAutoFit/>
          </a:bodyPr>
          <a:lstStyle/>
          <a:p>
            <a:pPr marL="285750" indent="-285750" algn="just" eaLnBrk="1" hangingPunct="1">
              <a:buClr>
                <a:srgbClr val="FF0000"/>
              </a:buClr>
              <a:buSzPct val="80000"/>
              <a:buFont typeface="Wingdings" panose="05000000000000000000" pitchFamily="2" charset="2"/>
              <a:buChar char="l"/>
              <a:defRPr/>
            </a:pPr>
            <a:r>
              <a:rPr lang="zh-TW" altLang="en-US" sz="1800" b="1" dirty="0">
                <a:effectLst/>
                <a:latin typeface="Microsoft YaHei" panose="020B0503020204020204" pitchFamily="34" charset="-122"/>
                <a:ea typeface="Microsoft YaHei" panose="020B0503020204020204" pitchFamily="34" charset="-122"/>
              </a:rPr>
              <a:t>已完成</a:t>
            </a:r>
            <a:r>
              <a:rPr lang="zh-TW" altLang="en-US" sz="1800" b="1" dirty="0">
                <a:solidFill>
                  <a:srgbClr val="FF0000"/>
                </a:solidFill>
                <a:effectLst/>
                <a:latin typeface="Microsoft YaHei" panose="020B0503020204020204" pitchFamily="34" charset="-122"/>
                <a:ea typeface="Microsoft YaHei" panose="020B0503020204020204" pitchFamily="34" charset="-122"/>
              </a:rPr>
              <a:t>石門水庫期作總入流量超越機率</a:t>
            </a:r>
            <a:r>
              <a:rPr lang="zh-TW" altLang="en-US" sz="1800" b="1" dirty="0">
                <a:effectLst/>
                <a:latin typeface="Microsoft YaHei" panose="020B0503020204020204" pitchFamily="34" charset="-122"/>
                <a:ea typeface="Microsoft YaHei" panose="020B0503020204020204" pitchFamily="34" charset="-122"/>
              </a:rPr>
              <a:t>分析，其中</a:t>
            </a:r>
            <a:r>
              <a:rPr lang="en-US" altLang="zh-TW" sz="1800" b="1" dirty="0">
                <a:solidFill>
                  <a:srgbClr val="FF0000"/>
                </a:solidFill>
                <a:effectLst/>
                <a:latin typeface="Microsoft YaHei" panose="020B0503020204020204" pitchFamily="34" charset="-122"/>
                <a:ea typeface="Microsoft YaHei" panose="020B0503020204020204" pitchFamily="34" charset="-122"/>
              </a:rPr>
              <a:t>109</a:t>
            </a:r>
            <a:r>
              <a:rPr lang="zh-TW" altLang="en-US" sz="1800" b="1" dirty="0">
                <a:solidFill>
                  <a:srgbClr val="FF0000"/>
                </a:solidFill>
                <a:effectLst/>
                <a:latin typeface="Microsoft YaHei" panose="020B0503020204020204" pitchFamily="34" charset="-122"/>
                <a:ea typeface="Microsoft YaHei" panose="020B0503020204020204" pitchFamily="34" charset="-122"/>
              </a:rPr>
              <a:t>年</a:t>
            </a:r>
            <a:r>
              <a:rPr lang="zh-TW" altLang="en-US" sz="1800" b="1" dirty="0">
                <a:effectLst/>
                <a:latin typeface="Microsoft YaHei" panose="020B0503020204020204" pitchFamily="34" charset="-122"/>
                <a:ea typeface="Microsoft YaHei" panose="020B0503020204020204" pitchFamily="34" charset="-122"/>
              </a:rPr>
              <a:t>為建庫</a:t>
            </a:r>
            <a:r>
              <a:rPr lang="en-US" altLang="zh-TW" sz="1800" b="1" dirty="0">
                <a:effectLst/>
                <a:latin typeface="Microsoft YaHei" panose="020B0503020204020204" pitchFamily="34" charset="-122"/>
                <a:ea typeface="Microsoft YaHei" panose="020B0503020204020204" pitchFamily="34" charset="-122"/>
              </a:rPr>
              <a:t>(53</a:t>
            </a:r>
            <a:r>
              <a:rPr lang="zh-TW" altLang="en-US" sz="1800" b="1" dirty="0">
                <a:effectLst/>
                <a:latin typeface="Microsoft YaHei" panose="020B0503020204020204" pitchFamily="34" charset="-122"/>
                <a:ea typeface="Microsoft YaHei" panose="020B0503020204020204" pitchFamily="34" charset="-122"/>
              </a:rPr>
              <a:t>年</a:t>
            </a:r>
            <a:r>
              <a:rPr lang="en-US" altLang="zh-TW" sz="1800" b="1" dirty="0">
                <a:effectLst/>
                <a:latin typeface="Microsoft YaHei" panose="020B0503020204020204" pitchFamily="34" charset="-122"/>
                <a:ea typeface="Microsoft YaHei" panose="020B0503020204020204" pitchFamily="34" charset="-122"/>
              </a:rPr>
              <a:t>)</a:t>
            </a:r>
            <a:r>
              <a:rPr lang="zh-TW" altLang="en-US" sz="1800" b="1" dirty="0">
                <a:effectLst/>
                <a:latin typeface="Microsoft YaHei" panose="020B0503020204020204" pitchFamily="34" charset="-122"/>
                <a:ea typeface="Microsoft YaHei" panose="020B0503020204020204" pitchFamily="34" charset="-122"/>
              </a:rPr>
              <a:t>以來</a:t>
            </a:r>
            <a:r>
              <a:rPr lang="zh-TW" altLang="en-US" sz="1800" b="1" dirty="0">
                <a:solidFill>
                  <a:srgbClr val="FF0000"/>
                </a:solidFill>
                <a:effectLst/>
                <a:latin typeface="Microsoft YaHei" panose="020B0503020204020204" pitchFamily="34" charset="-122"/>
                <a:ea typeface="Microsoft YaHei" panose="020B0503020204020204" pitchFamily="34" charset="-122"/>
              </a:rPr>
              <a:t>最枯旱的一年</a:t>
            </a:r>
            <a:r>
              <a:rPr lang="zh-TW" altLang="en-US" sz="1800" b="1" dirty="0">
                <a:effectLst/>
                <a:latin typeface="Microsoft YaHei" panose="020B0503020204020204" pitchFamily="34" charset="-122"/>
                <a:ea typeface="Microsoft YaHei" panose="020B0503020204020204" pitchFamily="34" charset="-122"/>
              </a:rPr>
              <a:t>，全年度累積入流量則</a:t>
            </a:r>
            <a:r>
              <a:rPr lang="zh-TW" altLang="en-US" sz="1800" b="1" dirty="0">
                <a:solidFill>
                  <a:srgbClr val="FF0000"/>
                </a:solidFill>
                <a:effectLst/>
                <a:latin typeface="Microsoft YaHei" panose="020B0503020204020204" pitchFamily="34" charset="-122"/>
                <a:ea typeface="Microsoft YaHei" panose="020B0503020204020204" pitchFamily="34" charset="-122"/>
              </a:rPr>
              <a:t>低於期作累積入流量超越機率</a:t>
            </a:r>
            <a:r>
              <a:rPr lang="en-US" altLang="zh-TW" sz="1800" b="1" dirty="0">
                <a:solidFill>
                  <a:srgbClr val="FF0000"/>
                </a:solidFill>
                <a:effectLst/>
                <a:latin typeface="Microsoft YaHei" panose="020B0503020204020204" pitchFamily="34" charset="-122"/>
                <a:ea typeface="Microsoft YaHei" panose="020B0503020204020204" pitchFamily="34" charset="-122"/>
              </a:rPr>
              <a:t>I</a:t>
            </a:r>
            <a:r>
              <a:rPr lang="en-US" altLang="zh-TW" sz="1800" b="1" baseline="-25000" dirty="0">
                <a:solidFill>
                  <a:srgbClr val="FF0000"/>
                </a:solidFill>
                <a:effectLst/>
                <a:latin typeface="Microsoft YaHei" panose="020B0503020204020204" pitchFamily="34" charset="-122"/>
                <a:ea typeface="Microsoft YaHei" panose="020B0503020204020204" pitchFamily="34" charset="-122"/>
              </a:rPr>
              <a:t>95</a:t>
            </a:r>
            <a:r>
              <a:rPr lang="zh-TW" altLang="en-US" sz="1800" b="1" dirty="0">
                <a:effectLst/>
                <a:latin typeface="Microsoft YaHei" panose="020B0503020204020204" pitchFamily="34" charset="-122"/>
                <a:ea typeface="Microsoft YaHei" panose="020B0503020204020204" pitchFamily="34" charset="-122"/>
              </a:rPr>
              <a:t>；約為</a:t>
            </a:r>
            <a:r>
              <a:rPr lang="zh-TW" altLang="en-US" sz="1800" b="1" dirty="0">
                <a:solidFill>
                  <a:srgbClr val="FF0000"/>
                </a:solidFill>
                <a:effectLst/>
                <a:latin typeface="Microsoft YaHei" panose="020B0503020204020204" pitchFamily="34" charset="-122"/>
                <a:ea typeface="Microsoft YaHei" panose="020B0503020204020204" pitchFamily="34" charset="-122"/>
              </a:rPr>
              <a:t>水利署超越機率之</a:t>
            </a:r>
            <a:r>
              <a:rPr lang="en-US" altLang="zh-TW" sz="1800" b="1" dirty="0">
                <a:solidFill>
                  <a:srgbClr val="FF0000"/>
                </a:solidFill>
                <a:effectLst/>
                <a:latin typeface="Microsoft YaHei" panose="020B0503020204020204" pitchFamily="34" charset="-122"/>
                <a:ea typeface="Microsoft YaHei" panose="020B0503020204020204" pitchFamily="34" charset="-122"/>
              </a:rPr>
              <a:t>I</a:t>
            </a:r>
            <a:r>
              <a:rPr lang="en-US" altLang="zh-TW" sz="1800" b="1" baseline="-25000" dirty="0">
                <a:solidFill>
                  <a:srgbClr val="FF0000"/>
                </a:solidFill>
                <a:effectLst/>
                <a:latin typeface="Microsoft YaHei" panose="020B0503020204020204" pitchFamily="34" charset="-122"/>
                <a:ea typeface="Microsoft YaHei" panose="020B0503020204020204" pitchFamily="34" charset="-122"/>
              </a:rPr>
              <a:t>80</a:t>
            </a:r>
            <a:r>
              <a:rPr lang="zh-TW" altLang="en-US" sz="1800" b="1" dirty="0">
                <a:effectLst/>
                <a:latin typeface="Microsoft YaHei" panose="020B0503020204020204" pitchFamily="34" charset="-122"/>
                <a:ea typeface="Microsoft YaHei" panose="020B0503020204020204" pitchFamily="34" charset="-122"/>
              </a:rPr>
              <a:t>。</a:t>
            </a:r>
            <a:endParaRPr lang="en-US" altLang="zh-TW" sz="1800" b="1" dirty="0">
              <a:effectLst/>
              <a:latin typeface="Microsoft YaHei" panose="020B0503020204020204" pitchFamily="34" charset="-122"/>
              <a:ea typeface="Microsoft YaHei" panose="020B0503020204020204" pitchFamily="34" charset="-122"/>
            </a:endParaRPr>
          </a:p>
          <a:p>
            <a:pPr marL="285750" indent="-285750" algn="just">
              <a:buClr>
                <a:srgbClr val="FF0000"/>
              </a:buClr>
              <a:buSzPct val="80000"/>
              <a:buFont typeface="Wingdings" panose="05000000000000000000" pitchFamily="2" charset="2"/>
              <a:buChar char="l"/>
              <a:defRPr/>
            </a:pPr>
            <a:r>
              <a:rPr lang="zh-TW" altLang="en-US" sz="1800" b="1" dirty="0">
                <a:effectLst/>
                <a:latin typeface="Microsoft YaHei" panose="020B0503020204020204" pitchFamily="34" charset="-122"/>
                <a:ea typeface="Microsoft YaHei" panose="020B0503020204020204" pitchFamily="34" charset="-122"/>
              </a:rPr>
              <a:t>已完成</a:t>
            </a:r>
            <a:r>
              <a:rPr lang="zh-TW" altLang="en-US" sz="1800" b="1" dirty="0">
                <a:solidFill>
                  <a:srgbClr val="FF0000"/>
                </a:solidFill>
                <a:effectLst/>
                <a:latin typeface="Microsoft YaHei" panose="020B0503020204020204" pitchFamily="34" charset="-122"/>
                <a:ea typeface="Microsoft YaHei" panose="020B0503020204020204" pitchFamily="34" charset="-122"/>
              </a:rPr>
              <a:t>石門水庫民生公共最適安全蓄水量分析</a:t>
            </a:r>
            <a:r>
              <a:rPr lang="zh-TW" altLang="en-US" sz="1800" b="1" dirty="0">
                <a:effectLst/>
                <a:latin typeface="Microsoft YaHei" panose="020B0503020204020204" pitchFamily="34" charset="-122"/>
                <a:ea typeface="Microsoft YaHei" panose="020B0503020204020204" pitchFamily="34" charset="-122"/>
              </a:rPr>
              <a:t>，若以</a:t>
            </a:r>
            <a:r>
              <a:rPr lang="zh-TW" altLang="en-US" sz="1800" b="1" dirty="0">
                <a:solidFill>
                  <a:srgbClr val="FF0000"/>
                </a:solidFill>
                <a:effectLst/>
                <a:latin typeface="Microsoft YaHei" panose="020B0503020204020204" pitchFamily="34" charset="-122"/>
                <a:ea typeface="Microsoft YaHei" panose="020B0503020204020204" pitchFamily="34" charset="-122"/>
              </a:rPr>
              <a:t>每日民生公共</a:t>
            </a:r>
            <a:r>
              <a:rPr lang="en-US" altLang="zh-TW" sz="1800" b="1" dirty="0">
                <a:solidFill>
                  <a:srgbClr val="FF0000"/>
                </a:solidFill>
                <a:effectLst/>
                <a:latin typeface="Microsoft YaHei" panose="020B0503020204020204" pitchFamily="34" charset="-122"/>
                <a:ea typeface="Microsoft YaHei" panose="020B0503020204020204" pitchFamily="34" charset="-122"/>
              </a:rPr>
              <a:t>100</a:t>
            </a:r>
            <a:r>
              <a:rPr lang="zh-TW" altLang="en-US" sz="1800" b="1" dirty="0">
                <a:solidFill>
                  <a:srgbClr val="FF0000"/>
                </a:solidFill>
                <a:effectLst/>
                <a:latin typeface="Microsoft YaHei" panose="020B0503020204020204" pitchFamily="34" charset="-122"/>
                <a:ea typeface="Microsoft YaHei" panose="020B0503020204020204" pitchFamily="34" charset="-122"/>
              </a:rPr>
              <a:t>萬噸計</a:t>
            </a:r>
            <a:r>
              <a:rPr lang="zh-TW" altLang="en-US" sz="1800" b="1" dirty="0">
                <a:effectLst/>
                <a:latin typeface="Microsoft YaHei" panose="020B0503020204020204" pitchFamily="34" charset="-122"/>
                <a:ea typeface="Microsoft YaHei" panose="020B0503020204020204" pitchFamily="34" charset="-122"/>
              </a:rPr>
              <a:t>，以</a:t>
            </a:r>
            <a:r>
              <a:rPr lang="en-US" altLang="zh-TW" sz="1800" b="1" dirty="0">
                <a:effectLst/>
                <a:latin typeface="Microsoft YaHei" panose="020B0503020204020204" pitchFamily="34" charset="-122"/>
                <a:ea typeface="Microsoft YaHei" panose="020B0503020204020204" pitchFamily="34" charset="-122"/>
              </a:rPr>
              <a:t>110</a:t>
            </a:r>
            <a:r>
              <a:rPr lang="zh-TW" altLang="en-US" sz="1800" b="1" dirty="0">
                <a:effectLst/>
                <a:latin typeface="Microsoft YaHei" panose="020B0503020204020204" pitchFamily="34" charset="-122"/>
                <a:ea typeface="Microsoft YaHei" panose="020B0503020204020204" pitchFamily="34" charset="-122"/>
              </a:rPr>
              <a:t>年</a:t>
            </a:r>
            <a:r>
              <a:rPr lang="en-US" altLang="zh-TW" sz="1800" b="1" dirty="0">
                <a:effectLst/>
                <a:latin typeface="Microsoft YaHei" panose="020B0503020204020204" pitchFamily="34" charset="-122"/>
                <a:ea typeface="Microsoft YaHei" panose="020B0503020204020204" pitchFamily="34" charset="-122"/>
              </a:rPr>
              <a:t>5</a:t>
            </a:r>
            <a:r>
              <a:rPr lang="zh-TW" altLang="en-US" sz="1800" b="1" dirty="0">
                <a:effectLst/>
                <a:latin typeface="Microsoft YaHei" panose="020B0503020204020204" pitchFamily="34" charset="-122"/>
                <a:ea typeface="Microsoft YaHei" panose="020B0503020204020204" pitchFamily="34" charset="-122"/>
              </a:rPr>
              <a:t>月</a:t>
            </a:r>
            <a:r>
              <a:rPr lang="en-US" altLang="zh-TW" sz="1800" b="1" dirty="0">
                <a:effectLst/>
                <a:latin typeface="Microsoft YaHei" panose="020B0503020204020204" pitchFamily="34" charset="-122"/>
                <a:ea typeface="Microsoft YaHei" panose="020B0503020204020204" pitchFamily="34" charset="-122"/>
              </a:rPr>
              <a:t>23</a:t>
            </a:r>
            <a:r>
              <a:rPr lang="zh-TW" altLang="en-US" sz="1800" b="1" dirty="0">
                <a:effectLst/>
                <a:latin typeface="Microsoft YaHei" panose="020B0503020204020204" pitchFamily="34" charset="-122"/>
                <a:ea typeface="Microsoft YaHei" panose="020B0503020204020204" pitchFamily="34" charset="-122"/>
              </a:rPr>
              <a:t>日具有最大差值</a:t>
            </a:r>
            <a:r>
              <a:rPr lang="en-US" altLang="zh-TW" sz="1800" b="1" dirty="0">
                <a:effectLst/>
                <a:latin typeface="Microsoft YaHei" panose="020B0503020204020204" pitchFamily="34" charset="-122"/>
                <a:ea typeface="Microsoft YaHei" panose="020B0503020204020204" pitchFamily="34" charset="-122"/>
              </a:rPr>
              <a:t>6,012</a:t>
            </a:r>
            <a:r>
              <a:rPr lang="zh-TW" altLang="en-US" sz="1800" b="1" dirty="0">
                <a:effectLst/>
                <a:latin typeface="Microsoft YaHei" panose="020B0503020204020204" pitchFamily="34" charset="-122"/>
                <a:ea typeface="Microsoft YaHei" panose="020B0503020204020204" pitchFamily="34" charset="-122"/>
              </a:rPr>
              <a:t>萬噸，故石門水庫</a:t>
            </a:r>
            <a:r>
              <a:rPr lang="zh-TW" altLang="en-US" sz="1800" b="1" dirty="0">
                <a:solidFill>
                  <a:srgbClr val="FF0000"/>
                </a:solidFill>
                <a:effectLst/>
                <a:latin typeface="Microsoft YaHei" panose="020B0503020204020204" pitchFamily="34" charset="-122"/>
                <a:ea typeface="Microsoft YaHei" panose="020B0503020204020204" pitchFamily="34" charset="-122"/>
              </a:rPr>
              <a:t>最適安全蓄水量採</a:t>
            </a:r>
            <a:r>
              <a:rPr lang="en-US" altLang="zh-TW" sz="1800" b="1" dirty="0">
                <a:solidFill>
                  <a:srgbClr val="FF0000"/>
                </a:solidFill>
                <a:effectLst/>
                <a:latin typeface="Microsoft YaHei" panose="020B0503020204020204" pitchFamily="34" charset="-122"/>
                <a:ea typeface="Microsoft YaHei" panose="020B0503020204020204" pitchFamily="34" charset="-122"/>
              </a:rPr>
              <a:t>6,000</a:t>
            </a:r>
            <a:r>
              <a:rPr lang="zh-TW" altLang="en-US" sz="1800" b="1" dirty="0">
                <a:solidFill>
                  <a:srgbClr val="FF0000"/>
                </a:solidFill>
                <a:effectLst/>
                <a:latin typeface="Microsoft YaHei" panose="020B0503020204020204" pitchFamily="34" charset="-122"/>
                <a:ea typeface="Microsoft YaHei" panose="020B0503020204020204" pitchFamily="34" charset="-122"/>
              </a:rPr>
              <a:t>萬噸</a:t>
            </a:r>
            <a:r>
              <a:rPr lang="zh-TW" altLang="en-US" sz="1800" b="1" dirty="0">
                <a:effectLst/>
                <a:latin typeface="Microsoft YaHei" panose="020B0503020204020204" pitchFamily="34" charset="-122"/>
                <a:ea typeface="Microsoft YaHei" panose="020B0503020204020204" pitchFamily="34" charset="-122"/>
              </a:rPr>
              <a:t>。</a:t>
            </a:r>
            <a:endParaRPr lang="en-US" altLang="zh-TW" sz="1800" b="1" dirty="0">
              <a:effectLst/>
              <a:latin typeface="Microsoft YaHei" panose="020B0503020204020204" pitchFamily="34" charset="-122"/>
              <a:ea typeface="Microsoft YaHei" panose="020B0503020204020204" pitchFamily="34" charset="-122"/>
            </a:endParaRPr>
          </a:p>
        </p:txBody>
      </p:sp>
      <p:pic>
        <p:nvPicPr>
          <p:cNvPr id="2" name="圖片 1">
            <a:extLst>
              <a:ext uri="{FF2B5EF4-FFF2-40B4-BE49-F238E27FC236}">
                <a16:creationId xmlns:a16="http://schemas.microsoft.com/office/drawing/2014/main" id="{362B2872-548B-BC7E-228D-4A7B1503D26A}"/>
              </a:ext>
            </a:extLst>
          </p:cNvPr>
          <p:cNvPicPr>
            <a:picLocks noChangeAspect="1"/>
          </p:cNvPicPr>
          <p:nvPr/>
        </p:nvPicPr>
        <p:blipFill>
          <a:blip r:embed="rId2"/>
          <a:stretch>
            <a:fillRect/>
          </a:stretch>
        </p:blipFill>
        <p:spPr>
          <a:xfrm>
            <a:off x="6157324" y="2817675"/>
            <a:ext cx="6054385" cy="3481396"/>
          </a:xfrm>
          <a:prstGeom prst="rect">
            <a:avLst/>
          </a:prstGeom>
        </p:spPr>
      </p:pic>
      <p:sp>
        <p:nvSpPr>
          <p:cNvPr id="7" name="文字方塊 6">
            <a:extLst>
              <a:ext uri="{FF2B5EF4-FFF2-40B4-BE49-F238E27FC236}">
                <a16:creationId xmlns:a16="http://schemas.microsoft.com/office/drawing/2014/main" id="{1A5964AC-970B-20BC-9CC6-86CB4D114EFB}"/>
              </a:ext>
            </a:extLst>
          </p:cNvPr>
          <p:cNvSpPr txBox="1"/>
          <p:nvPr/>
        </p:nvSpPr>
        <p:spPr>
          <a:xfrm>
            <a:off x="1465944" y="6270454"/>
            <a:ext cx="3647152" cy="369332"/>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石門水庫期作累積入流量超越機率</a:t>
            </a:r>
          </a:p>
        </p:txBody>
      </p:sp>
      <p:sp>
        <p:nvSpPr>
          <p:cNvPr id="8" name="文字方塊 7">
            <a:extLst>
              <a:ext uri="{FF2B5EF4-FFF2-40B4-BE49-F238E27FC236}">
                <a16:creationId xmlns:a16="http://schemas.microsoft.com/office/drawing/2014/main" id="{DF6A2DD0-A03E-1A1F-F4E5-EF5F96BD7FA6}"/>
              </a:ext>
            </a:extLst>
          </p:cNvPr>
          <p:cNvSpPr txBox="1"/>
          <p:nvPr/>
        </p:nvSpPr>
        <p:spPr>
          <a:xfrm>
            <a:off x="7015737" y="6286222"/>
            <a:ext cx="3647152" cy="369332"/>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石門水庫民生公共最適安全蓄水量</a:t>
            </a:r>
          </a:p>
        </p:txBody>
      </p:sp>
      <p:sp>
        <p:nvSpPr>
          <p:cNvPr id="10" name="文字方塊 9">
            <a:extLst>
              <a:ext uri="{FF2B5EF4-FFF2-40B4-BE49-F238E27FC236}">
                <a16:creationId xmlns:a16="http://schemas.microsoft.com/office/drawing/2014/main" id="{A3E54040-4E7B-95B5-B92A-1C7B1E5478A9}"/>
              </a:ext>
            </a:extLst>
          </p:cNvPr>
          <p:cNvSpPr txBox="1"/>
          <p:nvPr/>
        </p:nvSpPr>
        <p:spPr>
          <a:xfrm>
            <a:off x="4996690" y="4663603"/>
            <a:ext cx="1281121" cy="261610"/>
          </a:xfrm>
          <a:prstGeom prst="rect">
            <a:avLst/>
          </a:prstGeom>
          <a:noFill/>
        </p:spPr>
        <p:txBody>
          <a:bodyPr wrap="none" rtlCol="0">
            <a:spAutoFit/>
          </a:bodyPr>
          <a:lstStyle/>
          <a:p>
            <a:pPr algn="ctr"/>
            <a:r>
              <a:rPr lang="en-US" altLang="zh-TW" sz="1100" b="1" dirty="0">
                <a:solidFill>
                  <a:srgbClr val="C00000"/>
                </a:solidFill>
                <a:latin typeface="微軟正黑體" panose="020B0604030504040204" pitchFamily="34" charset="-120"/>
                <a:ea typeface="微軟正黑體" panose="020B0604030504040204" pitchFamily="34" charset="-120"/>
              </a:rPr>
              <a:t>109</a:t>
            </a:r>
            <a:r>
              <a:rPr lang="zh-TW" altLang="en-US" sz="1100" b="1" dirty="0">
                <a:solidFill>
                  <a:srgbClr val="C00000"/>
                </a:solidFill>
                <a:latin typeface="微軟正黑體" panose="020B0604030504040204" pitchFamily="34" charset="-120"/>
                <a:ea typeface="微軟正黑體" panose="020B0604030504040204" pitchFamily="34" charset="-120"/>
              </a:rPr>
              <a:t>年實際入流量</a:t>
            </a:r>
          </a:p>
        </p:txBody>
      </p:sp>
      <p:sp>
        <p:nvSpPr>
          <p:cNvPr id="11" name="文字方塊 10">
            <a:extLst>
              <a:ext uri="{FF2B5EF4-FFF2-40B4-BE49-F238E27FC236}">
                <a16:creationId xmlns:a16="http://schemas.microsoft.com/office/drawing/2014/main" id="{AF50166C-F9B2-2A36-FAC7-015511C92CC4}"/>
              </a:ext>
            </a:extLst>
          </p:cNvPr>
          <p:cNvSpPr txBox="1"/>
          <p:nvPr/>
        </p:nvSpPr>
        <p:spPr>
          <a:xfrm>
            <a:off x="5255055" y="4936643"/>
            <a:ext cx="835485" cy="261610"/>
          </a:xfrm>
          <a:prstGeom prst="rect">
            <a:avLst/>
          </a:prstGeom>
          <a:noFill/>
        </p:spPr>
        <p:txBody>
          <a:bodyPr wrap="none" rtlCol="0">
            <a:spAutoFit/>
          </a:bodyPr>
          <a:lstStyle/>
          <a:p>
            <a:pPr algn="ctr"/>
            <a:r>
              <a:rPr lang="zh-TW" altLang="en-US" sz="1100" b="1" dirty="0">
                <a:solidFill>
                  <a:srgbClr val="00B050"/>
                </a:solidFill>
                <a:latin typeface="微軟正黑體" panose="020B0604030504040204" pitchFamily="34" charset="-120"/>
                <a:ea typeface="微軟正黑體" panose="020B0604030504040204" pitchFamily="34" charset="-120"/>
              </a:rPr>
              <a:t>水利署</a:t>
            </a:r>
            <a:r>
              <a:rPr lang="en-US" altLang="zh-TW" sz="1100" b="1" dirty="0">
                <a:solidFill>
                  <a:srgbClr val="00B050"/>
                </a:solidFill>
                <a:latin typeface="微軟正黑體" panose="020B0604030504040204" pitchFamily="34" charset="-120"/>
                <a:ea typeface="微軟正黑體" panose="020B0604030504040204" pitchFamily="34" charset="-120"/>
              </a:rPr>
              <a:t>Q</a:t>
            </a:r>
            <a:r>
              <a:rPr lang="en-US" altLang="zh-TW" sz="1100" b="1" baseline="-25000" dirty="0">
                <a:solidFill>
                  <a:srgbClr val="00B050"/>
                </a:solidFill>
                <a:latin typeface="微軟正黑體" panose="020B0604030504040204" pitchFamily="34" charset="-120"/>
                <a:ea typeface="微軟正黑體" panose="020B0604030504040204" pitchFamily="34" charset="-120"/>
              </a:rPr>
              <a:t>80</a:t>
            </a:r>
            <a:endParaRPr lang="zh-TW" altLang="en-US" sz="1100" b="1" baseline="-25000" dirty="0">
              <a:solidFill>
                <a:srgbClr val="00B050"/>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49BAFA30-3B6B-E357-B29D-92DA2C05E709}"/>
              </a:ext>
            </a:extLst>
          </p:cNvPr>
          <p:cNvSpPr txBox="1"/>
          <p:nvPr/>
        </p:nvSpPr>
        <p:spPr>
          <a:xfrm>
            <a:off x="5277303" y="4257462"/>
            <a:ext cx="763349" cy="430887"/>
          </a:xfrm>
          <a:prstGeom prst="rect">
            <a:avLst/>
          </a:prstGeom>
          <a:noFill/>
        </p:spPr>
        <p:txBody>
          <a:bodyPr wrap="none" rtlCol="0">
            <a:spAutoFit/>
          </a:bodyPr>
          <a:lstStyle/>
          <a:p>
            <a:pPr algn="ctr"/>
            <a:r>
              <a:rPr lang="zh-TW" altLang="en-US" sz="1100" b="1" dirty="0">
                <a:solidFill>
                  <a:srgbClr val="FF0000"/>
                </a:solidFill>
                <a:latin typeface="微軟正黑體" panose="020B0604030504040204" pitchFamily="34" charset="-120"/>
                <a:ea typeface="微軟正黑體" panose="020B0604030504040204" pitchFamily="34" charset="-120"/>
              </a:rPr>
              <a:t>期作累積</a:t>
            </a:r>
            <a:endParaRPr lang="en-US" altLang="zh-TW" sz="1100" b="1" dirty="0">
              <a:solidFill>
                <a:srgbClr val="FF0000"/>
              </a:solidFill>
              <a:latin typeface="微軟正黑體" panose="020B0604030504040204" pitchFamily="34" charset="-120"/>
              <a:ea typeface="微軟正黑體" panose="020B0604030504040204" pitchFamily="34" charset="-120"/>
            </a:endParaRPr>
          </a:p>
          <a:p>
            <a:pPr algn="ctr"/>
            <a:r>
              <a:rPr lang="zh-TW" altLang="en-US" sz="1100" b="1" dirty="0">
                <a:solidFill>
                  <a:srgbClr val="FF0000"/>
                </a:solidFill>
                <a:latin typeface="微軟正黑體" panose="020B0604030504040204" pitchFamily="34" charset="-120"/>
                <a:ea typeface="微軟正黑體" panose="020B0604030504040204" pitchFamily="34" charset="-120"/>
              </a:rPr>
              <a:t>入流量</a:t>
            </a:r>
            <a:r>
              <a:rPr lang="en-US" altLang="zh-TW" sz="1100" b="1" dirty="0">
                <a:solidFill>
                  <a:srgbClr val="FF0000"/>
                </a:solidFill>
                <a:latin typeface="微軟正黑體" panose="020B0604030504040204" pitchFamily="34" charset="-120"/>
                <a:ea typeface="微軟正黑體" panose="020B0604030504040204" pitchFamily="34" charset="-120"/>
              </a:rPr>
              <a:t>I</a:t>
            </a:r>
            <a:r>
              <a:rPr lang="en-US" altLang="zh-TW" sz="1100" b="1" baseline="-25000" dirty="0">
                <a:solidFill>
                  <a:srgbClr val="FF0000"/>
                </a:solidFill>
                <a:latin typeface="微軟正黑體" panose="020B0604030504040204" pitchFamily="34" charset="-120"/>
                <a:ea typeface="微軟正黑體" panose="020B0604030504040204" pitchFamily="34" charset="-120"/>
              </a:rPr>
              <a:t>95</a:t>
            </a:r>
            <a:endParaRPr lang="zh-TW" altLang="en-US" sz="1100" b="1" baseline="-25000" dirty="0">
              <a:solidFill>
                <a:srgbClr val="FF0000"/>
              </a:solidFill>
              <a:latin typeface="微軟正黑體" panose="020B0604030504040204" pitchFamily="34" charset="-120"/>
              <a:ea typeface="微軟正黑體" panose="020B0604030504040204" pitchFamily="34" charset="-120"/>
            </a:endParaRPr>
          </a:p>
        </p:txBody>
      </p:sp>
      <p:cxnSp>
        <p:nvCxnSpPr>
          <p:cNvPr id="14" name="接點: 肘形 13">
            <a:extLst>
              <a:ext uri="{FF2B5EF4-FFF2-40B4-BE49-F238E27FC236}">
                <a16:creationId xmlns:a16="http://schemas.microsoft.com/office/drawing/2014/main" id="{DC8D3D8F-E01F-EABF-1377-212F22F39C42}"/>
              </a:ext>
            </a:extLst>
          </p:cNvPr>
          <p:cNvCxnSpPr>
            <a:cxnSpLocks/>
            <a:stCxn id="34" idx="6"/>
            <a:endCxn id="12" idx="1"/>
          </p:cNvCxnSpPr>
          <p:nvPr/>
        </p:nvCxnSpPr>
        <p:spPr>
          <a:xfrm flipV="1">
            <a:off x="5032824" y="4472906"/>
            <a:ext cx="244479" cy="217998"/>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接點: 肘形 20">
            <a:extLst>
              <a:ext uri="{FF2B5EF4-FFF2-40B4-BE49-F238E27FC236}">
                <a16:creationId xmlns:a16="http://schemas.microsoft.com/office/drawing/2014/main" id="{0119DC06-457C-250F-9B7F-DD1CECB7EDC4}"/>
              </a:ext>
            </a:extLst>
          </p:cNvPr>
          <p:cNvCxnSpPr>
            <a:cxnSpLocks/>
            <a:stCxn id="40" idx="6"/>
            <a:endCxn id="11" idx="1"/>
          </p:cNvCxnSpPr>
          <p:nvPr/>
        </p:nvCxnSpPr>
        <p:spPr>
          <a:xfrm>
            <a:off x="5017735" y="4872968"/>
            <a:ext cx="237320" cy="194480"/>
          </a:xfrm>
          <a:prstGeom prst="bent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橢圓 33">
            <a:extLst>
              <a:ext uri="{FF2B5EF4-FFF2-40B4-BE49-F238E27FC236}">
                <a16:creationId xmlns:a16="http://schemas.microsoft.com/office/drawing/2014/main" id="{6ED9F1D0-235D-5523-B885-8DD46DA0B011}"/>
              </a:ext>
            </a:extLst>
          </p:cNvPr>
          <p:cNvSpPr/>
          <p:nvPr/>
        </p:nvSpPr>
        <p:spPr>
          <a:xfrm>
            <a:off x="4987105" y="4668044"/>
            <a:ext cx="45719" cy="4571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橢圓 39">
            <a:extLst>
              <a:ext uri="{FF2B5EF4-FFF2-40B4-BE49-F238E27FC236}">
                <a16:creationId xmlns:a16="http://schemas.microsoft.com/office/drawing/2014/main" id="{7F08B315-DD7B-F9B9-5E53-3C829EF9F0DA}"/>
              </a:ext>
            </a:extLst>
          </p:cNvPr>
          <p:cNvSpPr/>
          <p:nvPr/>
        </p:nvSpPr>
        <p:spPr>
          <a:xfrm>
            <a:off x="4972016" y="4850108"/>
            <a:ext cx="45719" cy="4571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47" name="圖表 46">
            <a:extLst>
              <a:ext uri="{FF2B5EF4-FFF2-40B4-BE49-F238E27FC236}">
                <a16:creationId xmlns:a16="http://schemas.microsoft.com/office/drawing/2014/main" id="{95D0D8E6-3AA6-3A07-F33B-E84F6F4C137D}"/>
              </a:ext>
            </a:extLst>
          </p:cNvPr>
          <p:cNvGraphicFramePr>
            <a:graphicFrameLocks/>
          </p:cNvGraphicFramePr>
          <p:nvPr>
            <p:extLst>
              <p:ext uri="{D42A27DB-BD31-4B8C-83A1-F6EECF244321}">
                <p14:modId xmlns:p14="http://schemas.microsoft.com/office/powerpoint/2010/main" val="1970678654"/>
              </p:ext>
            </p:extLst>
          </p:nvPr>
        </p:nvGraphicFramePr>
        <p:xfrm>
          <a:off x="240589" y="2788157"/>
          <a:ext cx="5443356" cy="36542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3457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title"/>
          </p:nvPr>
        </p:nvSpPr>
        <p:spPr/>
        <p:txBody>
          <a:bodyPr/>
          <a:lstStyle/>
          <a:p>
            <a:r>
              <a:rPr lang="zh-TW" altLang="en-US" dirty="0"/>
              <a:t>壹、工作項目</a:t>
            </a:r>
          </a:p>
        </p:txBody>
      </p:sp>
      <p:sp>
        <p:nvSpPr>
          <p:cNvPr id="10" name="矩形 9">
            <a:extLst>
              <a:ext uri="{FF2B5EF4-FFF2-40B4-BE49-F238E27FC236}">
                <a16:creationId xmlns:a16="http://schemas.microsoft.com/office/drawing/2014/main" id="{343CF4D0-12BF-0079-8091-35013487EB5C}"/>
              </a:ext>
            </a:extLst>
          </p:cNvPr>
          <p:cNvSpPr>
            <a:spLocks noChangeArrowheads="1"/>
          </p:cNvSpPr>
          <p:nvPr/>
        </p:nvSpPr>
        <p:spPr bwMode="auto">
          <a:xfrm>
            <a:off x="527380" y="764704"/>
            <a:ext cx="11376000" cy="42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6700" indent="-266700" eaLnBrk="0" fontAlgn="base" hangingPunct="0">
              <a:lnSpc>
                <a:spcPts val="2800"/>
              </a:lnSpc>
              <a:spcBef>
                <a:spcPct val="0"/>
              </a:spcBef>
              <a:spcAft>
                <a:spcPct val="0"/>
              </a:spcAft>
              <a:buClr>
                <a:srgbClr val="EEECE1">
                  <a:lumMod val="50000"/>
                </a:srgbClr>
              </a:buClr>
              <a:buSzPct val="80000"/>
              <a:buFont typeface="Wingdings" panose="05000000000000000000" pitchFamily="2" charset="2"/>
              <a:buChar char="l"/>
            </a:pPr>
            <a:r>
              <a:rPr lang="zh-TW" altLang="en-US"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共 </a:t>
            </a:r>
            <a:r>
              <a:rPr lang="en-US" altLang="zh-TW"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8</a:t>
            </a:r>
            <a:r>
              <a:rPr lang="zh-TW" altLang="en-US"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大項、</a:t>
            </a:r>
            <a:r>
              <a:rPr lang="en-US" altLang="zh-TW"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25</a:t>
            </a:r>
            <a:r>
              <a:rPr lang="zh-TW" altLang="en-US"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小項</a:t>
            </a:r>
          </a:p>
        </p:txBody>
      </p:sp>
      <p:graphicFrame>
        <p:nvGraphicFramePr>
          <p:cNvPr id="2" name="表格 1">
            <a:extLst>
              <a:ext uri="{FF2B5EF4-FFF2-40B4-BE49-F238E27FC236}">
                <a16:creationId xmlns:a16="http://schemas.microsoft.com/office/drawing/2014/main" id="{71B7AC5B-FDFF-9669-F622-E862BCCFED1A}"/>
              </a:ext>
            </a:extLst>
          </p:cNvPr>
          <p:cNvGraphicFramePr>
            <a:graphicFrameLocks noGrp="1"/>
          </p:cNvGraphicFramePr>
          <p:nvPr>
            <p:extLst>
              <p:ext uri="{D42A27DB-BD31-4B8C-83A1-F6EECF244321}">
                <p14:modId xmlns:p14="http://schemas.microsoft.com/office/powerpoint/2010/main" val="4143713716"/>
              </p:ext>
            </p:extLst>
          </p:nvPr>
        </p:nvGraphicFramePr>
        <p:xfrm>
          <a:off x="527380" y="1223393"/>
          <a:ext cx="11376000" cy="4313868"/>
        </p:xfrm>
        <a:graphic>
          <a:graphicData uri="http://schemas.openxmlformats.org/drawingml/2006/table">
            <a:tbl>
              <a:tblPr>
                <a:tableStyleId>{616DA210-FB5B-4158-B5E0-FEB733F419BA}</a:tableStyleId>
              </a:tblPr>
              <a:tblGrid>
                <a:gridCol w="2930195">
                  <a:extLst>
                    <a:ext uri="{9D8B030D-6E8A-4147-A177-3AD203B41FA5}">
                      <a16:colId xmlns:a16="http://schemas.microsoft.com/office/drawing/2014/main" val="4057032030"/>
                    </a:ext>
                  </a:extLst>
                </a:gridCol>
                <a:gridCol w="8445805">
                  <a:extLst>
                    <a:ext uri="{9D8B030D-6E8A-4147-A177-3AD203B41FA5}">
                      <a16:colId xmlns:a16="http://schemas.microsoft.com/office/drawing/2014/main" val="1092877010"/>
                    </a:ext>
                  </a:extLst>
                </a:gridCol>
              </a:tblGrid>
              <a:tr h="329388">
                <a:tc>
                  <a:txBody>
                    <a:bodyPr/>
                    <a:lstStyle/>
                    <a:p>
                      <a:pPr algn="ctr">
                        <a:lnSpc>
                          <a:spcPct val="100000"/>
                        </a:lnSpc>
                        <a:spcAft>
                          <a:spcPts val="0"/>
                        </a:spcAft>
                      </a:pPr>
                      <a:r>
                        <a:rPr lang="zh-TW" altLang="en-US" sz="1600" b="1" kern="100" dirty="0">
                          <a:effectLst/>
                          <a:latin typeface="Microsoft YaHei" panose="020B0503020204020204" pitchFamily="34" charset="-122"/>
                          <a:ea typeface="Microsoft YaHei" panose="020B0503020204020204" pitchFamily="34" charset="-122"/>
                          <a:cs typeface="Times New Roman" panose="02020603050405020304" pitchFamily="18" charset="0"/>
                        </a:rPr>
                        <a:t>工作項目</a:t>
                      </a:r>
                      <a:endParaRPr lang="zh-TW" sz="1600" b="1"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F679"/>
                    </a:solidFill>
                  </a:tcPr>
                </a:tc>
                <a:tc>
                  <a:txBody>
                    <a:bodyPr/>
                    <a:lstStyle/>
                    <a:p>
                      <a:pPr marL="86995" indent="-86995" algn="ctr">
                        <a:lnSpc>
                          <a:spcPct val="100000"/>
                        </a:lnSpc>
                        <a:spcAft>
                          <a:spcPts val="0"/>
                        </a:spcAft>
                      </a:pPr>
                      <a:r>
                        <a:rPr lang="zh-TW" altLang="en-US" sz="1600" b="1" kern="100" dirty="0">
                          <a:effectLst/>
                          <a:latin typeface="Microsoft YaHei" panose="020B0503020204020204" pitchFamily="34" charset="-122"/>
                          <a:ea typeface="Microsoft YaHei" panose="020B0503020204020204" pitchFamily="34" charset="-122"/>
                          <a:cs typeface="Times New Roman" panose="02020603050405020304" pitchFamily="18" charset="0"/>
                        </a:rPr>
                        <a:t>細部工作規劃</a:t>
                      </a:r>
                      <a:endParaRPr lang="zh-TW" sz="1600" b="1"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000" marR="36000" marT="36000" marB="360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F679"/>
                    </a:solidFill>
                  </a:tcPr>
                </a:tc>
                <a:extLst>
                  <a:ext uri="{0D108BD9-81ED-4DB2-BD59-A6C34878D82A}">
                    <a16:rowId xmlns:a16="http://schemas.microsoft.com/office/drawing/2014/main" val="1700665673"/>
                  </a:ext>
                </a:extLst>
              </a:tr>
              <a:tr h="335051">
                <a:tc>
                  <a:txBody>
                    <a:bodyPr/>
                    <a:lstStyle/>
                    <a:p>
                      <a:pPr marL="447675" marR="0" lvl="0" indent="-447675" algn="just"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一、農業水資源智慧決策支援模組</a:t>
                      </a:r>
                      <a:r>
                        <a:rPr lang="zh-TW" altLang="en-US"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可視化展示功能擴充與及軟硬體環境維運</a:t>
                      </a:r>
                      <a:endParaRPr lang="zh-TW" altLang="zh-TW"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365125" marR="0" lvl="0" indent="-365125" algn="just" defTabSz="914400" rtl="0" eaLnBrk="1" fontAlgn="auto" latinLnBrk="0" hangingPunct="1">
                        <a:lnSpc>
                          <a:spcPct val="100000"/>
                        </a:lnSpc>
                        <a:spcBef>
                          <a:spcPts val="0"/>
                        </a:spcBef>
                        <a:spcAft>
                          <a:spcPts val="0"/>
                        </a:spcAft>
                        <a:buClrTx/>
                        <a:buSzTx/>
                        <a:buFontTx/>
                        <a:buNone/>
                        <a:tabLst/>
                        <a:defRPr/>
                      </a:pPr>
                      <a:endParaRPr 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266700" indent="-241300" algn="just" defTabSz="914400" rtl="0" eaLnBrk="1" latinLnBrk="0" hangingPunct="1">
                        <a:lnSpc>
                          <a:spcPts val="28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重要水資源競用區之降雨情勢、水源情勢、耕作情勢、供灌決策模擬與風險分析模組及可視化查詢展示功能之擴充。</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擇鯉魚潭水庫大安溪下游灌區及東區卑南溪之關山大圳灌區示範區</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266700" indent="-241300" algn="just" defTabSz="914400" rtl="0" eaLnBrk="1" latinLnBrk="0" hangingPunct="1">
                        <a:lnSpc>
                          <a:spcPts val="28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降雨情勢、水源情勢、耕作情勢、供灌決策模擬與風險分析模組可視化查詢展示功能優化及擴充。</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擇北部石門水庫灌區及南部曾文</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烏山頭水庫灌區</a:t>
                      </a:r>
                      <a:r>
                        <a:rPr lang="en-US" altLang="zh-TW" sz="18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p>
                    <a:p>
                      <a:pPr marL="266700" indent="-241300" algn="just" defTabSz="914400" rtl="0" eaLnBrk="1" latinLnBrk="0" hangingPunct="1">
                        <a:lnSpc>
                          <a:spcPts val="28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各模組布署、測試及系統維護、配合本署資安政策規範進行開發及維運。</a:t>
                      </a:r>
                    </a:p>
                  </a:txBody>
                  <a:tcPr marL="36000" marR="36000" marT="36000" marB="36000">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0229463"/>
                  </a:ext>
                </a:extLst>
              </a:tr>
              <a:tr h="335051">
                <a:tc>
                  <a:txBody>
                    <a:bodyPr/>
                    <a:lstStyle/>
                    <a:p>
                      <a:pPr marL="447675" marR="0" lvl="0" indent="-447675" algn="just"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二、農業水資源智慧決策支援模組</a:t>
                      </a:r>
                      <a:r>
                        <a:rPr lang="zh-TW" altLang="en-US"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資料介接及資料庫維護與擴充建置</a:t>
                      </a:r>
                      <a:endParaRPr lang="zh-TW"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266700" indent="-241300" algn="just" defTabSz="914400" rtl="0" eaLnBrk="1" latinLnBrk="0" hangingPunct="1">
                        <a:lnSpc>
                          <a:spcPts val="28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即時與歷史水情</a:t>
                      </a: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水庫、埤塘等水源蓄水量、入流量</a:t>
                      </a: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資料介接資料庫維護更新。</a:t>
                      </a:r>
                    </a:p>
                    <a:p>
                      <a:pPr marL="266700" indent="-241300" algn="just" defTabSz="914400" rtl="0" eaLnBrk="1" latinLnBrk="0" hangingPunct="1">
                        <a:lnSpc>
                          <a:spcPts val="28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氣象觀測</a:t>
                      </a: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雨量、溫度、相對濕度等</a:t>
                      </a: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資料之經常性收錄與資料加值維護。</a:t>
                      </a:r>
                    </a:p>
                    <a:p>
                      <a:pPr marL="266700" indent="-241300" algn="just" defTabSz="914400" rtl="0" eaLnBrk="1" latinLnBrk="0" hangingPunct="1">
                        <a:lnSpc>
                          <a:spcPts val="28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各期作耕作判釋圖資之經常性收錄與資料加值維護。</a:t>
                      </a:r>
                    </a:p>
                    <a:p>
                      <a:pPr marL="266700" indent="-241300" algn="just" defTabSz="914400" rtl="0" eaLnBrk="1" latinLnBrk="0" hangingPunct="1">
                        <a:lnSpc>
                          <a:spcPts val="28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所屬綱要計畫各分項計畫成果資訊盤點收錄與資料庫擴充。</a:t>
                      </a:r>
                    </a:p>
                    <a:p>
                      <a:pPr marL="266700" indent="-241300" algn="just" defTabSz="914400" rtl="0" eaLnBrk="1" latinLnBrk="0" hangingPunct="1">
                        <a:lnSpc>
                          <a:spcPts val="2800"/>
                        </a:lnSpc>
                        <a:spcAft>
                          <a:spcPts val="0"/>
                        </a:spcAft>
                        <a:buFont typeface="+mj-lt"/>
                        <a:buAutoNum type="arabicPeriod"/>
                      </a:pP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年度模組擴充灌區之灌溉用水基礎資料庫擴充。</a:t>
                      </a:r>
                    </a:p>
                  </a:txBody>
                  <a:tcPr marL="36000" marR="36000" marT="36000" marB="36000">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7623590"/>
                  </a:ext>
                </a:extLst>
              </a:tr>
            </a:tbl>
          </a:graphicData>
        </a:graphic>
      </p:graphicFrame>
      <p:sp>
        <p:nvSpPr>
          <p:cNvPr id="3" name="投影片編號版面配置區 2">
            <a:extLst>
              <a:ext uri="{FF2B5EF4-FFF2-40B4-BE49-F238E27FC236}">
                <a16:creationId xmlns:a16="http://schemas.microsoft.com/office/drawing/2014/main" id="{96BBA2A4-F052-7366-C7DF-7A32FEDF8CFB}"/>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4</a:t>
            </a:fld>
            <a:r>
              <a:rPr lang="en-US" altLang="zh-TW" dirty="0"/>
              <a:t>/66</a:t>
            </a:r>
            <a:endParaRPr lang="zh-TW" altLang="en-US" dirty="0"/>
          </a:p>
        </p:txBody>
      </p:sp>
    </p:spTree>
    <p:extLst>
      <p:ext uri="{BB962C8B-B14F-4D97-AF65-F5344CB8AC3E}">
        <p14:creationId xmlns:p14="http://schemas.microsoft.com/office/powerpoint/2010/main" val="3641568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03CFA-C7A5-A63D-EB1B-B1C8D37C29A5}"/>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E613258E-FAF2-A50A-318B-FDDED902064E}"/>
              </a:ext>
            </a:extLst>
          </p:cNvPr>
          <p:cNvPicPr>
            <a:picLocks noChangeAspect="1"/>
          </p:cNvPicPr>
          <p:nvPr/>
        </p:nvPicPr>
        <p:blipFill>
          <a:blip r:embed="rId2"/>
          <a:stretch>
            <a:fillRect/>
          </a:stretch>
        </p:blipFill>
        <p:spPr>
          <a:xfrm>
            <a:off x="85725" y="2838522"/>
            <a:ext cx="6010273" cy="3079468"/>
          </a:xfrm>
          <a:prstGeom prst="rect">
            <a:avLst/>
          </a:prstGeom>
        </p:spPr>
      </p:pic>
      <p:pic>
        <p:nvPicPr>
          <p:cNvPr id="12" name="圖片 11">
            <a:extLst>
              <a:ext uri="{FF2B5EF4-FFF2-40B4-BE49-F238E27FC236}">
                <a16:creationId xmlns:a16="http://schemas.microsoft.com/office/drawing/2014/main" id="{F30A8E92-3DB0-87C6-18AC-0073B85019AF}"/>
              </a:ext>
            </a:extLst>
          </p:cNvPr>
          <p:cNvPicPr>
            <a:picLocks noChangeAspect="1"/>
          </p:cNvPicPr>
          <p:nvPr/>
        </p:nvPicPr>
        <p:blipFill>
          <a:blip r:embed="rId3"/>
          <a:stretch>
            <a:fillRect/>
          </a:stretch>
        </p:blipFill>
        <p:spPr>
          <a:xfrm>
            <a:off x="6101046" y="2838523"/>
            <a:ext cx="6005228" cy="3079468"/>
          </a:xfrm>
          <a:prstGeom prst="rect">
            <a:avLst/>
          </a:prstGeom>
        </p:spPr>
      </p:pic>
      <p:sp>
        <p:nvSpPr>
          <p:cNvPr id="15" name="標題 14">
            <a:extLst>
              <a:ext uri="{FF2B5EF4-FFF2-40B4-BE49-F238E27FC236}">
                <a16:creationId xmlns:a16="http://schemas.microsoft.com/office/drawing/2014/main" id="{541496A8-2A48-49D3-D6A0-2DEA2096EC01}"/>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696DD5FA-6171-301C-DAB9-4FE95B524842}"/>
              </a:ext>
            </a:extLst>
          </p:cNvPr>
          <p:cNvSpPr txBox="1">
            <a:spLocks/>
          </p:cNvSpPr>
          <p:nvPr/>
        </p:nvSpPr>
        <p:spPr>
          <a:xfrm>
            <a:off x="527380" y="728695"/>
            <a:ext cx="11376000" cy="2109755"/>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四、水資源競用區歷史一、二期稻作停灌事件模擬與研析</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(4.2)</a:t>
            </a:r>
            <a:r>
              <a:rPr lang="zh-TW" altLang="en-US" sz="2000" b="1" dirty="0">
                <a:effectLst/>
                <a:latin typeface="Microsoft YaHei" panose="020B0503020204020204" pitchFamily="34" charset="-122"/>
                <a:ea typeface="Microsoft YaHei" panose="020B0503020204020204" pitchFamily="34" charset="-122"/>
              </a:rPr>
              <a:t>依照水庫蓄水量模擬結果進行停灌決策條件說明與研析</a:t>
            </a:r>
            <a:endParaRPr lang="en-US" altLang="zh-TW" sz="2000" b="1" dirty="0">
              <a:effectLst/>
              <a:latin typeface="Microsoft YaHei" panose="020B0503020204020204" pitchFamily="34" charset="-122"/>
              <a:ea typeface="Microsoft YaHei" panose="020B0503020204020204" pitchFamily="34" charset="-122"/>
            </a:endParaRPr>
          </a:p>
          <a:p>
            <a:pPr marL="1343025" indent="-457200" algn="just" eaLnBrk="1" hangingPunct="1">
              <a:buClr>
                <a:srgbClr val="0070C0"/>
              </a:buClr>
              <a:buSzPct val="80000"/>
              <a:buFont typeface="+mj-lt"/>
              <a:buAutoNum type="arabicPeriod"/>
              <a:defRPr/>
            </a:pPr>
            <a:r>
              <a:rPr lang="zh-TW" altLang="en-US" sz="2000" b="1" dirty="0">
                <a:effectLst/>
                <a:latin typeface="Microsoft YaHei" panose="020B0503020204020204" pitchFamily="34" charset="-122"/>
                <a:ea typeface="Microsoft YaHei" panose="020B0503020204020204" pitchFamily="34" charset="-122"/>
              </a:rPr>
              <a:t>已完成</a:t>
            </a:r>
            <a:r>
              <a:rPr lang="zh-TW" altLang="en-US" sz="2000" b="1" dirty="0">
                <a:solidFill>
                  <a:srgbClr val="FF0000"/>
                </a:solidFill>
                <a:effectLst/>
                <a:latin typeface="Microsoft YaHei" panose="020B0503020204020204" pitchFamily="34" charset="-122"/>
                <a:ea typeface="Microsoft YaHei" panose="020B0503020204020204" pitchFamily="34" charset="-122"/>
              </a:rPr>
              <a:t>石門水庫歷史一、二期作事件模擬，</a:t>
            </a:r>
            <a:r>
              <a:rPr lang="zh-TW" altLang="en-US" sz="2000" b="1" dirty="0">
                <a:effectLst/>
                <a:latin typeface="Microsoft YaHei" panose="020B0503020204020204" pitchFamily="34" charset="-122"/>
                <a:ea typeface="Microsoft YaHei" panose="020B0503020204020204" pitchFamily="34" charset="-122"/>
              </a:rPr>
              <a:t>其中包含</a:t>
            </a:r>
            <a:r>
              <a:rPr lang="en-US" altLang="zh-TW" sz="2000" b="1" dirty="0">
                <a:solidFill>
                  <a:srgbClr val="FF0000"/>
                </a:solidFill>
                <a:effectLst/>
                <a:latin typeface="Microsoft YaHei" panose="020B0503020204020204" pitchFamily="34" charset="-122"/>
                <a:ea typeface="Microsoft YaHei" panose="020B0503020204020204" pitchFamily="34" charset="-122"/>
              </a:rPr>
              <a:t>4</a:t>
            </a:r>
            <a:r>
              <a:rPr lang="zh-TW" altLang="en-US" sz="2000" b="1" dirty="0">
                <a:solidFill>
                  <a:srgbClr val="FF0000"/>
                </a:solidFill>
                <a:effectLst/>
                <a:latin typeface="Microsoft YaHei" panose="020B0503020204020204" pitchFamily="34" charset="-122"/>
                <a:ea typeface="Microsoft YaHei" panose="020B0503020204020204" pitchFamily="34" charset="-122"/>
              </a:rPr>
              <a:t>場一期作停灌</a:t>
            </a:r>
            <a:r>
              <a:rPr lang="zh-TW" altLang="en-US" sz="2000" b="1" dirty="0">
                <a:effectLst/>
                <a:latin typeface="Microsoft YaHei" panose="020B0503020204020204" pitchFamily="34" charset="-122"/>
                <a:ea typeface="Microsoft YaHei" panose="020B0503020204020204" pitchFamily="34" charset="-122"/>
              </a:rPr>
              <a:t>、</a:t>
            </a:r>
            <a:r>
              <a:rPr lang="en-US" altLang="zh-TW" sz="2000" b="1" dirty="0">
                <a:solidFill>
                  <a:srgbClr val="FF0000"/>
                </a:solidFill>
                <a:effectLst/>
                <a:latin typeface="Microsoft YaHei" panose="020B0503020204020204" pitchFamily="34" charset="-122"/>
                <a:ea typeface="Microsoft YaHei" panose="020B0503020204020204" pitchFamily="34" charset="-122"/>
              </a:rPr>
              <a:t>1</a:t>
            </a:r>
            <a:r>
              <a:rPr lang="zh-TW" altLang="en-US" sz="2000" b="1" dirty="0">
                <a:solidFill>
                  <a:srgbClr val="FF0000"/>
                </a:solidFill>
                <a:effectLst/>
                <a:latin typeface="Microsoft YaHei" panose="020B0503020204020204" pitchFamily="34" charset="-122"/>
                <a:ea typeface="Microsoft YaHei" panose="020B0503020204020204" pitchFamily="34" charset="-122"/>
              </a:rPr>
              <a:t>場二期作停灌</a:t>
            </a:r>
            <a:r>
              <a:rPr lang="zh-TW" altLang="en-US" sz="2000" b="1" dirty="0">
                <a:effectLst/>
                <a:latin typeface="Microsoft YaHei" panose="020B0503020204020204" pitchFamily="34" charset="-122"/>
                <a:ea typeface="Microsoft YaHei" panose="020B0503020204020204" pitchFamily="34" charset="-122"/>
              </a:rPr>
              <a:t>與</a:t>
            </a:r>
            <a:r>
              <a:rPr lang="en-US" altLang="zh-TW" sz="2000" b="1" dirty="0">
                <a:solidFill>
                  <a:srgbClr val="FF0000"/>
                </a:solidFill>
                <a:effectLst/>
                <a:latin typeface="Microsoft YaHei" panose="020B0503020204020204" pitchFamily="34" charset="-122"/>
                <a:ea typeface="Microsoft YaHei" panose="020B0503020204020204" pitchFamily="34" charset="-122"/>
              </a:rPr>
              <a:t>3</a:t>
            </a:r>
            <a:r>
              <a:rPr lang="zh-TW" altLang="en-US" sz="2000" b="1" dirty="0">
                <a:solidFill>
                  <a:srgbClr val="FF0000"/>
                </a:solidFill>
                <a:effectLst/>
                <a:latin typeface="Microsoft YaHei" panose="020B0503020204020204" pitchFamily="34" charset="-122"/>
                <a:ea typeface="Microsoft YaHei" panose="020B0503020204020204" pitchFamily="34" charset="-122"/>
              </a:rPr>
              <a:t>場正常供灌事件</a:t>
            </a:r>
            <a:r>
              <a:rPr lang="zh-TW" altLang="en-US" sz="2000" b="1" dirty="0">
                <a:effectLst/>
                <a:latin typeface="Microsoft YaHei" panose="020B0503020204020204" pitchFamily="34" charset="-122"/>
                <a:ea typeface="Microsoft YaHei" panose="020B0503020204020204" pitchFamily="34" charset="-122"/>
              </a:rPr>
              <a:t>模擬。</a:t>
            </a:r>
            <a:endParaRPr lang="en-US" altLang="zh-TW" sz="2000" b="1" dirty="0">
              <a:effectLst/>
              <a:latin typeface="Microsoft YaHei" panose="020B0503020204020204" pitchFamily="34" charset="-122"/>
              <a:ea typeface="Microsoft YaHei" panose="020B0503020204020204" pitchFamily="34" charset="-122"/>
            </a:endParaRPr>
          </a:p>
          <a:p>
            <a:pPr marL="1343025" indent="-457200" algn="just" eaLnBrk="1" hangingPunct="1">
              <a:buClr>
                <a:srgbClr val="0070C0"/>
              </a:buClr>
              <a:buSzPct val="80000"/>
              <a:buFont typeface="+mj-lt"/>
              <a:buAutoNum type="arabicPeriod"/>
              <a:defRPr/>
            </a:pPr>
            <a:r>
              <a:rPr lang="zh-TW" altLang="en-US" sz="2000" b="1" dirty="0">
                <a:effectLst/>
                <a:latin typeface="Microsoft YaHei" panose="020B0503020204020204" pitchFamily="34" charset="-122"/>
                <a:ea typeface="Microsoft YaHei" panose="020B0503020204020204" pitchFamily="34" charset="-122"/>
              </a:rPr>
              <a:t>以</a:t>
            </a:r>
            <a:r>
              <a:rPr lang="zh-TW" altLang="en-US" sz="2000" b="1" dirty="0">
                <a:solidFill>
                  <a:srgbClr val="FF0000"/>
                </a:solidFill>
                <a:effectLst/>
                <a:latin typeface="Microsoft YaHei" panose="020B0503020204020204" pitchFamily="34" charset="-122"/>
                <a:ea typeface="Microsoft YaHei" panose="020B0503020204020204" pitchFamily="34" charset="-122"/>
              </a:rPr>
              <a:t>期作累積入流量超越機率</a:t>
            </a:r>
            <a:r>
              <a:rPr lang="zh-TW" altLang="en-US" sz="2000" b="1" dirty="0">
                <a:effectLst/>
                <a:latin typeface="Microsoft YaHei" panose="020B0503020204020204" pitchFamily="34" charset="-122"/>
                <a:ea typeface="Microsoft YaHei" panose="020B0503020204020204" pitchFamily="34" charset="-122"/>
              </a:rPr>
              <a:t>進行模擬，</a:t>
            </a:r>
            <a:r>
              <a:rPr lang="zh-TW" altLang="en-US" sz="2000" b="1" dirty="0">
                <a:solidFill>
                  <a:srgbClr val="FF0000"/>
                </a:solidFill>
                <a:effectLst/>
                <a:latin typeface="Microsoft YaHei" panose="020B0503020204020204" pitchFamily="34" charset="-122"/>
                <a:ea typeface="Microsoft YaHei" panose="020B0503020204020204" pitchFamily="34" charset="-122"/>
              </a:rPr>
              <a:t>所有事件</a:t>
            </a:r>
            <a:r>
              <a:rPr lang="zh-TW" altLang="en-US" sz="2000" b="1" dirty="0">
                <a:effectLst/>
                <a:latin typeface="Microsoft YaHei" panose="020B0503020204020204" pitchFamily="34" charset="-122"/>
                <a:ea typeface="Microsoft YaHei" panose="020B0503020204020204" pitchFamily="34" charset="-122"/>
              </a:rPr>
              <a:t>期末蓄水量</a:t>
            </a:r>
            <a:r>
              <a:rPr lang="zh-TW" altLang="en-US" sz="2000" b="1" dirty="0">
                <a:solidFill>
                  <a:srgbClr val="FF0000"/>
                </a:solidFill>
                <a:effectLst/>
                <a:latin typeface="Microsoft YaHei" panose="020B0503020204020204" pitchFamily="34" charset="-122"/>
                <a:ea typeface="Microsoft YaHei" panose="020B0503020204020204" pitchFamily="34" charset="-122"/>
              </a:rPr>
              <a:t>皆大於安全蓄水量</a:t>
            </a:r>
            <a:r>
              <a:rPr lang="zh-TW" altLang="en-US" sz="2000" b="1" dirty="0">
                <a:effectLst/>
                <a:latin typeface="Microsoft YaHei" panose="020B0503020204020204" pitchFamily="34" charset="-122"/>
                <a:ea typeface="Microsoft YaHei" panose="020B0503020204020204" pitchFamily="34" charset="-122"/>
              </a:rPr>
              <a:t>，而</a:t>
            </a:r>
            <a:r>
              <a:rPr lang="zh-TW" altLang="en-US" sz="2000" b="1" dirty="0">
                <a:solidFill>
                  <a:srgbClr val="FF0000"/>
                </a:solidFill>
                <a:effectLst/>
                <a:latin typeface="Microsoft YaHei" panose="020B0503020204020204" pitchFamily="34" charset="-122"/>
                <a:ea typeface="Microsoft YaHei" panose="020B0503020204020204" pitchFamily="34" charset="-122"/>
              </a:rPr>
              <a:t>水利署超越機率之蓄水量模擬結果</a:t>
            </a:r>
            <a:r>
              <a:rPr lang="zh-TW" altLang="en-US" sz="2000" b="1" dirty="0">
                <a:effectLst/>
                <a:latin typeface="Microsoft YaHei" panose="020B0503020204020204" pitchFamily="34" charset="-122"/>
                <a:ea typeface="Microsoft YaHei" panose="020B0503020204020204" pitchFamily="34" charset="-122"/>
              </a:rPr>
              <a:t>，</a:t>
            </a:r>
            <a:r>
              <a:rPr lang="zh-TW" altLang="en-US" sz="2000" b="1" dirty="0">
                <a:solidFill>
                  <a:srgbClr val="FF0000"/>
                </a:solidFill>
                <a:effectLst/>
                <a:latin typeface="Microsoft YaHei" panose="020B0503020204020204" pitchFamily="34" charset="-122"/>
                <a:ea typeface="Microsoft YaHei" panose="020B0503020204020204" pitchFamily="34" charset="-122"/>
              </a:rPr>
              <a:t>僅</a:t>
            </a:r>
            <a:r>
              <a:rPr lang="en-US" altLang="zh-TW" sz="2000" b="1" dirty="0">
                <a:solidFill>
                  <a:srgbClr val="FF0000"/>
                </a:solidFill>
                <a:effectLst/>
                <a:latin typeface="Microsoft YaHei" panose="020B0503020204020204" pitchFamily="34" charset="-122"/>
                <a:ea typeface="Microsoft YaHei" panose="020B0503020204020204" pitchFamily="34" charset="-122"/>
              </a:rPr>
              <a:t>95</a:t>
            </a:r>
            <a:r>
              <a:rPr lang="zh-TW" altLang="en-US" sz="2000" b="1" dirty="0">
                <a:solidFill>
                  <a:srgbClr val="FF0000"/>
                </a:solidFill>
                <a:effectLst/>
                <a:latin typeface="Microsoft YaHei" panose="020B0503020204020204" pitchFamily="34" charset="-122"/>
                <a:ea typeface="Microsoft YaHei" panose="020B0503020204020204" pitchFamily="34" charset="-122"/>
              </a:rPr>
              <a:t>年與</a:t>
            </a:r>
            <a:r>
              <a:rPr lang="en-US" altLang="zh-TW" sz="2000" b="1" dirty="0">
                <a:solidFill>
                  <a:srgbClr val="FF0000"/>
                </a:solidFill>
                <a:effectLst/>
                <a:latin typeface="Microsoft YaHei" panose="020B0503020204020204" pitchFamily="34" charset="-122"/>
                <a:ea typeface="Microsoft YaHei" panose="020B0503020204020204" pitchFamily="34" charset="-122"/>
              </a:rPr>
              <a:t>110</a:t>
            </a:r>
            <a:r>
              <a:rPr lang="zh-TW" altLang="en-US" sz="2000" b="1" dirty="0">
                <a:solidFill>
                  <a:srgbClr val="FF0000"/>
                </a:solidFill>
                <a:effectLst/>
                <a:latin typeface="Microsoft YaHei" panose="020B0503020204020204" pitchFamily="34" charset="-122"/>
                <a:ea typeface="Microsoft YaHei" panose="020B0503020204020204" pitchFamily="34" charset="-122"/>
              </a:rPr>
              <a:t>年</a:t>
            </a:r>
            <a:r>
              <a:rPr lang="zh-TW" altLang="en-US" sz="2000" b="1" dirty="0">
                <a:effectLst/>
                <a:latin typeface="Microsoft YaHei" panose="020B0503020204020204" pitchFamily="34" charset="-122"/>
                <a:ea typeface="Microsoft YaHei" panose="020B0503020204020204" pitchFamily="34" charset="-122"/>
              </a:rPr>
              <a:t>之期末蓄水量</a:t>
            </a:r>
            <a:r>
              <a:rPr lang="zh-TW" altLang="en-US" sz="2000" b="1" dirty="0">
                <a:solidFill>
                  <a:srgbClr val="FF0000"/>
                </a:solidFill>
                <a:effectLst/>
                <a:latin typeface="Microsoft YaHei" panose="020B0503020204020204" pitchFamily="34" charset="-122"/>
                <a:ea typeface="Microsoft YaHei" panose="020B0503020204020204" pitchFamily="34" charset="-122"/>
              </a:rPr>
              <a:t>大於安全蓄水量</a:t>
            </a:r>
            <a:r>
              <a:rPr lang="zh-TW" altLang="en-US" sz="2000" b="1" dirty="0">
                <a:effectLst/>
                <a:latin typeface="Microsoft YaHei" panose="020B0503020204020204" pitchFamily="34" charset="-122"/>
                <a:ea typeface="Microsoft YaHei" panose="020B0503020204020204" pitchFamily="34" charset="-122"/>
              </a:rPr>
              <a:t>。</a:t>
            </a: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9BA2E993-0012-12CA-6D9B-3471DDC51E57}"/>
              </a:ext>
            </a:extLst>
          </p:cNvPr>
          <p:cNvSpPr>
            <a:spLocks noGrp="1"/>
          </p:cNvSpPr>
          <p:nvPr>
            <p:ph type="sldNum" sz="quarter" idx="10"/>
          </p:nvPr>
        </p:nvSpPr>
        <p:spPr>
          <a:xfrm>
            <a:off x="11322370" y="6399216"/>
            <a:ext cx="691551" cy="365125"/>
          </a:xfrm>
        </p:spPr>
        <p:txBody>
          <a:bodyPr/>
          <a:lstStyle/>
          <a:p>
            <a:fld id="{844954B3-848D-4E3F-93B8-92153C4AE8C6}" type="slidenum">
              <a:rPr lang="zh-TW" altLang="en-US" smtClean="0">
                <a:solidFill>
                  <a:srgbClr val="0000FF"/>
                </a:solidFill>
              </a:rPr>
              <a:pPr/>
              <a:t>40</a:t>
            </a:fld>
            <a:r>
              <a:rPr lang="en-US" altLang="zh-TW" dirty="0"/>
              <a:t>/66</a:t>
            </a:r>
            <a:endParaRPr lang="zh-TW" altLang="en-US" dirty="0"/>
          </a:p>
        </p:txBody>
      </p:sp>
      <p:sp>
        <p:nvSpPr>
          <p:cNvPr id="8" name="文字方塊 7">
            <a:extLst>
              <a:ext uri="{FF2B5EF4-FFF2-40B4-BE49-F238E27FC236}">
                <a16:creationId xmlns:a16="http://schemas.microsoft.com/office/drawing/2014/main" id="{AFF8D7FD-3870-6C9B-5FFE-5EE9549E8C04}"/>
              </a:ext>
            </a:extLst>
          </p:cNvPr>
          <p:cNvSpPr txBox="1"/>
          <p:nvPr/>
        </p:nvSpPr>
        <p:spPr>
          <a:xfrm>
            <a:off x="8277691" y="5848909"/>
            <a:ext cx="2444900" cy="369332"/>
          </a:xfrm>
          <a:prstGeom prst="rect">
            <a:avLst/>
          </a:prstGeom>
          <a:noFill/>
        </p:spPr>
        <p:txBody>
          <a:bodyPr wrap="none" rtlCol="0">
            <a:spAutoFit/>
          </a:bodyPr>
          <a:lstStyle/>
          <a:p>
            <a:r>
              <a:rPr lang="en-US" altLang="zh-TW" b="1" dirty="0">
                <a:latin typeface="微軟正黑體" panose="020B0604030504040204" pitchFamily="34" charset="-120"/>
                <a:ea typeface="微軟正黑體" panose="020B0604030504040204" pitchFamily="34" charset="-120"/>
              </a:rPr>
              <a:t>104</a:t>
            </a:r>
            <a:r>
              <a:rPr lang="zh-TW" altLang="en-US" b="1" dirty="0">
                <a:latin typeface="微軟正黑體" panose="020B0604030504040204" pitchFamily="34" charset="-120"/>
                <a:ea typeface="微軟正黑體" panose="020B0604030504040204" pitchFamily="34" charset="-120"/>
              </a:rPr>
              <a:t>年一期作桃園停灌</a:t>
            </a:r>
          </a:p>
        </p:txBody>
      </p:sp>
      <p:sp>
        <p:nvSpPr>
          <p:cNvPr id="11" name="文字方塊 10">
            <a:extLst>
              <a:ext uri="{FF2B5EF4-FFF2-40B4-BE49-F238E27FC236}">
                <a16:creationId xmlns:a16="http://schemas.microsoft.com/office/drawing/2014/main" id="{11159F6A-978A-08A9-35EE-4C593C07D7B6}"/>
              </a:ext>
            </a:extLst>
          </p:cNvPr>
          <p:cNvSpPr txBox="1"/>
          <p:nvPr/>
        </p:nvSpPr>
        <p:spPr>
          <a:xfrm>
            <a:off x="2236673" y="5854643"/>
            <a:ext cx="2307042" cy="369332"/>
          </a:xfrm>
          <a:prstGeom prst="rect">
            <a:avLst/>
          </a:prstGeom>
          <a:noFill/>
        </p:spPr>
        <p:txBody>
          <a:bodyPr wrap="none" rtlCol="0">
            <a:spAutoFit/>
          </a:bodyPr>
          <a:lstStyle/>
          <a:p>
            <a:r>
              <a:rPr lang="en-US" altLang="zh-TW" b="1" dirty="0">
                <a:latin typeface="微軟正黑體" panose="020B0604030504040204" pitchFamily="34" charset="-120"/>
                <a:ea typeface="微軟正黑體" panose="020B0604030504040204" pitchFamily="34" charset="-120"/>
              </a:rPr>
              <a:t>95</a:t>
            </a:r>
            <a:r>
              <a:rPr lang="zh-TW" altLang="en-US" b="1" dirty="0">
                <a:latin typeface="微軟正黑體" panose="020B0604030504040204" pitchFamily="34" charset="-120"/>
                <a:ea typeface="微軟正黑體" panose="020B0604030504040204" pitchFamily="34" charset="-120"/>
              </a:rPr>
              <a:t>年一期作桃園停灌</a:t>
            </a:r>
          </a:p>
        </p:txBody>
      </p:sp>
      <p:sp>
        <p:nvSpPr>
          <p:cNvPr id="14" name="矩形: 圓角 13">
            <a:extLst>
              <a:ext uri="{FF2B5EF4-FFF2-40B4-BE49-F238E27FC236}">
                <a16:creationId xmlns:a16="http://schemas.microsoft.com/office/drawing/2014/main" id="{C7970D8F-77DD-332E-4B36-4B7D6A2C7D71}"/>
              </a:ext>
            </a:extLst>
          </p:cNvPr>
          <p:cNvSpPr/>
          <p:nvPr/>
        </p:nvSpPr>
        <p:spPr>
          <a:xfrm>
            <a:off x="4834007" y="6035618"/>
            <a:ext cx="2754387" cy="554514"/>
          </a:xfrm>
          <a:prstGeom prst="roundRect">
            <a:avLst/>
          </a:prstGeom>
          <a:solidFill>
            <a:srgbClr val="FFFFFF">
              <a:alpha val="30196"/>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期作累積入流量超越機率</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與實際入流量較為相符</a:t>
            </a:r>
          </a:p>
        </p:txBody>
      </p:sp>
    </p:spTree>
    <p:extLst>
      <p:ext uri="{BB962C8B-B14F-4D97-AF65-F5344CB8AC3E}">
        <p14:creationId xmlns:p14="http://schemas.microsoft.com/office/powerpoint/2010/main" val="1388540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485B-FDF2-2C0A-E076-7FA93BF5E020}"/>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C28FC2C0-13E8-E2A5-A38E-326EC3FF6441}"/>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E31E7E67-9F25-77E8-95E7-B3401A624B07}"/>
              </a:ext>
            </a:extLst>
          </p:cNvPr>
          <p:cNvSpPr txBox="1">
            <a:spLocks/>
          </p:cNvSpPr>
          <p:nvPr/>
        </p:nvSpPr>
        <p:spPr>
          <a:xfrm>
            <a:off x="527380" y="728696"/>
            <a:ext cx="11376000" cy="576402"/>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五、農業水資源供灌缺水風險評估</a:t>
            </a:r>
          </a:p>
        </p:txBody>
      </p:sp>
      <p:sp>
        <p:nvSpPr>
          <p:cNvPr id="109" name="投影片編號版面配置區 108">
            <a:extLst>
              <a:ext uri="{FF2B5EF4-FFF2-40B4-BE49-F238E27FC236}">
                <a16:creationId xmlns:a16="http://schemas.microsoft.com/office/drawing/2014/main" id="{A2407D7E-11DD-B794-7707-A5E9A9E404D2}"/>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41</a:t>
            </a:fld>
            <a:r>
              <a:rPr lang="en-US" altLang="zh-TW" dirty="0"/>
              <a:t>/66</a:t>
            </a:r>
            <a:endParaRPr lang="zh-TW" altLang="en-US" dirty="0"/>
          </a:p>
        </p:txBody>
      </p:sp>
      <p:sp>
        <p:nvSpPr>
          <p:cNvPr id="41" name="箭號: 向右 40">
            <a:extLst>
              <a:ext uri="{FF2B5EF4-FFF2-40B4-BE49-F238E27FC236}">
                <a16:creationId xmlns:a16="http://schemas.microsoft.com/office/drawing/2014/main" id="{845CC6C4-ACBC-2451-A980-8D223F56140A}"/>
              </a:ext>
            </a:extLst>
          </p:cNvPr>
          <p:cNvSpPr/>
          <p:nvPr/>
        </p:nvSpPr>
        <p:spPr>
          <a:xfrm>
            <a:off x="4384537" y="3210118"/>
            <a:ext cx="720000" cy="672474"/>
          </a:xfrm>
          <a:prstGeom prst="rightArrow">
            <a:avLst>
              <a:gd name="adj1" fmla="val 45429"/>
              <a:gd name="adj2"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2" name="矩形: 圓角 41">
            <a:extLst>
              <a:ext uri="{FF2B5EF4-FFF2-40B4-BE49-F238E27FC236}">
                <a16:creationId xmlns:a16="http://schemas.microsoft.com/office/drawing/2014/main" id="{87C9DC05-E506-45F2-6812-353AECFAB7E5}"/>
              </a:ext>
            </a:extLst>
          </p:cNvPr>
          <p:cNvSpPr/>
          <p:nvPr/>
        </p:nvSpPr>
        <p:spPr>
          <a:xfrm>
            <a:off x="5216976" y="2437977"/>
            <a:ext cx="1440000" cy="2216757"/>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供灌缺水風險評估</a:t>
            </a:r>
          </a:p>
        </p:txBody>
      </p:sp>
      <p:sp>
        <p:nvSpPr>
          <p:cNvPr id="43" name="箭號: 向右 42">
            <a:extLst>
              <a:ext uri="{FF2B5EF4-FFF2-40B4-BE49-F238E27FC236}">
                <a16:creationId xmlns:a16="http://schemas.microsoft.com/office/drawing/2014/main" id="{E25F3656-AFCF-3631-6F62-B0A2B9C40186}"/>
              </a:ext>
            </a:extLst>
          </p:cNvPr>
          <p:cNvSpPr/>
          <p:nvPr/>
        </p:nvSpPr>
        <p:spPr>
          <a:xfrm>
            <a:off x="6769415" y="3210118"/>
            <a:ext cx="720000" cy="672474"/>
          </a:xfrm>
          <a:prstGeom prst="rightArrow">
            <a:avLst>
              <a:gd name="adj1" fmla="val 45429"/>
              <a:gd name="adj2"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061F0EE5-B9AD-5DB6-5DC5-20F8D42F2E18}"/>
              </a:ext>
            </a:extLst>
          </p:cNvPr>
          <p:cNvSpPr/>
          <p:nvPr/>
        </p:nvSpPr>
        <p:spPr>
          <a:xfrm>
            <a:off x="7601854" y="2437977"/>
            <a:ext cx="1440000" cy="2216757"/>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農業節水補償期望值估計</a:t>
            </a:r>
          </a:p>
        </p:txBody>
      </p:sp>
      <p:sp>
        <p:nvSpPr>
          <p:cNvPr id="48" name="箭號: 向右 47">
            <a:extLst>
              <a:ext uri="{FF2B5EF4-FFF2-40B4-BE49-F238E27FC236}">
                <a16:creationId xmlns:a16="http://schemas.microsoft.com/office/drawing/2014/main" id="{D3B71137-7637-4CA8-8C91-82E3CFD246BE}"/>
              </a:ext>
            </a:extLst>
          </p:cNvPr>
          <p:cNvSpPr/>
          <p:nvPr/>
        </p:nvSpPr>
        <p:spPr>
          <a:xfrm>
            <a:off x="9154293" y="3210118"/>
            <a:ext cx="720000" cy="672474"/>
          </a:xfrm>
          <a:prstGeom prst="rightArrow">
            <a:avLst>
              <a:gd name="adj1" fmla="val 45429"/>
              <a:gd name="adj2"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80618823-6CE2-2549-A62A-A6D13D7D10DB}"/>
              </a:ext>
            </a:extLst>
          </p:cNvPr>
          <p:cNvSpPr/>
          <p:nvPr/>
        </p:nvSpPr>
        <p:spPr>
          <a:xfrm>
            <a:off x="9986732" y="2437977"/>
            <a:ext cx="1440000" cy="2216757"/>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回顧近年供灌決策風險</a:t>
            </a:r>
          </a:p>
        </p:txBody>
      </p:sp>
      <p:grpSp>
        <p:nvGrpSpPr>
          <p:cNvPr id="71" name="群組 70">
            <a:extLst>
              <a:ext uri="{FF2B5EF4-FFF2-40B4-BE49-F238E27FC236}">
                <a16:creationId xmlns:a16="http://schemas.microsoft.com/office/drawing/2014/main" id="{63BC733F-0D91-7A59-6317-697D3AD92744}"/>
              </a:ext>
            </a:extLst>
          </p:cNvPr>
          <p:cNvGrpSpPr/>
          <p:nvPr/>
        </p:nvGrpSpPr>
        <p:grpSpPr>
          <a:xfrm>
            <a:off x="362474" y="3740906"/>
            <a:ext cx="3960000" cy="2160000"/>
            <a:chOff x="254228" y="3670827"/>
            <a:chExt cx="4061326" cy="2456168"/>
          </a:xfrm>
        </p:grpSpPr>
        <p:sp>
          <p:nvSpPr>
            <p:cNvPr id="37" name="矩形: 圓角 36">
              <a:extLst>
                <a:ext uri="{FF2B5EF4-FFF2-40B4-BE49-F238E27FC236}">
                  <a16:creationId xmlns:a16="http://schemas.microsoft.com/office/drawing/2014/main" id="{EDE2DFFA-E655-0B4F-54CF-D66E7FC50933}"/>
                </a:ext>
              </a:extLst>
            </p:cNvPr>
            <p:cNvSpPr/>
            <p:nvPr/>
          </p:nvSpPr>
          <p:spPr>
            <a:xfrm>
              <a:off x="254228" y="3670827"/>
              <a:ext cx="4061326" cy="2456168"/>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8" name="矩形 37">
              <a:extLst>
                <a:ext uri="{FF2B5EF4-FFF2-40B4-BE49-F238E27FC236}">
                  <a16:creationId xmlns:a16="http://schemas.microsoft.com/office/drawing/2014/main" id="{60C01403-6F8A-BE28-DF36-5A77221A0692}"/>
                </a:ext>
              </a:extLst>
            </p:cNvPr>
            <p:cNvSpPr/>
            <p:nvPr/>
          </p:nvSpPr>
          <p:spPr>
            <a:xfrm>
              <a:off x="1745320" y="3738327"/>
              <a:ext cx="107914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zh-TW" altLang="en-US" sz="2000" b="1" i="0" u="none" strike="noStrike" kern="100" cap="none" spc="0" normalizeH="0" baseline="0" noProof="0" dirty="0">
                  <a:ln>
                    <a:noFill/>
                  </a:ln>
                  <a:solidFill>
                    <a:srgbClr val="DAE3F3"/>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需求面</a:t>
              </a:r>
            </a:p>
          </p:txBody>
        </p:sp>
        <p:sp>
          <p:nvSpPr>
            <p:cNvPr id="47" name="矩形: 圓角 46">
              <a:extLst>
                <a:ext uri="{FF2B5EF4-FFF2-40B4-BE49-F238E27FC236}">
                  <a16:creationId xmlns:a16="http://schemas.microsoft.com/office/drawing/2014/main" id="{97ACEAEB-51B2-C366-E6ED-E55D5E2944B2}"/>
                </a:ext>
              </a:extLst>
            </p:cNvPr>
            <p:cNvSpPr/>
            <p:nvPr/>
          </p:nvSpPr>
          <p:spPr>
            <a:xfrm>
              <a:off x="2763115" y="3722915"/>
              <a:ext cx="1440000" cy="2216757"/>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灌溉需水量</a:t>
              </a:r>
            </a:p>
          </p:txBody>
        </p:sp>
        <p:sp>
          <p:nvSpPr>
            <p:cNvPr id="56" name="矩形: 圓角 55">
              <a:extLst>
                <a:ext uri="{FF2B5EF4-FFF2-40B4-BE49-F238E27FC236}">
                  <a16:creationId xmlns:a16="http://schemas.microsoft.com/office/drawing/2014/main" id="{14814B06-2783-6A4D-AB0E-BBBFE7E4C904}"/>
                </a:ext>
              </a:extLst>
            </p:cNvPr>
            <p:cNvSpPr/>
            <p:nvPr/>
          </p:nvSpPr>
          <p:spPr>
            <a:xfrm>
              <a:off x="2933958" y="4160137"/>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計畫用水量</a:t>
              </a:r>
            </a:p>
          </p:txBody>
        </p:sp>
        <p:sp>
          <p:nvSpPr>
            <p:cNvPr id="57" name="矩形: 圓角 56">
              <a:extLst>
                <a:ext uri="{FF2B5EF4-FFF2-40B4-BE49-F238E27FC236}">
                  <a16:creationId xmlns:a16="http://schemas.microsoft.com/office/drawing/2014/main" id="{E7C0C15E-CB8D-224A-A0BA-BF265880A245}"/>
                </a:ext>
              </a:extLst>
            </p:cNvPr>
            <p:cNvSpPr/>
            <p:nvPr/>
          </p:nvSpPr>
          <p:spPr>
            <a:xfrm>
              <a:off x="2933958" y="4672663"/>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判釋面積用水量</a:t>
              </a:r>
            </a:p>
          </p:txBody>
        </p:sp>
        <p:sp>
          <p:nvSpPr>
            <p:cNvPr id="58" name="矩形: 圓角 57">
              <a:extLst>
                <a:ext uri="{FF2B5EF4-FFF2-40B4-BE49-F238E27FC236}">
                  <a16:creationId xmlns:a16="http://schemas.microsoft.com/office/drawing/2014/main" id="{CEAA13AA-32CF-ED32-DE85-9923E33773EA}"/>
                </a:ext>
              </a:extLst>
            </p:cNvPr>
            <p:cNvSpPr/>
            <p:nvPr/>
          </p:nvSpPr>
          <p:spPr>
            <a:xfrm>
              <a:off x="2933389" y="5260493"/>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調整供灌面積與用水量</a:t>
              </a:r>
            </a:p>
          </p:txBody>
        </p:sp>
      </p:grpSp>
      <p:grpSp>
        <p:nvGrpSpPr>
          <p:cNvPr id="70" name="群組 69">
            <a:extLst>
              <a:ext uri="{FF2B5EF4-FFF2-40B4-BE49-F238E27FC236}">
                <a16:creationId xmlns:a16="http://schemas.microsoft.com/office/drawing/2014/main" id="{7FD7E6DC-3E65-852B-1A1A-E44F21C6A474}"/>
              </a:ext>
            </a:extLst>
          </p:cNvPr>
          <p:cNvGrpSpPr/>
          <p:nvPr/>
        </p:nvGrpSpPr>
        <p:grpSpPr>
          <a:xfrm>
            <a:off x="362474" y="1243281"/>
            <a:ext cx="3960000" cy="2160000"/>
            <a:chOff x="254228" y="848793"/>
            <a:chExt cx="4058709" cy="2417089"/>
          </a:xfrm>
        </p:grpSpPr>
        <p:sp>
          <p:nvSpPr>
            <p:cNvPr id="39" name="矩形: 圓角 38">
              <a:extLst>
                <a:ext uri="{FF2B5EF4-FFF2-40B4-BE49-F238E27FC236}">
                  <a16:creationId xmlns:a16="http://schemas.microsoft.com/office/drawing/2014/main" id="{6C7071CB-ED1B-2566-78C3-E04D074AB095}"/>
                </a:ext>
              </a:extLst>
            </p:cNvPr>
            <p:cNvSpPr/>
            <p:nvPr/>
          </p:nvSpPr>
          <p:spPr>
            <a:xfrm>
              <a:off x="254228" y="848793"/>
              <a:ext cx="4058709" cy="2417089"/>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0" name="箭號: 向右 39">
              <a:extLst>
                <a:ext uri="{FF2B5EF4-FFF2-40B4-BE49-F238E27FC236}">
                  <a16:creationId xmlns:a16="http://schemas.microsoft.com/office/drawing/2014/main" id="{4C5F2B61-A63E-77FD-D821-976E671B315B}"/>
                </a:ext>
              </a:extLst>
            </p:cNvPr>
            <p:cNvSpPr/>
            <p:nvPr/>
          </p:nvSpPr>
          <p:spPr>
            <a:xfrm>
              <a:off x="1930676" y="1690469"/>
              <a:ext cx="720000" cy="672474"/>
            </a:xfrm>
            <a:prstGeom prst="rightArrow">
              <a:avLst>
                <a:gd name="adj1" fmla="val 45429"/>
                <a:gd name="adj2"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452C5CC2-4DC5-DE82-C947-5C9652501658}"/>
                </a:ext>
              </a:extLst>
            </p:cNvPr>
            <p:cNvSpPr/>
            <p:nvPr/>
          </p:nvSpPr>
          <p:spPr>
            <a:xfrm>
              <a:off x="378237" y="918328"/>
              <a:ext cx="1440000" cy="2216757"/>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水庫入流量機率分布</a:t>
              </a:r>
            </a:p>
          </p:txBody>
        </p:sp>
        <p:sp>
          <p:nvSpPr>
            <p:cNvPr id="46" name="矩形: 圓角 45">
              <a:extLst>
                <a:ext uri="{FF2B5EF4-FFF2-40B4-BE49-F238E27FC236}">
                  <a16:creationId xmlns:a16="http://schemas.microsoft.com/office/drawing/2014/main" id="{F983AA01-BF80-849C-23A8-11E1094F20A3}"/>
                </a:ext>
              </a:extLst>
            </p:cNvPr>
            <p:cNvSpPr/>
            <p:nvPr/>
          </p:nvSpPr>
          <p:spPr>
            <a:xfrm>
              <a:off x="2763115" y="918328"/>
              <a:ext cx="1440000" cy="2216757"/>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可供灌溉水量機率分布</a:t>
              </a:r>
            </a:p>
          </p:txBody>
        </p:sp>
        <p:sp>
          <p:nvSpPr>
            <p:cNvPr id="50" name="矩形: 圓角 49">
              <a:extLst>
                <a:ext uri="{FF2B5EF4-FFF2-40B4-BE49-F238E27FC236}">
                  <a16:creationId xmlns:a16="http://schemas.microsoft.com/office/drawing/2014/main" id="{4D11B6EF-7690-9F04-956D-68C9930351F1}"/>
                </a:ext>
              </a:extLst>
            </p:cNvPr>
            <p:cNvSpPr/>
            <p:nvPr/>
          </p:nvSpPr>
          <p:spPr>
            <a:xfrm>
              <a:off x="554138" y="1690469"/>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適合度檢定</a:t>
              </a:r>
            </a:p>
          </p:txBody>
        </p:sp>
        <p:sp>
          <p:nvSpPr>
            <p:cNvPr id="51" name="矩形: 圓角 50">
              <a:extLst>
                <a:ext uri="{FF2B5EF4-FFF2-40B4-BE49-F238E27FC236}">
                  <a16:creationId xmlns:a16="http://schemas.microsoft.com/office/drawing/2014/main" id="{9BD6DB34-84B7-72BD-A36D-E88F693EF34D}"/>
                </a:ext>
              </a:extLst>
            </p:cNvPr>
            <p:cNvSpPr/>
            <p:nvPr/>
          </p:nvSpPr>
          <p:spPr>
            <a:xfrm>
              <a:off x="554138" y="2257342"/>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參數推估</a:t>
              </a:r>
            </a:p>
          </p:txBody>
        </p:sp>
        <p:sp>
          <p:nvSpPr>
            <p:cNvPr id="52" name="矩形: 圓角 51">
              <a:extLst>
                <a:ext uri="{FF2B5EF4-FFF2-40B4-BE49-F238E27FC236}">
                  <a16:creationId xmlns:a16="http://schemas.microsoft.com/office/drawing/2014/main" id="{32C6D1C1-73B5-30DD-CDE1-E3D6EB73FE33}"/>
                </a:ext>
              </a:extLst>
            </p:cNvPr>
            <p:cNvSpPr/>
            <p:nvPr/>
          </p:nvSpPr>
          <p:spPr>
            <a:xfrm>
              <a:off x="2939016" y="1592742"/>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供灌前蓄水量</a:t>
              </a:r>
            </a:p>
          </p:txBody>
        </p:sp>
        <p:sp>
          <p:nvSpPr>
            <p:cNvPr id="53" name="矩形: 圓角 52">
              <a:extLst>
                <a:ext uri="{FF2B5EF4-FFF2-40B4-BE49-F238E27FC236}">
                  <a16:creationId xmlns:a16="http://schemas.microsoft.com/office/drawing/2014/main" id="{A8B217CC-24BD-4DD7-8F81-14041FB8DD4C}"/>
                </a:ext>
              </a:extLst>
            </p:cNvPr>
            <p:cNvSpPr/>
            <p:nvPr/>
          </p:nvSpPr>
          <p:spPr>
            <a:xfrm>
              <a:off x="2933958" y="1588642"/>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供灌前蓄水量</a:t>
              </a:r>
            </a:p>
          </p:txBody>
        </p:sp>
        <p:sp>
          <p:nvSpPr>
            <p:cNvPr id="54" name="矩形: 圓角 53">
              <a:extLst>
                <a:ext uri="{FF2B5EF4-FFF2-40B4-BE49-F238E27FC236}">
                  <a16:creationId xmlns:a16="http://schemas.microsoft.com/office/drawing/2014/main" id="{6598F1F6-9471-090F-6576-84A689BB875E}"/>
                </a:ext>
              </a:extLst>
            </p:cNvPr>
            <p:cNvSpPr/>
            <p:nvPr/>
          </p:nvSpPr>
          <p:spPr>
            <a:xfrm>
              <a:off x="2937101" y="2067710"/>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供灌間累積入流量</a:t>
              </a:r>
            </a:p>
          </p:txBody>
        </p:sp>
        <p:sp>
          <p:nvSpPr>
            <p:cNvPr id="55" name="矩形: 圓角 54">
              <a:extLst>
                <a:ext uri="{FF2B5EF4-FFF2-40B4-BE49-F238E27FC236}">
                  <a16:creationId xmlns:a16="http://schemas.microsoft.com/office/drawing/2014/main" id="{245D1DA1-AF8F-FDDB-0E81-B6497CEEC7BB}"/>
                </a:ext>
              </a:extLst>
            </p:cNvPr>
            <p:cNvSpPr/>
            <p:nvPr/>
          </p:nvSpPr>
          <p:spPr>
            <a:xfrm>
              <a:off x="2933958" y="2601397"/>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供灌間民生工業用水量</a:t>
              </a:r>
            </a:p>
          </p:txBody>
        </p:sp>
        <p:sp>
          <p:nvSpPr>
            <p:cNvPr id="59" name="矩形 58">
              <a:extLst>
                <a:ext uri="{FF2B5EF4-FFF2-40B4-BE49-F238E27FC236}">
                  <a16:creationId xmlns:a16="http://schemas.microsoft.com/office/drawing/2014/main" id="{8C58B2BC-3DB3-5C22-97A3-4DEDAB014E34}"/>
                </a:ext>
              </a:extLst>
            </p:cNvPr>
            <p:cNvSpPr/>
            <p:nvPr/>
          </p:nvSpPr>
          <p:spPr>
            <a:xfrm>
              <a:off x="1745320" y="924493"/>
              <a:ext cx="107914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70C0"/>
                </a:buClr>
                <a:buSzTx/>
                <a:buFontTx/>
                <a:buNone/>
                <a:tabLst/>
                <a:defRPr/>
              </a:pPr>
              <a:r>
                <a:rPr kumimoji="0" lang="zh-TW" altLang="en-US" sz="2000" b="1" i="0" u="none" strike="noStrike" kern="100" cap="none" spc="0" normalizeH="0" baseline="0" noProof="0" dirty="0">
                  <a:ln>
                    <a:noFill/>
                  </a:ln>
                  <a:solidFill>
                    <a:srgbClr val="DAE3F3"/>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供給面</a:t>
              </a:r>
            </a:p>
          </p:txBody>
        </p:sp>
      </p:grpSp>
      <p:sp>
        <p:nvSpPr>
          <p:cNvPr id="60" name="矩形: 圓角 59">
            <a:extLst>
              <a:ext uri="{FF2B5EF4-FFF2-40B4-BE49-F238E27FC236}">
                <a16:creationId xmlns:a16="http://schemas.microsoft.com/office/drawing/2014/main" id="{B0FF27FC-CAFD-F95F-AA2D-DB3A5AB32641}"/>
              </a:ext>
            </a:extLst>
          </p:cNvPr>
          <p:cNvSpPr/>
          <p:nvPr/>
        </p:nvSpPr>
        <p:spPr>
          <a:xfrm>
            <a:off x="7789325" y="3121336"/>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缺水風險</a:t>
            </a:r>
          </a:p>
        </p:txBody>
      </p:sp>
      <p:sp>
        <p:nvSpPr>
          <p:cNvPr id="61" name="矩形: 圓角 60">
            <a:extLst>
              <a:ext uri="{FF2B5EF4-FFF2-40B4-BE49-F238E27FC236}">
                <a16:creationId xmlns:a16="http://schemas.microsoft.com/office/drawing/2014/main" id="{D6DE860E-9C65-53ED-DC06-F78F5CDFE439}"/>
              </a:ext>
            </a:extLst>
          </p:cNvPr>
          <p:cNvSpPr/>
          <p:nvPr/>
        </p:nvSpPr>
        <p:spPr>
          <a:xfrm>
            <a:off x="7792468" y="3600404"/>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停灌面積</a:t>
            </a:r>
          </a:p>
        </p:txBody>
      </p:sp>
      <p:sp>
        <p:nvSpPr>
          <p:cNvPr id="62" name="矩形: 圓角 61">
            <a:extLst>
              <a:ext uri="{FF2B5EF4-FFF2-40B4-BE49-F238E27FC236}">
                <a16:creationId xmlns:a16="http://schemas.microsoft.com/office/drawing/2014/main" id="{CDCE4A69-CF8D-EA09-5116-F9E3F2F8DD56}"/>
              </a:ext>
            </a:extLst>
          </p:cNvPr>
          <p:cNvSpPr/>
          <p:nvPr/>
        </p:nvSpPr>
        <p:spPr>
          <a:xfrm>
            <a:off x="7789325" y="4134091"/>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停灌補償金</a:t>
            </a:r>
          </a:p>
        </p:txBody>
      </p:sp>
      <p:sp>
        <p:nvSpPr>
          <p:cNvPr id="63" name="矩形: 圓角 62">
            <a:extLst>
              <a:ext uri="{FF2B5EF4-FFF2-40B4-BE49-F238E27FC236}">
                <a16:creationId xmlns:a16="http://schemas.microsoft.com/office/drawing/2014/main" id="{A8C6DA9F-7756-D272-24BE-556EC16008B2}"/>
              </a:ext>
            </a:extLst>
          </p:cNvPr>
          <p:cNvSpPr/>
          <p:nvPr/>
        </p:nvSpPr>
        <p:spPr>
          <a:xfrm>
            <a:off x="10192615" y="3288810"/>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停灌事件補償期望值</a:t>
            </a:r>
          </a:p>
        </p:txBody>
      </p:sp>
      <p:sp>
        <p:nvSpPr>
          <p:cNvPr id="64" name="矩形: 圓角 63">
            <a:extLst>
              <a:ext uri="{FF2B5EF4-FFF2-40B4-BE49-F238E27FC236}">
                <a16:creationId xmlns:a16="http://schemas.microsoft.com/office/drawing/2014/main" id="{5A51EAF1-D037-13A2-2D28-519A40C817E1}"/>
              </a:ext>
            </a:extLst>
          </p:cNvPr>
          <p:cNvSpPr/>
          <p:nvPr/>
        </p:nvSpPr>
        <p:spPr>
          <a:xfrm>
            <a:off x="10192615" y="3855683"/>
            <a:ext cx="1088197" cy="377241"/>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決策目標最佳方案</a:t>
            </a:r>
          </a:p>
        </p:txBody>
      </p:sp>
      <p:sp>
        <p:nvSpPr>
          <p:cNvPr id="65" name="矩形: 圓角 64">
            <a:extLst>
              <a:ext uri="{FF2B5EF4-FFF2-40B4-BE49-F238E27FC236}">
                <a16:creationId xmlns:a16="http://schemas.microsoft.com/office/drawing/2014/main" id="{A2BCFC5A-A26C-8699-7CFD-85A76F3935B4}"/>
              </a:ext>
            </a:extLst>
          </p:cNvPr>
          <p:cNvSpPr/>
          <p:nvPr/>
        </p:nvSpPr>
        <p:spPr>
          <a:xfrm>
            <a:off x="288620" y="1178087"/>
            <a:ext cx="4090660" cy="4788905"/>
          </a:xfrm>
          <a:prstGeom prst="roundRect">
            <a:avLst>
              <a:gd name="adj" fmla="val 11621"/>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圓角 65">
            <a:extLst>
              <a:ext uri="{FF2B5EF4-FFF2-40B4-BE49-F238E27FC236}">
                <a16:creationId xmlns:a16="http://schemas.microsoft.com/office/drawing/2014/main" id="{899B2F7B-905A-2EEA-ADBC-77BB72A25EA8}"/>
              </a:ext>
            </a:extLst>
          </p:cNvPr>
          <p:cNvSpPr/>
          <p:nvPr/>
        </p:nvSpPr>
        <p:spPr>
          <a:xfrm>
            <a:off x="1287409" y="5964520"/>
            <a:ext cx="2273280" cy="3772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工作項目</a:t>
            </a:r>
            <a:r>
              <a:rPr kumimoji="0" lang="en-US" altLang="zh-TW"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5.1</a:t>
            </a: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a:t>
            </a:r>
            <a:r>
              <a:rPr lang="zh-TW" altLang="en-US" sz="1600" dirty="0">
                <a:solidFill>
                  <a:srgbClr val="FF0000"/>
                </a:solidFill>
                <a:latin typeface="Microsoft YaHei" panose="020B0503020204020204" pitchFamily="34" charset="-122"/>
                <a:ea typeface="Microsoft YaHei" panose="020B0503020204020204" pitchFamily="34" charset="-122"/>
              </a:rPr>
              <a:t>已</a:t>
            </a: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完成</a:t>
            </a:r>
          </a:p>
        </p:txBody>
      </p:sp>
      <p:sp>
        <p:nvSpPr>
          <p:cNvPr id="67" name="矩形: 圓角 66">
            <a:extLst>
              <a:ext uri="{FF2B5EF4-FFF2-40B4-BE49-F238E27FC236}">
                <a16:creationId xmlns:a16="http://schemas.microsoft.com/office/drawing/2014/main" id="{F7785F44-9BFE-FD76-426C-50AADA6BCF5C}"/>
              </a:ext>
            </a:extLst>
          </p:cNvPr>
          <p:cNvSpPr/>
          <p:nvPr/>
        </p:nvSpPr>
        <p:spPr>
          <a:xfrm>
            <a:off x="5141238" y="2327303"/>
            <a:ext cx="3969234" cy="2427656"/>
          </a:xfrm>
          <a:prstGeom prst="roundRect">
            <a:avLst>
              <a:gd name="adj" fmla="val 11621"/>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圓角 67">
            <a:extLst>
              <a:ext uri="{FF2B5EF4-FFF2-40B4-BE49-F238E27FC236}">
                <a16:creationId xmlns:a16="http://schemas.microsoft.com/office/drawing/2014/main" id="{E9C62A32-512E-DAB2-CEF5-C879822CAEBA}"/>
              </a:ext>
            </a:extLst>
          </p:cNvPr>
          <p:cNvSpPr/>
          <p:nvPr/>
        </p:nvSpPr>
        <p:spPr>
          <a:xfrm>
            <a:off x="5936976" y="4783870"/>
            <a:ext cx="2465553" cy="3772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工作項目</a:t>
            </a:r>
            <a:r>
              <a:rPr kumimoji="0" lang="en-US" altLang="zh-TW"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5.2</a:t>
            </a: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 ，</a:t>
            </a:r>
            <a:r>
              <a:rPr lang="en-US" altLang="zh-TW" sz="1600" dirty="0">
                <a:solidFill>
                  <a:srgbClr val="FF0000"/>
                </a:solidFill>
                <a:latin typeface="Microsoft YaHei" panose="020B0503020204020204" pitchFamily="34" charset="-122"/>
                <a:ea typeface="Microsoft YaHei" panose="020B0503020204020204" pitchFamily="34" charset="-122"/>
              </a:rPr>
              <a:t>8</a:t>
            </a: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月完成</a:t>
            </a:r>
          </a:p>
        </p:txBody>
      </p:sp>
      <p:sp>
        <p:nvSpPr>
          <p:cNvPr id="69" name="矩形: 圓角 68">
            <a:extLst>
              <a:ext uri="{FF2B5EF4-FFF2-40B4-BE49-F238E27FC236}">
                <a16:creationId xmlns:a16="http://schemas.microsoft.com/office/drawing/2014/main" id="{16DBF314-8E51-69D0-853C-95705E93C42C}"/>
              </a:ext>
            </a:extLst>
          </p:cNvPr>
          <p:cNvSpPr/>
          <p:nvPr/>
        </p:nvSpPr>
        <p:spPr>
          <a:xfrm>
            <a:off x="9918114" y="2362363"/>
            <a:ext cx="1580796" cy="2359797"/>
          </a:xfrm>
          <a:prstGeom prst="roundRect">
            <a:avLst>
              <a:gd name="adj" fmla="val 11621"/>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圓角 71">
            <a:extLst>
              <a:ext uri="{FF2B5EF4-FFF2-40B4-BE49-F238E27FC236}">
                <a16:creationId xmlns:a16="http://schemas.microsoft.com/office/drawing/2014/main" id="{104F53BF-1A7B-DAC2-83D4-43A376E3168A}"/>
              </a:ext>
            </a:extLst>
          </p:cNvPr>
          <p:cNvSpPr/>
          <p:nvPr/>
        </p:nvSpPr>
        <p:spPr>
          <a:xfrm>
            <a:off x="9426838" y="4765071"/>
            <a:ext cx="2559787" cy="3772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工作項目</a:t>
            </a:r>
            <a:r>
              <a:rPr kumimoji="0" lang="en-US" altLang="zh-TW"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5.3</a:t>
            </a: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 ，</a:t>
            </a:r>
            <a:r>
              <a:rPr lang="en-US" altLang="zh-TW" sz="1600" dirty="0">
                <a:solidFill>
                  <a:srgbClr val="FF0000"/>
                </a:solidFill>
                <a:latin typeface="Microsoft YaHei" panose="020B0503020204020204" pitchFamily="34" charset="-122"/>
                <a:ea typeface="Microsoft YaHei" panose="020B0503020204020204" pitchFamily="34" charset="-122"/>
              </a:rPr>
              <a:t>10</a:t>
            </a: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月完成</a:t>
            </a:r>
          </a:p>
        </p:txBody>
      </p:sp>
      <p:sp>
        <p:nvSpPr>
          <p:cNvPr id="73" name="矩形 72">
            <a:extLst>
              <a:ext uri="{FF2B5EF4-FFF2-40B4-BE49-F238E27FC236}">
                <a16:creationId xmlns:a16="http://schemas.microsoft.com/office/drawing/2014/main" id="{D853BAE8-CCFF-B4F4-825D-6445B33565DC}"/>
              </a:ext>
            </a:extLst>
          </p:cNvPr>
          <p:cNvSpPr/>
          <p:nvPr/>
        </p:nvSpPr>
        <p:spPr>
          <a:xfrm>
            <a:off x="4379280" y="1324462"/>
            <a:ext cx="6564983" cy="400110"/>
          </a:xfrm>
          <a:prstGeom prst="rect">
            <a:avLst/>
          </a:prstGeom>
        </p:spPr>
        <p:txBody>
          <a:bodyPr wrap="square">
            <a:spAutoFit/>
          </a:bodyPr>
          <a:lstStyle/>
          <a:p>
            <a:pPr marL="447675" indent="-247650" algn="just" eaLnBrk="1" hangingPunct="1">
              <a:spcAft>
                <a:spcPts val="0"/>
              </a:spcAft>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農業水資源供灌缺水風險評估工作流程及期程</a:t>
            </a:r>
          </a:p>
        </p:txBody>
      </p:sp>
    </p:spTree>
    <p:extLst>
      <p:ext uri="{BB962C8B-B14F-4D97-AF65-F5344CB8AC3E}">
        <p14:creationId xmlns:p14="http://schemas.microsoft.com/office/powerpoint/2010/main" val="1012789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72089-10EF-9116-EB30-45E563814413}"/>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29331331-BEC7-C638-86E3-592EA1DF6674}"/>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843E2DED-A93D-CD9E-2CAF-6D949C00B6CD}"/>
              </a:ext>
            </a:extLst>
          </p:cNvPr>
          <p:cNvSpPr txBox="1">
            <a:spLocks/>
          </p:cNvSpPr>
          <p:nvPr/>
        </p:nvSpPr>
        <p:spPr>
          <a:xfrm>
            <a:off x="527380" y="728696"/>
            <a:ext cx="11376000" cy="742392"/>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五、農業水資源供灌缺水風險評估</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(5.1)</a:t>
            </a:r>
            <a:r>
              <a:rPr lang="zh-TW" altLang="en-US" sz="2000" b="1" dirty="0">
                <a:effectLst/>
                <a:latin typeface="Microsoft YaHei" panose="020B0503020204020204" pitchFamily="34" charset="-122"/>
                <a:ea typeface="Microsoft YaHei" panose="020B0503020204020204" pitchFamily="34" charset="-122"/>
              </a:rPr>
              <a:t>水庫入流量機率分布研析及農業可供灌溉水量估計</a:t>
            </a: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F190279F-4FB3-0F5F-12E4-1D6CE01543CB}"/>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42</a:t>
            </a:fld>
            <a:r>
              <a:rPr lang="en-US" altLang="zh-TW" dirty="0"/>
              <a:t>/66</a:t>
            </a:r>
            <a:endParaRPr lang="zh-TW" altLang="en-US" dirty="0"/>
          </a:p>
        </p:txBody>
      </p:sp>
      <p:pic>
        <p:nvPicPr>
          <p:cNvPr id="2" name="圖片 1" descr="一張含有 文字, 圖表, 行, 螢幕擷取畫面 的圖片&#10;&#10;自動產生的描述">
            <a:extLst>
              <a:ext uri="{FF2B5EF4-FFF2-40B4-BE49-F238E27FC236}">
                <a16:creationId xmlns:a16="http://schemas.microsoft.com/office/drawing/2014/main" id="{220B75CD-1D63-2C70-7874-CDBBE638B2CE}"/>
              </a:ext>
            </a:extLst>
          </p:cNvPr>
          <p:cNvPicPr>
            <a:picLocks noChangeAspect="1"/>
          </p:cNvPicPr>
          <p:nvPr/>
        </p:nvPicPr>
        <p:blipFill>
          <a:blip r:embed="rId2"/>
          <a:stretch>
            <a:fillRect/>
          </a:stretch>
        </p:blipFill>
        <p:spPr>
          <a:xfrm>
            <a:off x="670607" y="1934224"/>
            <a:ext cx="2160000" cy="2160000"/>
          </a:xfrm>
          <a:prstGeom prst="rect">
            <a:avLst/>
          </a:prstGeom>
        </p:spPr>
      </p:pic>
      <p:pic>
        <p:nvPicPr>
          <p:cNvPr id="5" name="圖片 4" descr="一張含有 圖表, 文字, 行, 繪圖 的圖片&#10;&#10;自動產生的描述">
            <a:extLst>
              <a:ext uri="{FF2B5EF4-FFF2-40B4-BE49-F238E27FC236}">
                <a16:creationId xmlns:a16="http://schemas.microsoft.com/office/drawing/2014/main" id="{CE5C9C83-C09D-65DF-4251-BEC6EB6BBF02}"/>
              </a:ext>
            </a:extLst>
          </p:cNvPr>
          <p:cNvPicPr>
            <a:picLocks noChangeAspect="1"/>
          </p:cNvPicPr>
          <p:nvPr/>
        </p:nvPicPr>
        <p:blipFill>
          <a:blip r:embed="rId3"/>
          <a:stretch>
            <a:fillRect/>
          </a:stretch>
        </p:blipFill>
        <p:spPr>
          <a:xfrm>
            <a:off x="678516" y="4200706"/>
            <a:ext cx="2160000" cy="2160000"/>
          </a:xfrm>
          <a:prstGeom prst="rect">
            <a:avLst/>
          </a:prstGeom>
        </p:spPr>
      </p:pic>
      <p:pic>
        <p:nvPicPr>
          <p:cNvPr id="9" name="圖片 8" descr="一張含有 圖表, 文字, 行, 繪圖 的圖片&#10;&#10;自動產生的描述">
            <a:extLst>
              <a:ext uri="{FF2B5EF4-FFF2-40B4-BE49-F238E27FC236}">
                <a16:creationId xmlns:a16="http://schemas.microsoft.com/office/drawing/2014/main" id="{377310E5-1F57-CD49-60E2-BF1C824F5A82}"/>
              </a:ext>
            </a:extLst>
          </p:cNvPr>
          <p:cNvPicPr>
            <a:picLocks noChangeAspect="1"/>
          </p:cNvPicPr>
          <p:nvPr/>
        </p:nvPicPr>
        <p:blipFill>
          <a:blip r:embed="rId4"/>
          <a:stretch>
            <a:fillRect/>
          </a:stretch>
        </p:blipFill>
        <p:spPr>
          <a:xfrm>
            <a:off x="3160807" y="4200706"/>
            <a:ext cx="2160000" cy="2160000"/>
          </a:xfrm>
          <a:prstGeom prst="rect">
            <a:avLst/>
          </a:prstGeom>
        </p:spPr>
      </p:pic>
      <p:pic>
        <p:nvPicPr>
          <p:cNvPr id="8" name="圖片 7" descr="一張含有 文字, 圖表, 行, 螢幕擷取畫面 的圖片&#10;&#10;自動產生的描述">
            <a:extLst>
              <a:ext uri="{FF2B5EF4-FFF2-40B4-BE49-F238E27FC236}">
                <a16:creationId xmlns:a16="http://schemas.microsoft.com/office/drawing/2014/main" id="{5FB38664-3F54-BCAF-C447-9FCBD347BE59}"/>
              </a:ext>
            </a:extLst>
          </p:cNvPr>
          <p:cNvPicPr>
            <a:picLocks noChangeAspect="1"/>
          </p:cNvPicPr>
          <p:nvPr/>
        </p:nvPicPr>
        <p:blipFill>
          <a:blip r:embed="rId5"/>
          <a:stretch>
            <a:fillRect/>
          </a:stretch>
        </p:blipFill>
        <p:spPr>
          <a:xfrm>
            <a:off x="3270666" y="1928464"/>
            <a:ext cx="2160000" cy="2160000"/>
          </a:xfrm>
          <a:prstGeom prst="rect">
            <a:avLst/>
          </a:prstGeom>
        </p:spPr>
      </p:pic>
      <p:sp>
        <p:nvSpPr>
          <p:cNvPr id="16" name="文字方塊 15">
            <a:extLst>
              <a:ext uri="{FF2B5EF4-FFF2-40B4-BE49-F238E27FC236}">
                <a16:creationId xmlns:a16="http://schemas.microsoft.com/office/drawing/2014/main" id="{CABBA1BC-38FF-00BD-32C9-4F40A3DB6D13}"/>
              </a:ext>
            </a:extLst>
          </p:cNvPr>
          <p:cNvSpPr txBox="1"/>
          <p:nvPr/>
        </p:nvSpPr>
        <p:spPr>
          <a:xfrm>
            <a:off x="879856" y="3255063"/>
            <a:ext cx="1434881" cy="461665"/>
          </a:xfrm>
          <a:prstGeom prst="rect">
            <a:avLst/>
          </a:prstGeom>
          <a:noFill/>
        </p:spPr>
        <p:txBody>
          <a:bodyPr wrap="square">
            <a:spAutoFit/>
          </a:bodyPr>
          <a:lstStyle/>
          <a:p>
            <a:r>
              <a:rPr lang="en-US" altLang="zh-TW" sz="1200" b="1" dirty="0">
                <a:solidFill>
                  <a:srgbClr val="FF0000"/>
                </a:solidFill>
              </a:rPr>
              <a:t>Log-Normal Distribution</a:t>
            </a:r>
            <a:endParaRPr lang="zh-TW" altLang="en-US" sz="1200" b="1" dirty="0">
              <a:solidFill>
                <a:srgbClr val="FF0000"/>
              </a:solidFill>
            </a:endParaRPr>
          </a:p>
        </p:txBody>
      </p:sp>
      <p:sp>
        <p:nvSpPr>
          <p:cNvPr id="17" name="文字方塊 16">
            <a:extLst>
              <a:ext uri="{FF2B5EF4-FFF2-40B4-BE49-F238E27FC236}">
                <a16:creationId xmlns:a16="http://schemas.microsoft.com/office/drawing/2014/main" id="{0ED1E908-3730-B496-8104-1AEAB5A03EA8}"/>
              </a:ext>
            </a:extLst>
          </p:cNvPr>
          <p:cNvSpPr txBox="1"/>
          <p:nvPr/>
        </p:nvSpPr>
        <p:spPr>
          <a:xfrm>
            <a:off x="879855" y="5607464"/>
            <a:ext cx="1434881" cy="461665"/>
          </a:xfrm>
          <a:prstGeom prst="rect">
            <a:avLst/>
          </a:prstGeom>
          <a:noFill/>
        </p:spPr>
        <p:txBody>
          <a:bodyPr wrap="square">
            <a:spAutoFit/>
          </a:bodyPr>
          <a:lstStyle/>
          <a:p>
            <a:r>
              <a:rPr lang="en-US" altLang="zh-TW" sz="1200" b="1" dirty="0">
                <a:solidFill>
                  <a:srgbClr val="FF0000"/>
                </a:solidFill>
              </a:rPr>
              <a:t>Log-Pearson Type Ⅲ Distribution</a:t>
            </a:r>
          </a:p>
        </p:txBody>
      </p:sp>
      <p:sp>
        <p:nvSpPr>
          <p:cNvPr id="18" name="文字方塊 17">
            <a:extLst>
              <a:ext uri="{FF2B5EF4-FFF2-40B4-BE49-F238E27FC236}">
                <a16:creationId xmlns:a16="http://schemas.microsoft.com/office/drawing/2014/main" id="{9046C107-5303-3B4A-B1E3-5315D1CCC821}"/>
              </a:ext>
            </a:extLst>
          </p:cNvPr>
          <p:cNvSpPr txBox="1"/>
          <p:nvPr/>
        </p:nvSpPr>
        <p:spPr>
          <a:xfrm>
            <a:off x="3425714" y="3255063"/>
            <a:ext cx="1434881" cy="461665"/>
          </a:xfrm>
          <a:prstGeom prst="rect">
            <a:avLst/>
          </a:prstGeom>
          <a:noFill/>
        </p:spPr>
        <p:txBody>
          <a:bodyPr wrap="square">
            <a:spAutoFit/>
          </a:bodyPr>
          <a:lstStyle/>
          <a:p>
            <a:r>
              <a:rPr lang="en-US" altLang="zh-TW" sz="1200" b="1" dirty="0">
                <a:solidFill>
                  <a:srgbClr val="FF0000"/>
                </a:solidFill>
              </a:rPr>
              <a:t>Log-Pearson Type Ⅲ Distribution</a:t>
            </a:r>
          </a:p>
        </p:txBody>
      </p:sp>
      <p:sp>
        <p:nvSpPr>
          <p:cNvPr id="19" name="文字方塊 18">
            <a:extLst>
              <a:ext uri="{FF2B5EF4-FFF2-40B4-BE49-F238E27FC236}">
                <a16:creationId xmlns:a16="http://schemas.microsoft.com/office/drawing/2014/main" id="{616DC32F-C168-2ACA-B455-0002EFD8C00A}"/>
              </a:ext>
            </a:extLst>
          </p:cNvPr>
          <p:cNvSpPr txBox="1"/>
          <p:nvPr/>
        </p:nvSpPr>
        <p:spPr>
          <a:xfrm>
            <a:off x="3425713" y="5607464"/>
            <a:ext cx="1434881" cy="461665"/>
          </a:xfrm>
          <a:prstGeom prst="rect">
            <a:avLst/>
          </a:prstGeom>
          <a:noFill/>
        </p:spPr>
        <p:txBody>
          <a:bodyPr wrap="square">
            <a:spAutoFit/>
          </a:bodyPr>
          <a:lstStyle/>
          <a:p>
            <a:r>
              <a:rPr lang="en-US" altLang="zh-TW" sz="1200" b="1" dirty="0">
                <a:solidFill>
                  <a:srgbClr val="FF0000"/>
                </a:solidFill>
              </a:rPr>
              <a:t>Log-Pearson Type Ⅲ Distribution</a:t>
            </a:r>
          </a:p>
        </p:txBody>
      </p:sp>
      <p:pic>
        <p:nvPicPr>
          <p:cNvPr id="20" name="圖片 19" descr="一張含有 螢幕擷取畫面, 文字, 行, 繪圖 的圖片&#10;&#10;自動產生的描述">
            <a:extLst>
              <a:ext uri="{FF2B5EF4-FFF2-40B4-BE49-F238E27FC236}">
                <a16:creationId xmlns:a16="http://schemas.microsoft.com/office/drawing/2014/main" id="{A771A87A-5B50-3AD4-10FA-0B96767EFF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840"/>
          <a:stretch/>
        </p:blipFill>
        <p:spPr bwMode="auto">
          <a:xfrm>
            <a:off x="8291906" y="1971675"/>
            <a:ext cx="3121173" cy="1969052"/>
          </a:xfrm>
          <a:prstGeom prst="rect">
            <a:avLst/>
          </a:prstGeom>
          <a:noFill/>
        </p:spPr>
      </p:pic>
      <p:sp>
        <p:nvSpPr>
          <p:cNvPr id="21" name="文字方塊 20">
            <a:extLst>
              <a:ext uri="{FF2B5EF4-FFF2-40B4-BE49-F238E27FC236}">
                <a16:creationId xmlns:a16="http://schemas.microsoft.com/office/drawing/2014/main" id="{F1A40153-903B-7534-3FCA-39F20B20DAB4}"/>
              </a:ext>
            </a:extLst>
          </p:cNvPr>
          <p:cNvSpPr txBox="1"/>
          <p:nvPr/>
        </p:nvSpPr>
        <p:spPr>
          <a:xfrm>
            <a:off x="7911894" y="3916498"/>
            <a:ext cx="3893796" cy="377411"/>
          </a:xfrm>
          <a:prstGeom prst="rect">
            <a:avLst/>
          </a:prstGeom>
          <a:noFill/>
        </p:spPr>
        <p:txBody>
          <a:bodyPr wrap="square" rtlCol="0">
            <a:spAutoFit/>
          </a:bodyPr>
          <a:lstStyle/>
          <a:p>
            <a:pPr algn="ctr">
              <a:lnSpc>
                <a:spcPct val="150000"/>
              </a:lnSpc>
            </a:pPr>
            <a:r>
              <a:rPr lang="zh-TW" altLang="en-US" sz="1400" dirty="0">
                <a:latin typeface="Microsoft YaHei" panose="020B0503020204020204" pitchFamily="34" charset="-122"/>
                <a:ea typeface="Microsoft YaHei" panose="020B0503020204020204" pitchFamily="34" charset="-122"/>
              </a:rPr>
              <a:t>石門水庫</a:t>
            </a:r>
            <a:r>
              <a:rPr lang="en-US" altLang="zh-TW" sz="1400" dirty="0">
                <a:latin typeface="Microsoft YaHei" panose="020B0503020204020204" pitchFamily="34" charset="-122"/>
                <a:ea typeface="Microsoft YaHei" panose="020B0503020204020204" pitchFamily="34" charset="-122"/>
              </a:rPr>
              <a:t>1</a:t>
            </a:r>
            <a:r>
              <a:rPr lang="zh-TW" altLang="en-US" sz="1400" dirty="0">
                <a:latin typeface="Microsoft YaHei" panose="020B0503020204020204" pitchFamily="34" charset="-122"/>
                <a:ea typeface="Microsoft YaHei" panose="020B0503020204020204" pitchFamily="34" charset="-122"/>
              </a:rPr>
              <a:t>至</a:t>
            </a:r>
            <a:r>
              <a:rPr lang="en-US" altLang="zh-TW" sz="1400" dirty="0">
                <a:latin typeface="Microsoft YaHei" panose="020B0503020204020204" pitchFamily="34" charset="-122"/>
                <a:ea typeface="Microsoft YaHei" panose="020B0503020204020204" pitchFamily="34" charset="-122"/>
              </a:rPr>
              <a:t>5</a:t>
            </a:r>
            <a:r>
              <a:rPr lang="zh-TW" altLang="en-US" sz="1400" dirty="0">
                <a:latin typeface="Microsoft YaHei" panose="020B0503020204020204" pitchFamily="34" charset="-122"/>
                <a:ea typeface="Microsoft YaHei" panose="020B0503020204020204" pitchFamily="34" charset="-122"/>
              </a:rPr>
              <a:t>月可供農業灌溉水量</a:t>
            </a:r>
            <a:r>
              <a:rPr lang="en-US" altLang="zh-TW" sz="1400" dirty="0">
                <a:latin typeface="Microsoft YaHei" panose="020B0503020204020204" pitchFamily="34" charset="-122"/>
                <a:ea typeface="Microsoft YaHei" panose="020B0503020204020204" pitchFamily="34" charset="-122"/>
              </a:rPr>
              <a:t>CDF</a:t>
            </a:r>
          </a:p>
        </p:txBody>
      </p:sp>
      <p:sp>
        <p:nvSpPr>
          <p:cNvPr id="22" name="箭號: 向右 21">
            <a:extLst>
              <a:ext uri="{FF2B5EF4-FFF2-40B4-BE49-F238E27FC236}">
                <a16:creationId xmlns:a16="http://schemas.microsoft.com/office/drawing/2014/main" id="{87E76AC2-35C4-C17B-5C25-BC5A66C56714}"/>
              </a:ext>
            </a:extLst>
          </p:cNvPr>
          <p:cNvSpPr/>
          <p:nvPr/>
        </p:nvSpPr>
        <p:spPr>
          <a:xfrm>
            <a:off x="5655269" y="2654240"/>
            <a:ext cx="2180823" cy="287628"/>
          </a:xfrm>
          <a:prstGeom prst="rightArrow">
            <a:avLst>
              <a:gd name="adj1" fmla="val 35074"/>
              <a:gd name="adj2" fmla="val 63433"/>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23" name="文字方塊 22">
            <a:extLst>
              <a:ext uri="{FF2B5EF4-FFF2-40B4-BE49-F238E27FC236}">
                <a16:creationId xmlns:a16="http://schemas.microsoft.com/office/drawing/2014/main" id="{70B75210-EA90-7A14-9C32-8F86B41675B3}"/>
              </a:ext>
            </a:extLst>
          </p:cNvPr>
          <p:cNvSpPr txBox="1"/>
          <p:nvPr/>
        </p:nvSpPr>
        <p:spPr>
          <a:xfrm>
            <a:off x="5611562" y="2846577"/>
            <a:ext cx="2468629" cy="1023742"/>
          </a:xfrm>
          <a:prstGeom prst="rect">
            <a:avLst/>
          </a:prstGeom>
          <a:noFill/>
        </p:spPr>
        <p:txBody>
          <a:bodyPr wrap="square" rtlCol="0">
            <a:spAutoFit/>
          </a:bodyPr>
          <a:lstStyle/>
          <a:p>
            <a:pPr marL="85725" indent="-85725">
              <a:lnSpc>
                <a:spcPct val="150000"/>
              </a:lnSpc>
              <a:buFont typeface="Arial" panose="020B0604020202020204" pitchFamily="34" charset="0"/>
              <a:buChar char="•"/>
            </a:pPr>
            <a:r>
              <a:rPr lang="zh-TW" altLang="en-US" sz="1400" dirty="0">
                <a:latin typeface="Microsoft YaHei" panose="020B0503020204020204" pitchFamily="34" charset="-122"/>
                <a:ea typeface="Microsoft YaHei" panose="020B0503020204020204" pitchFamily="34" charset="-122"/>
              </a:rPr>
              <a:t>石門水庫民生工業用水量採</a:t>
            </a:r>
            <a:br>
              <a:rPr lang="en-US" altLang="zh-TW" sz="1400" dirty="0">
                <a:latin typeface="Microsoft YaHei" panose="020B0503020204020204" pitchFamily="34" charset="-122"/>
                <a:ea typeface="Microsoft YaHei" panose="020B0503020204020204" pitchFamily="34" charset="-122"/>
              </a:rPr>
            </a:br>
            <a:r>
              <a:rPr lang="en-US" altLang="zh-TW" sz="1400" dirty="0">
                <a:latin typeface="Microsoft YaHei" panose="020B0503020204020204" pitchFamily="34" charset="-122"/>
                <a:ea typeface="Microsoft YaHei" panose="020B0503020204020204" pitchFamily="34" charset="-122"/>
              </a:rPr>
              <a:t>100</a:t>
            </a:r>
            <a:r>
              <a:rPr lang="zh-TW" altLang="en-US" sz="1400" dirty="0">
                <a:latin typeface="Microsoft YaHei" panose="020B0503020204020204" pitchFamily="34" charset="-122"/>
                <a:ea typeface="Microsoft YaHei" panose="020B0503020204020204" pitchFamily="34" charset="-122"/>
              </a:rPr>
              <a:t>萬噸</a:t>
            </a:r>
            <a:r>
              <a:rPr lang="en-US" altLang="zh-TW" sz="1400" dirty="0">
                <a:latin typeface="Microsoft YaHei" panose="020B0503020204020204" pitchFamily="34" charset="-122"/>
                <a:ea typeface="Microsoft YaHei" panose="020B0503020204020204" pitchFamily="34" charset="-122"/>
              </a:rPr>
              <a:t>/</a:t>
            </a:r>
            <a:r>
              <a:rPr lang="zh-TW" altLang="en-US" sz="1400" dirty="0">
                <a:latin typeface="Microsoft YaHei" panose="020B0503020204020204" pitchFamily="34" charset="-122"/>
                <a:ea typeface="Microsoft YaHei" panose="020B0503020204020204" pitchFamily="34" charset="-122"/>
              </a:rPr>
              <a:t>日</a:t>
            </a:r>
            <a:endParaRPr lang="en-US" altLang="zh-TW" sz="1400" dirty="0">
              <a:latin typeface="Microsoft YaHei" panose="020B0503020204020204" pitchFamily="34" charset="-122"/>
              <a:ea typeface="Microsoft YaHei" panose="020B0503020204020204" pitchFamily="34" charset="-122"/>
            </a:endParaRPr>
          </a:p>
          <a:p>
            <a:pPr marL="85725" indent="-85725">
              <a:lnSpc>
                <a:spcPct val="150000"/>
              </a:lnSpc>
              <a:buFont typeface="Arial" panose="020B0604020202020204" pitchFamily="34" charset="0"/>
              <a:buChar char="•"/>
            </a:pPr>
            <a:r>
              <a:rPr lang="zh-TW" altLang="en-US" sz="1400" dirty="0">
                <a:latin typeface="Microsoft YaHei" panose="020B0503020204020204" pitchFamily="34" charset="-122"/>
                <a:ea typeface="Microsoft YaHei" panose="020B0503020204020204" pitchFamily="34" charset="-122"/>
              </a:rPr>
              <a:t>帶入不同初始蓄水量情境</a:t>
            </a:r>
            <a:endParaRPr lang="en-US" altLang="zh-TW" sz="1400" dirty="0">
              <a:latin typeface="Microsoft YaHei" panose="020B0503020204020204" pitchFamily="34" charset="-122"/>
              <a:ea typeface="Microsoft YaHei" panose="020B0503020204020204" pitchFamily="34" charset="-122"/>
            </a:endParaRPr>
          </a:p>
        </p:txBody>
      </p:sp>
      <p:pic>
        <p:nvPicPr>
          <p:cNvPr id="24" name="圖片 23" descr="一張含有 螢幕擷取畫面, 文字, 行, 繪圖 的圖片&#10;&#10;自動產生的描述">
            <a:extLst>
              <a:ext uri="{FF2B5EF4-FFF2-40B4-BE49-F238E27FC236}">
                <a16:creationId xmlns:a16="http://schemas.microsoft.com/office/drawing/2014/main" id="{5E2C11C8-16C5-325E-C37D-29D499BC70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520"/>
          <a:stretch/>
        </p:blipFill>
        <p:spPr bwMode="auto">
          <a:xfrm>
            <a:off x="8085055" y="4457699"/>
            <a:ext cx="3534876" cy="1889559"/>
          </a:xfrm>
          <a:prstGeom prst="rect">
            <a:avLst/>
          </a:prstGeom>
          <a:noFill/>
        </p:spPr>
      </p:pic>
      <p:sp>
        <p:nvSpPr>
          <p:cNvPr id="25" name="文字方塊 24">
            <a:extLst>
              <a:ext uri="{FF2B5EF4-FFF2-40B4-BE49-F238E27FC236}">
                <a16:creationId xmlns:a16="http://schemas.microsoft.com/office/drawing/2014/main" id="{423E1380-68F5-CF44-9D5B-2D5E30AC5798}"/>
              </a:ext>
            </a:extLst>
          </p:cNvPr>
          <p:cNvSpPr txBox="1"/>
          <p:nvPr/>
        </p:nvSpPr>
        <p:spPr>
          <a:xfrm>
            <a:off x="7911894" y="6224637"/>
            <a:ext cx="3893796" cy="377411"/>
          </a:xfrm>
          <a:prstGeom prst="rect">
            <a:avLst/>
          </a:prstGeom>
          <a:noFill/>
        </p:spPr>
        <p:txBody>
          <a:bodyPr wrap="square" rtlCol="0">
            <a:spAutoFit/>
          </a:bodyPr>
          <a:lstStyle/>
          <a:p>
            <a:pPr algn="ctr">
              <a:lnSpc>
                <a:spcPct val="150000"/>
              </a:lnSpc>
            </a:pPr>
            <a:r>
              <a:rPr lang="zh-TW" altLang="en-US" sz="1400" dirty="0">
                <a:latin typeface="Microsoft YaHei" panose="020B0503020204020204" pitchFamily="34" charset="-122"/>
                <a:ea typeface="Microsoft YaHei" panose="020B0503020204020204" pitchFamily="34" charset="-122"/>
              </a:rPr>
              <a:t>曾文水庫</a:t>
            </a:r>
            <a:r>
              <a:rPr lang="en-US" altLang="zh-TW" sz="1400" dirty="0">
                <a:latin typeface="Microsoft YaHei" panose="020B0503020204020204" pitchFamily="34" charset="-122"/>
                <a:ea typeface="Microsoft YaHei" panose="020B0503020204020204" pitchFamily="34" charset="-122"/>
              </a:rPr>
              <a:t>1</a:t>
            </a:r>
            <a:r>
              <a:rPr lang="zh-TW" altLang="en-US" sz="1400" dirty="0">
                <a:latin typeface="Microsoft YaHei" panose="020B0503020204020204" pitchFamily="34" charset="-122"/>
                <a:ea typeface="Microsoft YaHei" panose="020B0503020204020204" pitchFamily="34" charset="-122"/>
              </a:rPr>
              <a:t>至</a:t>
            </a:r>
            <a:r>
              <a:rPr lang="en-US" altLang="zh-TW" sz="1400" dirty="0">
                <a:latin typeface="Microsoft YaHei" panose="020B0503020204020204" pitchFamily="34" charset="-122"/>
                <a:ea typeface="Microsoft YaHei" panose="020B0503020204020204" pitchFamily="34" charset="-122"/>
              </a:rPr>
              <a:t>5</a:t>
            </a:r>
            <a:r>
              <a:rPr lang="zh-TW" altLang="en-US" sz="1400" dirty="0">
                <a:latin typeface="Microsoft YaHei" panose="020B0503020204020204" pitchFamily="34" charset="-122"/>
                <a:ea typeface="Microsoft YaHei" panose="020B0503020204020204" pitchFamily="34" charset="-122"/>
              </a:rPr>
              <a:t>月可供農業灌溉水量</a:t>
            </a:r>
            <a:r>
              <a:rPr lang="en-US" altLang="zh-TW" sz="1400" dirty="0">
                <a:latin typeface="Microsoft YaHei" panose="020B0503020204020204" pitchFamily="34" charset="-122"/>
                <a:ea typeface="Microsoft YaHei" panose="020B0503020204020204" pitchFamily="34" charset="-122"/>
              </a:rPr>
              <a:t>CDF</a:t>
            </a:r>
          </a:p>
        </p:txBody>
      </p:sp>
      <p:sp>
        <p:nvSpPr>
          <p:cNvPr id="26" name="箭號: 向右 25">
            <a:extLst>
              <a:ext uri="{FF2B5EF4-FFF2-40B4-BE49-F238E27FC236}">
                <a16:creationId xmlns:a16="http://schemas.microsoft.com/office/drawing/2014/main" id="{60D46878-65B5-DFAB-F0B8-E42048DDA2D1}"/>
              </a:ext>
            </a:extLst>
          </p:cNvPr>
          <p:cNvSpPr/>
          <p:nvPr/>
        </p:nvSpPr>
        <p:spPr>
          <a:xfrm>
            <a:off x="5655269" y="5155568"/>
            <a:ext cx="2180823" cy="287628"/>
          </a:xfrm>
          <a:prstGeom prst="rightArrow">
            <a:avLst>
              <a:gd name="adj1" fmla="val 35074"/>
              <a:gd name="adj2" fmla="val 63433"/>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27" name="文字方塊 26">
            <a:extLst>
              <a:ext uri="{FF2B5EF4-FFF2-40B4-BE49-F238E27FC236}">
                <a16:creationId xmlns:a16="http://schemas.microsoft.com/office/drawing/2014/main" id="{84C1113D-1499-8BA9-E392-3A5244B2CC3B}"/>
              </a:ext>
            </a:extLst>
          </p:cNvPr>
          <p:cNvSpPr txBox="1"/>
          <p:nvPr/>
        </p:nvSpPr>
        <p:spPr>
          <a:xfrm>
            <a:off x="5606047" y="5350734"/>
            <a:ext cx="2410942" cy="1023742"/>
          </a:xfrm>
          <a:prstGeom prst="rect">
            <a:avLst/>
          </a:prstGeom>
          <a:noFill/>
        </p:spPr>
        <p:txBody>
          <a:bodyPr wrap="square" rtlCol="0">
            <a:spAutoFit/>
          </a:bodyPr>
          <a:lstStyle/>
          <a:p>
            <a:pPr marL="85725" indent="-85725">
              <a:lnSpc>
                <a:spcPct val="150000"/>
              </a:lnSpc>
              <a:buFont typeface="Arial" panose="020B0604020202020204" pitchFamily="34" charset="0"/>
              <a:buChar char="•"/>
            </a:pPr>
            <a:r>
              <a:rPr lang="zh-TW" altLang="en-US" sz="1400" dirty="0">
                <a:latin typeface="Microsoft YaHei" panose="020B0503020204020204" pitchFamily="34" charset="-122"/>
                <a:ea typeface="Microsoft YaHei" panose="020B0503020204020204" pitchFamily="34" charset="-122"/>
              </a:rPr>
              <a:t>曾文水庫民生工業用水量採</a:t>
            </a:r>
            <a:br>
              <a:rPr lang="en-US" altLang="zh-TW" sz="1400" dirty="0">
                <a:latin typeface="Microsoft YaHei" panose="020B0503020204020204" pitchFamily="34" charset="-122"/>
                <a:ea typeface="Microsoft YaHei" panose="020B0503020204020204" pitchFamily="34" charset="-122"/>
              </a:rPr>
            </a:br>
            <a:r>
              <a:rPr lang="en-US" altLang="zh-TW" sz="1400" dirty="0">
                <a:latin typeface="Microsoft YaHei" panose="020B0503020204020204" pitchFamily="34" charset="-122"/>
                <a:ea typeface="Microsoft YaHei" panose="020B0503020204020204" pitchFamily="34" charset="-122"/>
              </a:rPr>
              <a:t>75</a:t>
            </a:r>
            <a:r>
              <a:rPr lang="zh-TW" altLang="en-US" sz="1400" dirty="0">
                <a:latin typeface="Microsoft YaHei" panose="020B0503020204020204" pitchFamily="34" charset="-122"/>
                <a:ea typeface="Microsoft YaHei" panose="020B0503020204020204" pitchFamily="34" charset="-122"/>
              </a:rPr>
              <a:t>萬噸</a:t>
            </a:r>
            <a:r>
              <a:rPr lang="en-US" altLang="zh-TW" sz="1400" dirty="0">
                <a:latin typeface="Microsoft YaHei" panose="020B0503020204020204" pitchFamily="34" charset="-122"/>
                <a:ea typeface="Microsoft YaHei" panose="020B0503020204020204" pitchFamily="34" charset="-122"/>
              </a:rPr>
              <a:t>/</a:t>
            </a:r>
            <a:r>
              <a:rPr lang="zh-TW" altLang="en-US" sz="1400" dirty="0">
                <a:latin typeface="Microsoft YaHei" panose="020B0503020204020204" pitchFamily="34" charset="-122"/>
                <a:ea typeface="Microsoft YaHei" panose="020B0503020204020204" pitchFamily="34" charset="-122"/>
              </a:rPr>
              <a:t>日</a:t>
            </a:r>
            <a:endParaRPr lang="en-US" altLang="zh-TW" sz="1400" dirty="0">
              <a:latin typeface="Microsoft YaHei" panose="020B0503020204020204" pitchFamily="34" charset="-122"/>
              <a:ea typeface="Microsoft YaHei" panose="020B0503020204020204" pitchFamily="34" charset="-122"/>
            </a:endParaRPr>
          </a:p>
          <a:p>
            <a:pPr marL="85725" indent="-85725">
              <a:lnSpc>
                <a:spcPct val="150000"/>
              </a:lnSpc>
              <a:buFont typeface="Arial" panose="020B0604020202020204" pitchFamily="34" charset="0"/>
              <a:buChar char="•"/>
            </a:pPr>
            <a:r>
              <a:rPr lang="zh-TW" altLang="en-US" sz="1400" dirty="0">
                <a:latin typeface="Microsoft YaHei" panose="020B0503020204020204" pitchFamily="34" charset="-122"/>
                <a:ea typeface="Microsoft YaHei" panose="020B0503020204020204" pitchFamily="34" charset="-122"/>
              </a:rPr>
              <a:t>帶入不同初始蓄水量情境</a:t>
            </a:r>
            <a:endParaRPr lang="en-US" altLang="zh-TW" sz="1400" dirty="0">
              <a:latin typeface="Microsoft YaHei" panose="020B0503020204020204" pitchFamily="34" charset="-122"/>
              <a:ea typeface="Microsoft YaHei" panose="020B0503020204020204" pitchFamily="34" charset="-122"/>
            </a:endParaRPr>
          </a:p>
        </p:txBody>
      </p:sp>
      <p:sp>
        <p:nvSpPr>
          <p:cNvPr id="29" name="文字方塊 28">
            <a:extLst>
              <a:ext uri="{FF2B5EF4-FFF2-40B4-BE49-F238E27FC236}">
                <a16:creationId xmlns:a16="http://schemas.microsoft.com/office/drawing/2014/main" id="{3C51DD4C-9672-0903-E00D-A1DCACB9C1E1}"/>
              </a:ext>
            </a:extLst>
          </p:cNvPr>
          <p:cNvSpPr txBox="1"/>
          <p:nvPr/>
        </p:nvSpPr>
        <p:spPr>
          <a:xfrm>
            <a:off x="8000291" y="1418572"/>
            <a:ext cx="4064570" cy="646331"/>
          </a:xfrm>
          <a:prstGeom prst="rect">
            <a:avLst/>
          </a:prstGeom>
          <a:noFill/>
        </p:spPr>
        <p:txBody>
          <a:bodyPr wrap="square">
            <a:spAutoFit/>
          </a:bodyPr>
          <a:lstStyle/>
          <a:p>
            <a:pPr marL="342900" indent="-342900" algn="just" eaLnBrk="1" hangingPunct="1">
              <a:buClr>
                <a:srgbClr val="0070C0"/>
              </a:buClr>
              <a:buSzPct val="80000"/>
              <a:buFont typeface="Wingdings" panose="05000000000000000000" pitchFamily="2" charset="2"/>
              <a:buChar char="l"/>
              <a:defRPr/>
            </a:pPr>
            <a:r>
              <a:rPr lang="zh-TW" altLang="en-US" sz="1800" b="1" dirty="0">
                <a:effectLst/>
                <a:latin typeface="Microsoft YaHei" panose="020B0503020204020204" pitchFamily="34" charset="-122"/>
                <a:ea typeface="Microsoft YaHei" panose="020B0503020204020204" pitchFamily="34" charset="-122"/>
              </a:rPr>
              <a:t>已完成水庫入流量及可供農業</a:t>
            </a:r>
            <a:r>
              <a:rPr lang="zh-TW" altLang="en-US" sz="1800" b="1" dirty="0">
                <a:solidFill>
                  <a:srgbClr val="FF0000"/>
                </a:solidFill>
                <a:effectLst/>
                <a:latin typeface="Microsoft YaHei" panose="020B0503020204020204" pitchFamily="34" charset="-122"/>
                <a:ea typeface="Microsoft YaHei" panose="020B0503020204020204" pitchFamily="34" charset="-122"/>
              </a:rPr>
              <a:t>灌溉水量累積分布函數</a:t>
            </a:r>
            <a:r>
              <a:rPr lang="en-US" altLang="zh-TW" sz="1800" b="1" dirty="0">
                <a:solidFill>
                  <a:srgbClr val="FF0000"/>
                </a:solidFill>
                <a:effectLst/>
                <a:latin typeface="Microsoft YaHei" panose="020B0503020204020204" pitchFamily="34" charset="-122"/>
                <a:ea typeface="Microsoft YaHei" panose="020B0503020204020204" pitchFamily="34" charset="-122"/>
              </a:rPr>
              <a:t>(CDF)</a:t>
            </a:r>
          </a:p>
        </p:txBody>
      </p:sp>
      <p:sp>
        <p:nvSpPr>
          <p:cNvPr id="30" name="文字方塊 29">
            <a:extLst>
              <a:ext uri="{FF2B5EF4-FFF2-40B4-BE49-F238E27FC236}">
                <a16:creationId xmlns:a16="http://schemas.microsoft.com/office/drawing/2014/main" id="{99C84713-8843-27FF-46A9-98952E3ADFFB}"/>
              </a:ext>
            </a:extLst>
          </p:cNvPr>
          <p:cNvSpPr txBox="1"/>
          <p:nvPr/>
        </p:nvSpPr>
        <p:spPr>
          <a:xfrm>
            <a:off x="1043134" y="1414202"/>
            <a:ext cx="4064570" cy="646331"/>
          </a:xfrm>
          <a:prstGeom prst="rect">
            <a:avLst/>
          </a:prstGeom>
          <a:noFill/>
        </p:spPr>
        <p:txBody>
          <a:bodyPr wrap="square">
            <a:spAutoFit/>
          </a:bodyPr>
          <a:lstStyle/>
          <a:p>
            <a:pPr marL="361950" indent="-342900" algn="just" eaLnBrk="1" hangingPunct="1">
              <a:buClr>
                <a:srgbClr val="0070C0"/>
              </a:buClr>
              <a:buSzPct val="80000"/>
              <a:buFont typeface="Wingdings" panose="05000000000000000000" pitchFamily="2" charset="2"/>
              <a:buChar char="l"/>
              <a:defRPr/>
            </a:pPr>
            <a:r>
              <a:rPr lang="zh-TW" altLang="en-US" sz="1800" b="1" dirty="0">
                <a:effectLst/>
                <a:latin typeface="Microsoft YaHei" panose="020B0503020204020204" pitchFamily="34" charset="-122"/>
                <a:ea typeface="Microsoft YaHei" panose="020B0503020204020204" pitchFamily="34" charset="-122"/>
              </a:rPr>
              <a:t>以</a:t>
            </a:r>
            <a:r>
              <a:rPr lang="zh-TW" altLang="en-US" sz="1800" b="1" dirty="0">
                <a:solidFill>
                  <a:srgbClr val="FF0000"/>
                </a:solidFill>
                <a:effectLst/>
                <a:latin typeface="Microsoft YaHei" panose="020B0503020204020204" pitchFamily="34" charset="-122"/>
                <a:ea typeface="Microsoft YaHei" panose="020B0503020204020204" pitchFamily="34" charset="-122"/>
              </a:rPr>
              <a:t>線性動差比圖法</a:t>
            </a:r>
            <a:r>
              <a:rPr lang="zh-TW" altLang="en-US" b="1" dirty="0">
                <a:solidFill>
                  <a:srgbClr val="FF0000"/>
                </a:solidFill>
                <a:latin typeface="Microsoft YaHei" panose="020B0503020204020204" pitchFamily="34" charset="-122"/>
                <a:ea typeface="Microsoft YaHei" panose="020B0503020204020204" pitchFamily="34" charset="-122"/>
              </a:rPr>
              <a:t>完成</a:t>
            </a:r>
            <a:r>
              <a:rPr lang="zh-TW" altLang="en-US" sz="1800" b="1" dirty="0">
                <a:effectLst/>
                <a:latin typeface="Microsoft YaHei" panose="020B0503020204020204" pitchFamily="34" charset="-122"/>
                <a:ea typeface="Microsoft YaHei" panose="020B0503020204020204" pitchFamily="34" charset="-122"/>
              </a:rPr>
              <a:t>石門、曾文水庫入流量機率分布</a:t>
            </a:r>
            <a:r>
              <a:rPr lang="zh-TW" altLang="en-US" b="1" dirty="0">
                <a:solidFill>
                  <a:srgbClr val="FF0000"/>
                </a:solidFill>
                <a:latin typeface="Microsoft YaHei" panose="020B0503020204020204" pitchFamily="34" charset="-122"/>
                <a:ea typeface="Microsoft YaHei" panose="020B0503020204020204" pitchFamily="34" charset="-122"/>
              </a:rPr>
              <a:t>適合度檢定</a:t>
            </a:r>
            <a:endParaRPr lang="en-US" altLang="zh-TW" b="1" dirty="0">
              <a:solidFill>
                <a:srgbClr val="FF0000"/>
              </a:solidFill>
              <a:latin typeface="Microsoft YaHei" panose="020B0503020204020204" pitchFamily="34" charset="-122"/>
              <a:ea typeface="Microsoft YaHei" panose="020B0503020204020204" pitchFamily="34" charset="-122"/>
            </a:endParaRPr>
          </a:p>
        </p:txBody>
      </p:sp>
      <p:grpSp>
        <p:nvGrpSpPr>
          <p:cNvPr id="34" name="群組 33">
            <a:extLst>
              <a:ext uri="{FF2B5EF4-FFF2-40B4-BE49-F238E27FC236}">
                <a16:creationId xmlns:a16="http://schemas.microsoft.com/office/drawing/2014/main" id="{413BE621-CDE4-FADE-13BD-D46B2EEFE733}"/>
              </a:ext>
            </a:extLst>
          </p:cNvPr>
          <p:cNvGrpSpPr/>
          <p:nvPr/>
        </p:nvGrpSpPr>
        <p:grpSpPr>
          <a:xfrm>
            <a:off x="621714" y="6299083"/>
            <a:ext cx="4926511" cy="307777"/>
            <a:chOff x="621714" y="6299083"/>
            <a:chExt cx="4926511" cy="307777"/>
          </a:xfrm>
        </p:grpSpPr>
        <p:sp>
          <p:nvSpPr>
            <p:cNvPr id="6" name="文字方塊 5">
              <a:extLst>
                <a:ext uri="{FF2B5EF4-FFF2-40B4-BE49-F238E27FC236}">
                  <a16:creationId xmlns:a16="http://schemas.microsoft.com/office/drawing/2014/main" id="{7D59186A-CFFA-9FB3-8505-871042528EE8}"/>
                </a:ext>
              </a:extLst>
            </p:cNvPr>
            <p:cNvSpPr txBox="1"/>
            <p:nvPr/>
          </p:nvSpPr>
          <p:spPr>
            <a:xfrm>
              <a:off x="621714" y="6299083"/>
              <a:ext cx="2377948" cy="307777"/>
            </a:xfrm>
            <a:prstGeom prst="rect">
              <a:avLst/>
            </a:prstGeom>
            <a:noFill/>
          </p:spPr>
          <p:txBody>
            <a:bodyPr wrap="square" rtlCol="0">
              <a:spAutoFit/>
            </a:bodyPr>
            <a:lstStyle/>
            <a:p>
              <a:pPr algn="ctr"/>
              <a:r>
                <a:rPr lang="zh-TW" altLang="en-US" sz="1400" dirty="0">
                  <a:latin typeface="Microsoft YaHei" panose="020B0503020204020204" pitchFamily="34" charset="-122"/>
                  <a:ea typeface="Microsoft YaHei" panose="020B0503020204020204" pitchFamily="34" charset="-122"/>
                </a:rPr>
                <a:t>曾文水庫</a:t>
              </a:r>
              <a:r>
                <a:rPr lang="en-US" altLang="zh-TW" sz="1400" dirty="0">
                  <a:latin typeface="Microsoft YaHei" panose="020B0503020204020204" pitchFamily="34" charset="-122"/>
                  <a:ea typeface="Microsoft YaHei" panose="020B0503020204020204" pitchFamily="34" charset="-122"/>
                </a:rPr>
                <a:t>1</a:t>
              </a:r>
              <a:r>
                <a:rPr lang="zh-TW" altLang="en-US" sz="1400" dirty="0">
                  <a:latin typeface="Microsoft YaHei" panose="020B0503020204020204" pitchFamily="34" charset="-122"/>
                  <a:ea typeface="Microsoft YaHei" panose="020B0503020204020204" pitchFamily="34" charset="-122"/>
                </a:rPr>
                <a:t>至</a:t>
              </a:r>
              <a:r>
                <a:rPr lang="en-US" altLang="zh-TW" sz="1400" dirty="0">
                  <a:latin typeface="Microsoft YaHei" panose="020B0503020204020204" pitchFamily="34" charset="-122"/>
                  <a:ea typeface="Microsoft YaHei" panose="020B0503020204020204" pitchFamily="34" charset="-122"/>
                </a:rPr>
                <a:t>5</a:t>
              </a:r>
              <a:r>
                <a:rPr lang="zh-TW" altLang="en-US" sz="1400" dirty="0">
                  <a:latin typeface="Microsoft YaHei" panose="020B0503020204020204" pitchFamily="34" charset="-122"/>
                  <a:ea typeface="Microsoft YaHei" panose="020B0503020204020204" pitchFamily="34" charset="-122"/>
                </a:rPr>
                <a:t>月累積入流量</a:t>
              </a:r>
              <a:endParaRPr lang="en-US" altLang="zh-TW" sz="1400" dirty="0">
                <a:latin typeface="Microsoft YaHei" panose="020B0503020204020204" pitchFamily="34" charset="-122"/>
                <a:ea typeface="Microsoft YaHei" panose="020B0503020204020204" pitchFamily="34" charset="-122"/>
              </a:endParaRPr>
            </a:p>
          </p:txBody>
        </p:sp>
        <p:sp>
          <p:nvSpPr>
            <p:cNvPr id="33" name="文字方塊 32">
              <a:extLst>
                <a:ext uri="{FF2B5EF4-FFF2-40B4-BE49-F238E27FC236}">
                  <a16:creationId xmlns:a16="http://schemas.microsoft.com/office/drawing/2014/main" id="{C298E578-B4B0-B6A1-F08C-95B5384C1148}"/>
                </a:ext>
              </a:extLst>
            </p:cNvPr>
            <p:cNvSpPr txBox="1"/>
            <p:nvPr/>
          </p:nvSpPr>
          <p:spPr>
            <a:xfrm>
              <a:off x="3044706" y="6299083"/>
              <a:ext cx="2503519" cy="307777"/>
            </a:xfrm>
            <a:prstGeom prst="rect">
              <a:avLst/>
            </a:prstGeom>
            <a:noFill/>
          </p:spPr>
          <p:txBody>
            <a:bodyPr wrap="square" rtlCol="0">
              <a:spAutoFit/>
            </a:bodyPr>
            <a:lstStyle/>
            <a:p>
              <a:pPr algn="ctr"/>
              <a:r>
                <a:rPr lang="zh-TW" altLang="en-US" sz="1400" dirty="0">
                  <a:latin typeface="Microsoft YaHei" panose="020B0503020204020204" pitchFamily="34" charset="-122"/>
                  <a:ea typeface="Microsoft YaHei" panose="020B0503020204020204" pitchFamily="34" charset="-122"/>
                </a:rPr>
                <a:t>曾文水庫</a:t>
              </a:r>
              <a:r>
                <a:rPr lang="en-US" altLang="zh-TW" sz="1400" dirty="0">
                  <a:latin typeface="Microsoft YaHei" panose="020B0503020204020204" pitchFamily="34" charset="-122"/>
                  <a:ea typeface="Microsoft YaHei" panose="020B0503020204020204" pitchFamily="34" charset="-122"/>
                </a:rPr>
                <a:t>7</a:t>
              </a:r>
              <a:r>
                <a:rPr lang="zh-TW" altLang="en-US" sz="1400" dirty="0">
                  <a:latin typeface="Microsoft YaHei" panose="020B0503020204020204" pitchFamily="34" charset="-122"/>
                  <a:ea typeface="Microsoft YaHei" panose="020B0503020204020204" pitchFamily="34" charset="-122"/>
                </a:rPr>
                <a:t>至</a:t>
              </a:r>
              <a:r>
                <a:rPr lang="en-US" altLang="zh-TW" sz="1400" dirty="0">
                  <a:latin typeface="Microsoft YaHei" panose="020B0503020204020204" pitchFamily="34" charset="-122"/>
                  <a:ea typeface="Microsoft YaHei" panose="020B0503020204020204" pitchFamily="34" charset="-122"/>
                </a:rPr>
                <a:t>11</a:t>
              </a:r>
              <a:r>
                <a:rPr lang="zh-TW" altLang="en-US" sz="1400" dirty="0">
                  <a:latin typeface="Microsoft YaHei" panose="020B0503020204020204" pitchFamily="34" charset="-122"/>
                  <a:ea typeface="Microsoft YaHei" panose="020B0503020204020204" pitchFamily="34" charset="-122"/>
                </a:rPr>
                <a:t>月累積入流量</a:t>
              </a:r>
              <a:endParaRPr lang="en-US" altLang="zh-TW" sz="1400" dirty="0">
                <a:latin typeface="Microsoft YaHei" panose="020B0503020204020204" pitchFamily="34" charset="-122"/>
                <a:ea typeface="Microsoft YaHei" panose="020B0503020204020204" pitchFamily="34" charset="-122"/>
              </a:endParaRPr>
            </a:p>
          </p:txBody>
        </p:sp>
      </p:grpSp>
      <p:grpSp>
        <p:nvGrpSpPr>
          <p:cNvPr id="35" name="群組 34">
            <a:extLst>
              <a:ext uri="{FF2B5EF4-FFF2-40B4-BE49-F238E27FC236}">
                <a16:creationId xmlns:a16="http://schemas.microsoft.com/office/drawing/2014/main" id="{D3409359-1E27-0DC4-0575-5CF82427EC74}"/>
              </a:ext>
            </a:extLst>
          </p:cNvPr>
          <p:cNvGrpSpPr/>
          <p:nvPr/>
        </p:nvGrpSpPr>
        <p:grpSpPr>
          <a:xfrm>
            <a:off x="678516" y="3984414"/>
            <a:ext cx="4926511" cy="307777"/>
            <a:chOff x="621714" y="6299083"/>
            <a:chExt cx="4926511" cy="307777"/>
          </a:xfrm>
        </p:grpSpPr>
        <p:sp>
          <p:nvSpPr>
            <p:cNvPr id="36" name="文字方塊 35">
              <a:extLst>
                <a:ext uri="{FF2B5EF4-FFF2-40B4-BE49-F238E27FC236}">
                  <a16:creationId xmlns:a16="http://schemas.microsoft.com/office/drawing/2014/main" id="{D43B4F8F-473B-FA11-5E7D-44CD7E1C5C47}"/>
                </a:ext>
              </a:extLst>
            </p:cNvPr>
            <p:cNvSpPr txBox="1"/>
            <p:nvPr/>
          </p:nvSpPr>
          <p:spPr>
            <a:xfrm>
              <a:off x="621714" y="6299083"/>
              <a:ext cx="2377948" cy="307777"/>
            </a:xfrm>
            <a:prstGeom prst="rect">
              <a:avLst/>
            </a:prstGeom>
            <a:noFill/>
          </p:spPr>
          <p:txBody>
            <a:bodyPr wrap="square" rtlCol="0">
              <a:spAutoFit/>
            </a:bodyPr>
            <a:lstStyle/>
            <a:p>
              <a:pPr algn="ctr"/>
              <a:r>
                <a:rPr lang="zh-TW" altLang="en-US" sz="1400" dirty="0">
                  <a:latin typeface="Microsoft YaHei" panose="020B0503020204020204" pitchFamily="34" charset="-122"/>
                  <a:ea typeface="Microsoft YaHei" panose="020B0503020204020204" pitchFamily="34" charset="-122"/>
                </a:rPr>
                <a:t>石門水庫</a:t>
              </a:r>
              <a:r>
                <a:rPr lang="en-US" altLang="zh-TW" sz="1400" dirty="0">
                  <a:latin typeface="Microsoft YaHei" panose="020B0503020204020204" pitchFamily="34" charset="-122"/>
                  <a:ea typeface="Microsoft YaHei" panose="020B0503020204020204" pitchFamily="34" charset="-122"/>
                </a:rPr>
                <a:t>1</a:t>
              </a:r>
              <a:r>
                <a:rPr lang="zh-TW" altLang="en-US" sz="1400" dirty="0">
                  <a:latin typeface="Microsoft YaHei" panose="020B0503020204020204" pitchFamily="34" charset="-122"/>
                  <a:ea typeface="Microsoft YaHei" panose="020B0503020204020204" pitchFamily="34" charset="-122"/>
                </a:rPr>
                <a:t>至</a:t>
              </a:r>
              <a:r>
                <a:rPr lang="en-US" altLang="zh-TW" sz="1400" dirty="0">
                  <a:latin typeface="Microsoft YaHei" panose="020B0503020204020204" pitchFamily="34" charset="-122"/>
                  <a:ea typeface="Microsoft YaHei" panose="020B0503020204020204" pitchFamily="34" charset="-122"/>
                </a:rPr>
                <a:t>5</a:t>
              </a:r>
              <a:r>
                <a:rPr lang="zh-TW" altLang="en-US" sz="1400" dirty="0">
                  <a:latin typeface="Microsoft YaHei" panose="020B0503020204020204" pitchFamily="34" charset="-122"/>
                  <a:ea typeface="Microsoft YaHei" panose="020B0503020204020204" pitchFamily="34" charset="-122"/>
                </a:rPr>
                <a:t>月累積入流量</a:t>
              </a:r>
              <a:endParaRPr lang="en-US" altLang="zh-TW" sz="1400" dirty="0">
                <a:latin typeface="Microsoft YaHei" panose="020B0503020204020204" pitchFamily="34" charset="-122"/>
                <a:ea typeface="Microsoft YaHei" panose="020B0503020204020204" pitchFamily="34" charset="-122"/>
              </a:endParaRPr>
            </a:p>
          </p:txBody>
        </p:sp>
        <p:sp>
          <p:nvSpPr>
            <p:cNvPr id="37" name="文字方塊 36">
              <a:extLst>
                <a:ext uri="{FF2B5EF4-FFF2-40B4-BE49-F238E27FC236}">
                  <a16:creationId xmlns:a16="http://schemas.microsoft.com/office/drawing/2014/main" id="{C4B027DA-30CF-CEAD-F059-B969BCBF5557}"/>
                </a:ext>
              </a:extLst>
            </p:cNvPr>
            <p:cNvSpPr txBox="1"/>
            <p:nvPr/>
          </p:nvSpPr>
          <p:spPr>
            <a:xfrm>
              <a:off x="3044706" y="6299083"/>
              <a:ext cx="2503519" cy="307777"/>
            </a:xfrm>
            <a:prstGeom prst="rect">
              <a:avLst/>
            </a:prstGeom>
            <a:noFill/>
          </p:spPr>
          <p:txBody>
            <a:bodyPr wrap="square" rtlCol="0">
              <a:spAutoFit/>
            </a:bodyPr>
            <a:lstStyle/>
            <a:p>
              <a:pPr algn="ctr"/>
              <a:r>
                <a:rPr lang="zh-TW" altLang="en-US" sz="1400" dirty="0">
                  <a:latin typeface="Microsoft YaHei" panose="020B0503020204020204" pitchFamily="34" charset="-122"/>
                  <a:ea typeface="Microsoft YaHei" panose="020B0503020204020204" pitchFamily="34" charset="-122"/>
                </a:rPr>
                <a:t>石門水庫</a:t>
              </a:r>
              <a:r>
                <a:rPr lang="en-US" altLang="zh-TW" sz="1400" dirty="0">
                  <a:latin typeface="Microsoft YaHei" panose="020B0503020204020204" pitchFamily="34" charset="-122"/>
                  <a:ea typeface="Microsoft YaHei" panose="020B0503020204020204" pitchFamily="34" charset="-122"/>
                </a:rPr>
                <a:t>7</a:t>
              </a:r>
              <a:r>
                <a:rPr lang="zh-TW" altLang="en-US" sz="1400" dirty="0">
                  <a:latin typeface="Microsoft YaHei" panose="020B0503020204020204" pitchFamily="34" charset="-122"/>
                  <a:ea typeface="Microsoft YaHei" panose="020B0503020204020204" pitchFamily="34" charset="-122"/>
                </a:rPr>
                <a:t>至</a:t>
              </a:r>
              <a:r>
                <a:rPr lang="en-US" altLang="zh-TW" sz="1400" dirty="0">
                  <a:latin typeface="Microsoft YaHei" panose="020B0503020204020204" pitchFamily="34" charset="-122"/>
                  <a:ea typeface="Microsoft YaHei" panose="020B0503020204020204" pitchFamily="34" charset="-122"/>
                </a:rPr>
                <a:t>11</a:t>
              </a:r>
              <a:r>
                <a:rPr lang="zh-TW" altLang="en-US" sz="1400" dirty="0">
                  <a:latin typeface="Microsoft YaHei" panose="020B0503020204020204" pitchFamily="34" charset="-122"/>
                  <a:ea typeface="Microsoft YaHei" panose="020B0503020204020204" pitchFamily="34" charset="-122"/>
                </a:rPr>
                <a:t>月累積入流量</a:t>
              </a:r>
              <a:endParaRPr lang="en-US" altLang="zh-TW" sz="1400" dirty="0">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1540735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DC7CA-0E71-8FC5-2558-A9E2796CA649}"/>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2CBBB8A0-2497-5BFF-33EB-0414495CCEDC}"/>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D404B94A-6DD4-E03C-1908-1A071240FBA4}"/>
              </a:ext>
            </a:extLst>
          </p:cNvPr>
          <p:cNvSpPr txBox="1">
            <a:spLocks/>
          </p:cNvSpPr>
          <p:nvPr/>
        </p:nvSpPr>
        <p:spPr>
          <a:xfrm>
            <a:off x="527380" y="728696"/>
            <a:ext cx="11376000"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五、農業水資源供灌缺水風險評估</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(5.2)</a:t>
            </a:r>
            <a:r>
              <a:rPr lang="zh-TW" altLang="en-US" sz="2000" b="1" dirty="0">
                <a:effectLst/>
                <a:latin typeface="Microsoft YaHei" panose="020B0503020204020204" pitchFamily="34" charset="-122"/>
                <a:ea typeface="Microsoft YaHei" panose="020B0503020204020204" pitchFamily="34" charset="-122"/>
              </a:rPr>
              <a:t>水庫灌區供灌缺水風險評估及農業節水補償期望值估計</a:t>
            </a:r>
            <a:endParaRPr lang="en-US" altLang="zh-TW" sz="2000" b="1" dirty="0">
              <a:effectLst/>
              <a:latin typeface="Microsoft YaHei" panose="020B0503020204020204" pitchFamily="34" charset="-122"/>
              <a:ea typeface="Microsoft YaHei" panose="020B0503020204020204" pitchFamily="34" charset="-122"/>
            </a:endParaRPr>
          </a:p>
          <a:p>
            <a:pPr marL="7200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已完成兩水庫灌區</a:t>
            </a:r>
            <a:r>
              <a:rPr lang="en-US" altLang="zh-TW" sz="2000" b="1" dirty="0">
                <a:effectLst/>
                <a:latin typeface="Microsoft YaHei" panose="020B0503020204020204" pitchFamily="34" charset="-122"/>
                <a:ea typeface="Microsoft YaHei" panose="020B0503020204020204" pitchFamily="34" charset="-122"/>
              </a:rPr>
              <a:t>113</a:t>
            </a:r>
            <a:r>
              <a:rPr lang="zh-TW" altLang="en-US" sz="2000" b="1" dirty="0">
                <a:effectLst/>
                <a:latin typeface="Microsoft YaHei" panose="020B0503020204020204" pitchFamily="34" charset="-122"/>
                <a:ea typeface="Microsoft YaHei" panose="020B0503020204020204" pitchFamily="34" charset="-122"/>
              </a:rPr>
              <a:t>年一期作供灌缺水風險評估計算</a:t>
            </a:r>
            <a:endParaRPr lang="en-US" altLang="zh-TW" sz="2000" b="1" dirty="0">
              <a:effectLst/>
              <a:latin typeface="Microsoft YaHei" panose="020B0503020204020204" pitchFamily="34" charset="-122"/>
              <a:ea typeface="Microsoft YaHei" panose="020B0503020204020204" pitchFamily="34" charset="-122"/>
            </a:endParaRPr>
          </a:p>
          <a:p>
            <a:pPr marL="1177200" lvl="1" indent="-342900" algn="just" eaLnBrk="1" hangingPunct="1">
              <a:buClr>
                <a:srgbClr val="0070C0"/>
              </a:buClr>
              <a:buSzPct val="80000"/>
              <a:buFont typeface="Wingdings" panose="05000000000000000000" pitchFamily="2" charset="2"/>
              <a:buChar char="l"/>
              <a:defRPr/>
            </a:pP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853E735B-666A-101F-82CB-81421D75500E}"/>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43</a:t>
            </a:fld>
            <a:r>
              <a:rPr lang="en-US" altLang="zh-TW" dirty="0"/>
              <a:t>/66</a:t>
            </a:r>
            <a:endParaRPr lang="zh-TW" altLang="en-US" dirty="0"/>
          </a:p>
        </p:txBody>
      </p:sp>
      <p:pic>
        <p:nvPicPr>
          <p:cNvPr id="4" name="圖片 3" descr="一張含有 文字, 繪圖, 行, 圖表 的圖片&#10;&#10;自動產生的描述">
            <a:extLst>
              <a:ext uri="{FF2B5EF4-FFF2-40B4-BE49-F238E27FC236}">
                <a16:creationId xmlns:a16="http://schemas.microsoft.com/office/drawing/2014/main" id="{CE81DFF6-A425-5115-A70C-5EE0B72909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440" y="3263721"/>
            <a:ext cx="4319905" cy="2769235"/>
          </a:xfrm>
          <a:prstGeom prst="rect">
            <a:avLst/>
          </a:prstGeom>
          <a:noFill/>
        </p:spPr>
      </p:pic>
      <p:pic>
        <p:nvPicPr>
          <p:cNvPr id="5" name="圖片 4" descr="一張含有 文字, 螢幕擷取畫面, 圖表, 行 的圖片&#10;&#10;自動產生的描述">
            <a:extLst>
              <a:ext uri="{FF2B5EF4-FFF2-40B4-BE49-F238E27FC236}">
                <a16:creationId xmlns:a16="http://schemas.microsoft.com/office/drawing/2014/main" id="{2FDDDB39-AC1D-1A1B-6647-06A7887DB0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380" y="3263721"/>
            <a:ext cx="4319905" cy="2769235"/>
          </a:xfrm>
          <a:prstGeom prst="rect">
            <a:avLst/>
          </a:prstGeom>
          <a:noFill/>
        </p:spPr>
      </p:pic>
      <p:graphicFrame>
        <p:nvGraphicFramePr>
          <p:cNvPr id="6" name="表格 5">
            <a:extLst>
              <a:ext uri="{FF2B5EF4-FFF2-40B4-BE49-F238E27FC236}">
                <a16:creationId xmlns:a16="http://schemas.microsoft.com/office/drawing/2014/main" id="{E9BE7ACC-84C7-7719-B8C3-59E0F55F7D2A}"/>
              </a:ext>
            </a:extLst>
          </p:cNvPr>
          <p:cNvGraphicFramePr>
            <a:graphicFrameLocks noGrp="1"/>
          </p:cNvGraphicFramePr>
          <p:nvPr/>
        </p:nvGraphicFramePr>
        <p:xfrm>
          <a:off x="1408363" y="2320558"/>
          <a:ext cx="8640000" cy="975360"/>
        </p:xfrm>
        <a:graphic>
          <a:graphicData uri="http://schemas.openxmlformats.org/drawingml/2006/table">
            <a:tbl>
              <a:tblPr firstRow="1" firstCol="1" bandRow="1"/>
              <a:tblGrid>
                <a:gridCol w="2160000">
                  <a:extLst>
                    <a:ext uri="{9D8B030D-6E8A-4147-A177-3AD203B41FA5}">
                      <a16:colId xmlns:a16="http://schemas.microsoft.com/office/drawing/2014/main" val="2920241581"/>
                    </a:ext>
                  </a:extLst>
                </a:gridCol>
                <a:gridCol w="2160000">
                  <a:extLst>
                    <a:ext uri="{9D8B030D-6E8A-4147-A177-3AD203B41FA5}">
                      <a16:colId xmlns:a16="http://schemas.microsoft.com/office/drawing/2014/main" val="2608696127"/>
                    </a:ext>
                  </a:extLst>
                </a:gridCol>
                <a:gridCol w="2160000">
                  <a:extLst>
                    <a:ext uri="{9D8B030D-6E8A-4147-A177-3AD203B41FA5}">
                      <a16:colId xmlns:a16="http://schemas.microsoft.com/office/drawing/2014/main" val="14645429"/>
                    </a:ext>
                  </a:extLst>
                </a:gridCol>
                <a:gridCol w="2160000">
                  <a:extLst>
                    <a:ext uri="{9D8B030D-6E8A-4147-A177-3AD203B41FA5}">
                      <a16:colId xmlns:a16="http://schemas.microsoft.com/office/drawing/2014/main" val="1180672594"/>
                    </a:ext>
                  </a:extLst>
                </a:gridCol>
              </a:tblGrid>
              <a:tr h="0">
                <a:tc>
                  <a:txBody>
                    <a:bodyPr/>
                    <a:lstStyle/>
                    <a:p>
                      <a:pPr algn="ctr"/>
                      <a:r>
                        <a:rPr lang="zh-TW" alt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水庫灌區</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1</a:t>
                      </a:r>
                      <a:r>
                        <a:rPr lang="zh-TW" alt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月</a:t>
                      </a:r>
                      <a:r>
                        <a:rPr 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1</a:t>
                      </a:r>
                      <a:r>
                        <a:rPr lang="zh-TW" alt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日初始蓄水量</a:t>
                      </a:r>
                    </a:p>
                    <a:p>
                      <a:pPr algn="ctr"/>
                      <a:r>
                        <a:rPr 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a:t>
                      </a:r>
                      <a:r>
                        <a:rPr lang="zh-TW" alt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萬噸</a:t>
                      </a:r>
                      <a:r>
                        <a:rPr 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a:t>
                      </a:r>
                      <a:endParaRPr lang="zh-TW" alt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alt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民生及工業用水量</a:t>
                      </a:r>
                    </a:p>
                    <a:p>
                      <a:pPr algn="ctr"/>
                      <a:r>
                        <a:rPr 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a:t>
                      </a:r>
                      <a:r>
                        <a:rPr lang="zh-TW" alt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萬噸</a:t>
                      </a:r>
                      <a:r>
                        <a:rPr 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a:t>
                      </a:r>
                      <a:r>
                        <a:rPr lang="zh-TW" alt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日</a:t>
                      </a:r>
                      <a:r>
                        <a:rPr 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a:t>
                      </a:r>
                      <a:endParaRPr lang="zh-TW" altLang="en-US" sz="1600" b="1"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altLang="en-US" sz="1600" b="1" kern="1200">
                          <a:solidFill>
                            <a:schemeClr val="tx1"/>
                          </a:solidFill>
                          <a:effectLst/>
                          <a:latin typeface="Microsoft YaHei" panose="020B0503020204020204" pitchFamily="34" charset="-122"/>
                          <a:ea typeface="Microsoft YaHei" panose="020B0503020204020204" pitchFamily="34" charset="-122"/>
                          <a:cs typeface="Times New Roman" pitchFamily="18" charset="0"/>
                        </a:rPr>
                        <a:t>單位面積需水量</a:t>
                      </a:r>
                    </a:p>
                    <a:p>
                      <a:pPr algn="ctr"/>
                      <a:r>
                        <a:rPr lang="en-US" sz="1600" b="1" kern="1200">
                          <a:solidFill>
                            <a:schemeClr val="tx1"/>
                          </a:solidFill>
                          <a:effectLst/>
                          <a:latin typeface="Microsoft YaHei" panose="020B0503020204020204" pitchFamily="34" charset="-122"/>
                          <a:ea typeface="Microsoft YaHei" panose="020B0503020204020204" pitchFamily="34" charset="-122"/>
                          <a:cs typeface="Times New Roman" pitchFamily="18" charset="0"/>
                        </a:rPr>
                        <a:t>(</a:t>
                      </a:r>
                      <a:r>
                        <a:rPr lang="zh-TW" altLang="en-US" sz="1600" b="1" kern="1200">
                          <a:solidFill>
                            <a:schemeClr val="tx1"/>
                          </a:solidFill>
                          <a:effectLst/>
                          <a:latin typeface="Microsoft YaHei" panose="020B0503020204020204" pitchFamily="34" charset="-122"/>
                          <a:ea typeface="Microsoft YaHei" panose="020B0503020204020204" pitchFamily="34" charset="-122"/>
                          <a:cs typeface="Times New Roman" pitchFamily="18" charset="0"/>
                        </a:rPr>
                        <a:t>萬噸</a:t>
                      </a:r>
                      <a:r>
                        <a:rPr lang="en-US" sz="1600" b="1" kern="1200">
                          <a:solidFill>
                            <a:schemeClr val="tx1"/>
                          </a:solidFill>
                          <a:effectLst/>
                          <a:latin typeface="Microsoft YaHei" panose="020B0503020204020204" pitchFamily="34" charset="-122"/>
                          <a:ea typeface="Microsoft YaHei" panose="020B0503020204020204" pitchFamily="34" charset="-122"/>
                          <a:cs typeface="Times New Roman" pitchFamily="18" charset="0"/>
                        </a:rPr>
                        <a:t>/</a:t>
                      </a:r>
                      <a:r>
                        <a:rPr lang="zh-TW" altLang="en-US" sz="1600" b="1" kern="1200">
                          <a:solidFill>
                            <a:schemeClr val="tx1"/>
                          </a:solidFill>
                          <a:effectLst/>
                          <a:latin typeface="Microsoft YaHei" panose="020B0503020204020204" pitchFamily="34" charset="-122"/>
                          <a:ea typeface="Microsoft YaHei" panose="020B0503020204020204" pitchFamily="34" charset="-122"/>
                          <a:cs typeface="Times New Roman" pitchFamily="18" charset="0"/>
                        </a:rPr>
                        <a:t>公頃</a:t>
                      </a:r>
                      <a:r>
                        <a:rPr lang="en-US" sz="1600" b="1" kern="1200">
                          <a:solidFill>
                            <a:schemeClr val="tx1"/>
                          </a:solidFill>
                          <a:effectLst/>
                          <a:latin typeface="Microsoft YaHei" panose="020B0503020204020204" pitchFamily="34" charset="-122"/>
                          <a:ea typeface="Microsoft YaHei" panose="020B0503020204020204" pitchFamily="34" charset="-122"/>
                          <a:cs typeface="Times New Roman" pitchFamily="18" charset="0"/>
                        </a:rPr>
                        <a:t>)</a:t>
                      </a:r>
                      <a:endParaRPr lang="zh-TW" altLang="en-US" sz="1600" b="1" kern="1200">
                        <a:solidFill>
                          <a:schemeClr val="tx1"/>
                        </a:solidFill>
                        <a:effectLst/>
                        <a:latin typeface="Microsoft YaHei" panose="020B0503020204020204" pitchFamily="34" charset="-122"/>
                        <a:ea typeface="Microsoft YaHei" panose="020B0503020204020204" pitchFamily="34" charset="-122"/>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963943248"/>
                  </a:ext>
                </a:extLst>
              </a:tr>
              <a:tr h="0">
                <a:tc>
                  <a:txBody>
                    <a:bodyPr/>
                    <a:lstStyle/>
                    <a:p>
                      <a:pPr algn="ctr"/>
                      <a:r>
                        <a:rPr lang="zh-TW" altLang="en-US" sz="1600" b="0" kern="1200">
                          <a:solidFill>
                            <a:schemeClr val="tx1"/>
                          </a:solidFill>
                          <a:effectLst/>
                          <a:latin typeface="Microsoft YaHei" panose="020B0503020204020204" pitchFamily="34" charset="-122"/>
                          <a:ea typeface="Microsoft YaHei" panose="020B0503020204020204" pitchFamily="34" charset="-122"/>
                          <a:cs typeface="Times New Roman" pitchFamily="18" charset="0"/>
                        </a:rPr>
                        <a:t>石門水庫灌區</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0" kern="1200">
                          <a:solidFill>
                            <a:schemeClr val="tx1"/>
                          </a:solidFill>
                          <a:effectLst/>
                          <a:latin typeface="Microsoft YaHei" panose="020B0503020204020204" pitchFamily="34" charset="-122"/>
                          <a:ea typeface="Microsoft YaHei" panose="020B0503020204020204" pitchFamily="34" charset="-122"/>
                          <a:cs typeface="Times New Roman" pitchFamily="18" charset="0"/>
                        </a:rPr>
                        <a:t>16,432</a:t>
                      </a:r>
                      <a:endParaRPr lang="zh-TW" altLang="en-US" sz="1600" b="0" kern="1200">
                        <a:solidFill>
                          <a:schemeClr val="tx1"/>
                        </a:solidFill>
                        <a:effectLst/>
                        <a:latin typeface="Microsoft YaHei" panose="020B0503020204020204" pitchFamily="34" charset="-122"/>
                        <a:ea typeface="Microsoft YaHei" panose="020B0503020204020204" pitchFamily="34" charset="-122"/>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0"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100</a:t>
                      </a:r>
                      <a:endParaRPr lang="zh-TW" altLang="en-US" sz="1600" b="0"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0"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1</a:t>
                      </a:r>
                      <a:endParaRPr lang="zh-TW" altLang="en-US" sz="1600" b="0"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50371"/>
                  </a:ext>
                </a:extLst>
              </a:tr>
              <a:tr h="0">
                <a:tc>
                  <a:txBody>
                    <a:bodyPr/>
                    <a:lstStyle/>
                    <a:p>
                      <a:pPr algn="ctr"/>
                      <a:r>
                        <a:rPr lang="zh-TW" altLang="en-US" sz="1600" b="0" kern="1200">
                          <a:solidFill>
                            <a:schemeClr val="tx1"/>
                          </a:solidFill>
                          <a:effectLst/>
                          <a:latin typeface="Microsoft YaHei" panose="020B0503020204020204" pitchFamily="34" charset="-122"/>
                          <a:ea typeface="Microsoft YaHei" panose="020B0503020204020204" pitchFamily="34" charset="-122"/>
                          <a:cs typeface="Times New Roman" pitchFamily="18" charset="0"/>
                        </a:rPr>
                        <a:t>曾文</a:t>
                      </a:r>
                      <a:r>
                        <a:rPr lang="en-US" sz="1600" b="0" kern="1200">
                          <a:solidFill>
                            <a:schemeClr val="tx1"/>
                          </a:solidFill>
                          <a:effectLst/>
                          <a:latin typeface="Microsoft YaHei" panose="020B0503020204020204" pitchFamily="34" charset="-122"/>
                          <a:ea typeface="Microsoft YaHei" panose="020B0503020204020204" pitchFamily="34" charset="-122"/>
                          <a:cs typeface="Times New Roman" pitchFamily="18" charset="0"/>
                        </a:rPr>
                        <a:t>-</a:t>
                      </a:r>
                      <a:r>
                        <a:rPr lang="zh-TW" altLang="en-US" sz="1600" b="0" kern="1200">
                          <a:solidFill>
                            <a:schemeClr val="tx1"/>
                          </a:solidFill>
                          <a:effectLst/>
                          <a:latin typeface="Microsoft YaHei" panose="020B0503020204020204" pitchFamily="34" charset="-122"/>
                          <a:ea typeface="Microsoft YaHei" panose="020B0503020204020204" pitchFamily="34" charset="-122"/>
                          <a:cs typeface="Times New Roman" pitchFamily="18" charset="0"/>
                        </a:rPr>
                        <a:t>烏山頭水庫灌區</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52,191</a:t>
                      </a:r>
                      <a:endParaRPr lang="zh-TW" altLang="en-US" sz="1600" b="0"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75</a:t>
                      </a:r>
                      <a:endParaRPr lang="zh-TW" altLang="en-US" sz="1600" b="0"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b="0"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rPr>
                        <a:t>1</a:t>
                      </a:r>
                      <a:endParaRPr lang="zh-TW" altLang="en-US" sz="1600" b="0" kern="1200" dirty="0">
                        <a:solidFill>
                          <a:schemeClr val="tx1"/>
                        </a:solidFill>
                        <a:effectLst/>
                        <a:latin typeface="Microsoft YaHei" panose="020B0503020204020204" pitchFamily="34" charset="-122"/>
                        <a:ea typeface="Microsoft YaHei" panose="020B0503020204020204" pitchFamily="34" charset="-122"/>
                        <a:cs typeface="Times New Roman"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4375548"/>
                  </a:ext>
                </a:extLst>
              </a:tr>
            </a:tbl>
          </a:graphicData>
        </a:graphic>
      </p:graphicFrame>
      <p:sp>
        <p:nvSpPr>
          <p:cNvPr id="10" name="文字方塊 9">
            <a:extLst>
              <a:ext uri="{FF2B5EF4-FFF2-40B4-BE49-F238E27FC236}">
                <a16:creationId xmlns:a16="http://schemas.microsoft.com/office/drawing/2014/main" id="{28B3E37A-6F2B-0278-9316-1643ACCB88E0}"/>
              </a:ext>
            </a:extLst>
          </p:cNvPr>
          <p:cNvSpPr txBox="1"/>
          <p:nvPr/>
        </p:nvSpPr>
        <p:spPr>
          <a:xfrm>
            <a:off x="1596388" y="5944314"/>
            <a:ext cx="2970007" cy="700576"/>
          </a:xfrm>
          <a:prstGeom prst="rect">
            <a:avLst/>
          </a:prstGeom>
          <a:noFill/>
        </p:spPr>
        <p:txBody>
          <a:bodyPr wrap="square" rtlCol="0">
            <a:spAutoFit/>
          </a:bodyPr>
          <a:lstStyle/>
          <a:p>
            <a:pPr algn="ctr">
              <a:lnSpc>
                <a:spcPct val="150000"/>
              </a:lnSpc>
            </a:pPr>
            <a:r>
              <a:rPr lang="zh-TW" altLang="en-US" sz="1400" dirty="0">
                <a:latin typeface="Microsoft YaHei" panose="020B0503020204020204" pitchFamily="34" charset="-122"/>
                <a:ea typeface="Microsoft YaHei" panose="020B0503020204020204" pitchFamily="34" charset="-122"/>
              </a:rPr>
              <a:t>石門水庫灌區</a:t>
            </a:r>
            <a:r>
              <a:rPr lang="en-US" altLang="zh-TW" sz="1400" dirty="0">
                <a:latin typeface="Microsoft YaHei" panose="020B0503020204020204" pitchFamily="34" charset="-122"/>
                <a:ea typeface="Microsoft YaHei" panose="020B0503020204020204" pitchFamily="34" charset="-122"/>
              </a:rPr>
              <a:t>113</a:t>
            </a:r>
            <a:r>
              <a:rPr lang="zh-TW" altLang="en-US" sz="1400" dirty="0">
                <a:latin typeface="Microsoft YaHei" panose="020B0503020204020204" pitchFamily="34" charset="-122"/>
                <a:ea typeface="Microsoft YaHei" panose="020B0503020204020204" pitchFamily="34" charset="-122"/>
              </a:rPr>
              <a:t>年一期作供灌面積與缺水風險關係圖</a:t>
            </a:r>
            <a:endParaRPr lang="en-US" altLang="zh-TW" sz="1400" dirty="0">
              <a:latin typeface="Microsoft YaHei" panose="020B0503020204020204" pitchFamily="34" charset="-122"/>
              <a:ea typeface="Microsoft YaHei" panose="020B0503020204020204" pitchFamily="34" charset="-122"/>
            </a:endParaRPr>
          </a:p>
        </p:txBody>
      </p:sp>
      <p:sp>
        <p:nvSpPr>
          <p:cNvPr id="12" name="文字方塊 11">
            <a:extLst>
              <a:ext uri="{FF2B5EF4-FFF2-40B4-BE49-F238E27FC236}">
                <a16:creationId xmlns:a16="http://schemas.microsoft.com/office/drawing/2014/main" id="{1CED403E-FB53-2604-D266-8BC938AD89DC}"/>
              </a:ext>
            </a:extLst>
          </p:cNvPr>
          <p:cNvSpPr txBox="1"/>
          <p:nvPr/>
        </p:nvSpPr>
        <p:spPr>
          <a:xfrm>
            <a:off x="6796722" y="5944314"/>
            <a:ext cx="3157220" cy="700576"/>
          </a:xfrm>
          <a:prstGeom prst="rect">
            <a:avLst/>
          </a:prstGeom>
          <a:noFill/>
        </p:spPr>
        <p:txBody>
          <a:bodyPr wrap="square" rtlCol="0">
            <a:spAutoFit/>
          </a:bodyPr>
          <a:lstStyle/>
          <a:p>
            <a:pPr algn="ctr">
              <a:lnSpc>
                <a:spcPct val="150000"/>
              </a:lnSpc>
            </a:pPr>
            <a:r>
              <a:rPr lang="zh-TW" altLang="en-US" sz="1400" dirty="0">
                <a:latin typeface="Microsoft YaHei" panose="020B0503020204020204" pitchFamily="34" charset="-122"/>
                <a:ea typeface="Microsoft YaHei" panose="020B0503020204020204" pitchFamily="34" charset="-122"/>
              </a:rPr>
              <a:t>曾文</a:t>
            </a:r>
            <a:r>
              <a:rPr lang="en-US" altLang="zh-TW" sz="1400" dirty="0">
                <a:latin typeface="Microsoft YaHei" panose="020B0503020204020204" pitchFamily="34" charset="-122"/>
                <a:ea typeface="Microsoft YaHei" panose="020B0503020204020204" pitchFamily="34" charset="-122"/>
              </a:rPr>
              <a:t>-</a:t>
            </a:r>
            <a:r>
              <a:rPr lang="zh-TW" altLang="en-US" sz="1400" dirty="0">
                <a:latin typeface="Microsoft YaHei" panose="020B0503020204020204" pitchFamily="34" charset="-122"/>
                <a:ea typeface="Microsoft YaHei" panose="020B0503020204020204" pitchFamily="34" charset="-122"/>
              </a:rPr>
              <a:t>烏山頭水庫灌區</a:t>
            </a:r>
            <a:r>
              <a:rPr lang="en-US" altLang="zh-TW" sz="1400" dirty="0">
                <a:latin typeface="Microsoft YaHei" panose="020B0503020204020204" pitchFamily="34" charset="-122"/>
                <a:ea typeface="Microsoft YaHei" panose="020B0503020204020204" pitchFamily="34" charset="-122"/>
              </a:rPr>
              <a:t>113</a:t>
            </a:r>
            <a:r>
              <a:rPr lang="zh-TW" altLang="en-US" sz="1400" dirty="0">
                <a:latin typeface="Microsoft YaHei" panose="020B0503020204020204" pitchFamily="34" charset="-122"/>
                <a:ea typeface="Microsoft YaHei" panose="020B0503020204020204" pitchFamily="34" charset="-122"/>
              </a:rPr>
              <a:t>年一期作供灌面積與缺水風險關係圖</a:t>
            </a:r>
            <a:endParaRPr lang="en-US" altLang="zh-TW" sz="1400" dirty="0">
              <a:latin typeface="Microsoft YaHei" panose="020B0503020204020204" pitchFamily="34" charset="-122"/>
              <a:ea typeface="Microsoft YaHei" panose="020B0503020204020204" pitchFamily="34" charset="-122"/>
            </a:endParaRPr>
          </a:p>
        </p:txBody>
      </p:sp>
      <p:sp>
        <p:nvSpPr>
          <p:cNvPr id="14" name="文字方塊 13">
            <a:extLst>
              <a:ext uri="{FF2B5EF4-FFF2-40B4-BE49-F238E27FC236}">
                <a16:creationId xmlns:a16="http://schemas.microsoft.com/office/drawing/2014/main" id="{5FECF8A5-E33A-1290-5FD9-89B4C1EF968B}"/>
              </a:ext>
            </a:extLst>
          </p:cNvPr>
          <p:cNvSpPr txBox="1"/>
          <p:nvPr/>
        </p:nvSpPr>
        <p:spPr>
          <a:xfrm>
            <a:off x="3750086" y="1944161"/>
            <a:ext cx="3956553" cy="377411"/>
          </a:xfrm>
          <a:prstGeom prst="rect">
            <a:avLst/>
          </a:prstGeom>
          <a:noFill/>
        </p:spPr>
        <p:txBody>
          <a:bodyPr wrap="square" rtlCol="0">
            <a:spAutoFit/>
          </a:bodyPr>
          <a:lstStyle/>
          <a:p>
            <a:pPr algn="ctr">
              <a:lnSpc>
                <a:spcPct val="150000"/>
              </a:lnSpc>
            </a:pPr>
            <a:r>
              <a:rPr lang="en-US" altLang="zh-TW" sz="1400" dirty="0">
                <a:latin typeface="Microsoft YaHei" panose="020B0503020204020204" pitchFamily="34" charset="-122"/>
                <a:ea typeface="Microsoft YaHei" panose="020B0503020204020204" pitchFamily="34" charset="-122"/>
              </a:rPr>
              <a:t>113</a:t>
            </a:r>
            <a:r>
              <a:rPr lang="zh-TW" altLang="en-US" sz="1400" dirty="0">
                <a:latin typeface="Microsoft YaHei" panose="020B0503020204020204" pitchFamily="34" charset="-122"/>
                <a:ea typeface="Microsoft YaHei" panose="020B0503020204020204" pitchFamily="34" charset="-122"/>
              </a:rPr>
              <a:t>年一期作計算供灌缺水風險採用數據</a:t>
            </a:r>
            <a:endParaRPr lang="en-US" altLang="zh-TW" sz="1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19924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DC7CA-0E71-8FC5-2558-A9E2796CA649}"/>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2CBBB8A0-2497-5BFF-33EB-0414495CCEDC}"/>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D404B94A-6DD4-E03C-1908-1A071240FBA4}"/>
              </a:ext>
            </a:extLst>
          </p:cNvPr>
          <p:cNvSpPr txBox="1">
            <a:spLocks/>
          </p:cNvSpPr>
          <p:nvPr/>
        </p:nvSpPr>
        <p:spPr>
          <a:xfrm>
            <a:off x="527380" y="728696"/>
            <a:ext cx="6070896"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五、農業水資源供灌缺水風險評估</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(5.2)</a:t>
            </a:r>
            <a:r>
              <a:rPr lang="zh-TW" altLang="en-US" sz="2000" b="1" dirty="0">
                <a:effectLst/>
                <a:latin typeface="Microsoft YaHei" panose="020B0503020204020204" pitchFamily="34" charset="-122"/>
                <a:ea typeface="Microsoft YaHei" panose="020B0503020204020204" pitchFamily="34" charset="-122"/>
              </a:rPr>
              <a:t>水庫灌區供灌缺水風險評估及農業節水補償</a:t>
            </a:r>
            <a:r>
              <a:rPr lang="en-US" altLang="zh-TW" sz="2000" b="1" dirty="0">
                <a:effectLst/>
                <a:latin typeface="Microsoft YaHei" panose="020B0503020204020204" pitchFamily="34" charset="-122"/>
                <a:ea typeface="Microsoft YaHei" panose="020B0503020204020204" pitchFamily="34" charset="-122"/>
              </a:rPr>
              <a:t>	</a:t>
            </a:r>
            <a:r>
              <a:rPr lang="zh-TW" altLang="en-US" sz="2000" b="1" dirty="0">
                <a:effectLst/>
                <a:latin typeface="Microsoft YaHei" panose="020B0503020204020204" pitchFamily="34" charset="-122"/>
                <a:ea typeface="Microsoft YaHei" panose="020B0503020204020204" pitchFamily="34" charset="-122"/>
              </a:rPr>
              <a:t>期望值估計</a:t>
            </a:r>
            <a:endParaRPr lang="en-US" altLang="zh-TW" sz="2000" b="1" dirty="0">
              <a:effectLst/>
              <a:latin typeface="Microsoft YaHei" panose="020B0503020204020204" pitchFamily="34" charset="-122"/>
              <a:ea typeface="Microsoft YaHei" panose="020B0503020204020204" pitchFamily="34" charset="-122"/>
            </a:endParaRPr>
          </a:p>
          <a:p>
            <a:pPr marL="7200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已完成農業節水補償期望值計算參數研析</a:t>
            </a:r>
            <a:endParaRPr lang="en-US" altLang="zh-TW" sz="2000" b="1" dirty="0">
              <a:effectLst/>
              <a:latin typeface="Microsoft YaHei" panose="020B0503020204020204" pitchFamily="34" charset="-122"/>
              <a:ea typeface="Microsoft YaHei" panose="020B0503020204020204" pitchFamily="34" charset="-122"/>
            </a:endParaRPr>
          </a:p>
          <a:p>
            <a:pPr marL="1177200" lvl="1" indent="-342900" algn="just" eaLnBrk="1" hangingPunct="1">
              <a:buClr>
                <a:srgbClr val="0070C0"/>
              </a:buClr>
              <a:buSzPct val="80000"/>
              <a:buFont typeface="Wingdings" panose="05000000000000000000" pitchFamily="2" charset="2"/>
              <a:buChar char="l"/>
              <a:defRPr/>
            </a:pP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853E735B-666A-101F-82CB-81421D75500E}"/>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44</a:t>
            </a:fld>
            <a:r>
              <a:rPr lang="en-US" altLang="zh-TW" dirty="0"/>
              <a:t>/66</a:t>
            </a:r>
            <a:endParaRPr lang="zh-TW" altLang="en-US" dirty="0"/>
          </a:p>
        </p:txBody>
      </p:sp>
      <p:pic>
        <p:nvPicPr>
          <p:cNvPr id="2" name="圖片 1">
            <a:extLst>
              <a:ext uri="{FF2B5EF4-FFF2-40B4-BE49-F238E27FC236}">
                <a16:creationId xmlns:a16="http://schemas.microsoft.com/office/drawing/2014/main" id="{1AEED711-AF1B-2239-8BC7-74B8F2618C98}"/>
              </a:ext>
            </a:extLst>
          </p:cNvPr>
          <p:cNvPicPr>
            <a:picLocks noChangeAspect="1"/>
          </p:cNvPicPr>
          <p:nvPr/>
        </p:nvPicPr>
        <p:blipFill>
          <a:blip r:embed="rId2"/>
          <a:stretch>
            <a:fillRect/>
          </a:stretch>
        </p:blipFill>
        <p:spPr>
          <a:xfrm>
            <a:off x="6697695" y="879253"/>
            <a:ext cx="4335207" cy="2415242"/>
          </a:xfrm>
          <a:prstGeom prst="rect">
            <a:avLst/>
          </a:prstGeom>
        </p:spPr>
      </p:pic>
      <p:pic>
        <p:nvPicPr>
          <p:cNvPr id="7" name="圖片 6">
            <a:extLst>
              <a:ext uri="{FF2B5EF4-FFF2-40B4-BE49-F238E27FC236}">
                <a16:creationId xmlns:a16="http://schemas.microsoft.com/office/drawing/2014/main" id="{30FF3874-6C86-A7DC-0DC3-7D2C56DB62FD}"/>
              </a:ext>
            </a:extLst>
          </p:cNvPr>
          <p:cNvPicPr>
            <a:picLocks noChangeAspect="1"/>
          </p:cNvPicPr>
          <p:nvPr/>
        </p:nvPicPr>
        <p:blipFill>
          <a:blip r:embed="rId3"/>
          <a:stretch>
            <a:fillRect/>
          </a:stretch>
        </p:blipFill>
        <p:spPr>
          <a:xfrm>
            <a:off x="6478073" y="3600107"/>
            <a:ext cx="4682134" cy="2615411"/>
          </a:xfrm>
          <a:prstGeom prst="rect">
            <a:avLst/>
          </a:prstGeom>
        </p:spPr>
      </p:pic>
      <p:sp>
        <p:nvSpPr>
          <p:cNvPr id="8" name="文字方塊 7">
            <a:extLst>
              <a:ext uri="{FF2B5EF4-FFF2-40B4-BE49-F238E27FC236}">
                <a16:creationId xmlns:a16="http://schemas.microsoft.com/office/drawing/2014/main" id="{DA95EFA2-D48F-3C54-9C6A-0EFB8C5F5606}"/>
              </a:ext>
            </a:extLst>
          </p:cNvPr>
          <p:cNvSpPr txBox="1"/>
          <p:nvPr/>
        </p:nvSpPr>
        <p:spPr>
          <a:xfrm>
            <a:off x="7380294" y="3115205"/>
            <a:ext cx="2970007" cy="377411"/>
          </a:xfrm>
          <a:prstGeom prst="rect">
            <a:avLst/>
          </a:prstGeom>
          <a:noFill/>
        </p:spPr>
        <p:txBody>
          <a:bodyPr wrap="square" rtlCol="0">
            <a:spAutoFit/>
          </a:bodyPr>
          <a:lstStyle/>
          <a:p>
            <a:pPr algn="ctr">
              <a:lnSpc>
                <a:spcPct val="150000"/>
              </a:lnSpc>
            </a:pPr>
            <a:r>
              <a:rPr lang="zh-TW" altLang="en-US" sz="1400" dirty="0">
                <a:latin typeface="Microsoft YaHei" panose="020B0503020204020204" pitchFamily="34" charset="-122"/>
                <a:ea typeface="Microsoft YaHei" panose="020B0503020204020204" pitchFamily="34" charset="-122"/>
              </a:rPr>
              <a:t>供灌面積與補償期望值關係圖</a:t>
            </a:r>
            <a:endParaRPr lang="en-US" altLang="zh-TW" sz="1400" dirty="0">
              <a:latin typeface="Microsoft YaHei" panose="020B0503020204020204" pitchFamily="34" charset="-122"/>
              <a:ea typeface="Microsoft YaHei" panose="020B0503020204020204" pitchFamily="34" charset="-122"/>
            </a:endParaRPr>
          </a:p>
        </p:txBody>
      </p:sp>
      <p:sp>
        <p:nvSpPr>
          <p:cNvPr id="9" name="文字方塊 8">
            <a:extLst>
              <a:ext uri="{FF2B5EF4-FFF2-40B4-BE49-F238E27FC236}">
                <a16:creationId xmlns:a16="http://schemas.microsoft.com/office/drawing/2014/main" id="{91918D52-4DE5-EBBC-0969-0C077221E8C5}"/>
              </a:ext>
            </a:extLst>
          </p:cNvPr>
          <p:cNvSpPr txBox="1"/>
          <p:nvPr/>
        </p:nvSpPr>
        <p:spPr>
          <a:xfrm>
            <a:off x="6902530" y="6032956"/>
            <a:ext cx="3925534" cy="377411"/>
          </a:xfrm>
          <a:prstGeom prst="rect">
            <a:avLst/>
          </a:prstGeom>
          <a:noFill/>
        </p:spPr>
        <p:txBody>
          <a:bodyPr wrap="square" rtlCol="0">
            <a:spAutoFit/>
          </a:bodyPr>
          <a:lstStyle/>
          <a:p>
            <a:pPr algn="ctr">
              <a:lnSpc>
                <a:spcPct val="150000"/>
              </a:lnSpc>
            </a:pPr>
            <a:r>
              <a:rPr lang="zh-TW" altLang="en-US" sz="1400" dirty="0">
                <a:latin typeface="Microsoft YaHei" panose="020B0503020204020204" pitchFamily="34" charset="-122"/>
                <a:ea typeface="Microsoft YaHei" panose="020B0503020204020204" pitchFamily="34" charset="-122"/>
              </a:rPr>
              <a:t>初始蓄水量改變，供灌面積與補償期望值變化</a:t>
            </a:r>
            <a:endParaRPr lang="en-US" altLang="zh-TW" sz="1400" dirty="0">
              <a:latin typeface="Microsoft YaHei" panose="020B0503020204020204" pitchFamily="34" charset="-122"/>
              <a:ea typeface="Microsoft YaHei" panose="020B0503020204020204" pitchFamily="34" charset="-122"/>
            </a:endParaRPr>
          </a:p>
        </p:txBody>
      </p:sp>
      <p:sp>
        <p:nvSpPr>
          <p:cNvPr id="11" name="文字方塊 10">
            <a:extLst>
              <a:ext uri="{FF2B5EF4-FFF2-40B4-BE49-F238E27FC236}">
                <a16:creationId xmlns:a16="http://schemas.microsoft.com/office/drawing/2014/main" id="{FE319F0F-B5C7-4F07-9A21-FF6838B3E37D}"/>
              </a:ext>
            </a:extLst>
          </p:cNvPr>
          <p:cNvSpPr txBox="1"/>
          <p:nvPr/>
        </p:nvSpPr>
        <p:spPr>
          <a:xfrm>
            <a:off x="885734" y="2164147"/>
            <a:ext cx="5129360" cy="2092881"/>
          </a:xfrm>
          <a:prstGeom prst="rect">
            <a:avLst/>
          </a:prstGeom>
          <a:noFill/>
        </p:spPr>
        <p:txBody>
          <a:bodyPr wrap="square">
            <a:spAutoFit/>
          </a:bodyPr>
          <a:lstStyle/>
          <a:p>
            <a:pPr marL="447675" indent="-247650" algn="just" eaLnBrk="1" hangingPunct="1">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供灌面積與補償期望值之關係探討</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904875" lvl="1" indent="-247650" algn="just">
              <a:buClr>
                <a:srgbClr val="0070C0"/>
              </a:buClr>
              <a:buFont typeface="Wingdings" panose="05000000000000000000" pitchFamily="2" charset="2"/>
              <a:buChar char="l"/>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隨著供灌面積增加，補償期望值先下降再上升，可推算</a:t>
            </a:r>
            <a:r>
              <a:rPr lang="zh-TW" altLang="en-US"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此情境下之最小補償期望值</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初始蓄水量改變於補償期望值之變化</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904875" lvl="1" indent="-247650" algn="just">
              <a:buClr>
                <a:srgbClr val="0070C0"/>
              </a:buClr>
              <a:buFont typeface="Wingdings" panose="05000000000000000000" pitchFamily="2" charset="2"/>
              <a:buChar char="l"/>
            </a:pPr>
            <a:r>
              <a:rPr lang="zh-TW" altLang="en-US" sz="1800" kern="100" dirty="0">
                <a:latin typeface="Microsoft YaHei" panose="020B0503020204020204" pitchFamily="34" charset="-122"/>
                <a:ea typeface="Microsoft YaHei" panose="020B0503020204020204" pitchFamily="34" charset="-122"/>
                <a:cs typeface="Times New Roman" panose="02020603050405020304" pitchFamily="18" charset="0"/>
              </a:rPr>
              <a:t>初始蓄水量改變時，供灌面積與最小補償期望值大致呈</a:t>
            </a:r>
            <a:r>
              <a:rPr lang="zh-TW" altLang="en-US" sz="18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線性變化。</a:t>
            </a:r>
            <a:endParaRPr lang="zh-TW" altLang="en-US"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graphicFrame>
        <p:nvGraphicFramePr>
          <p:cNvPr id="4" name="表格 3">
            <a:extLst>
              <a:ext uri="{FF2B5EF4-FFF2-40B4-BE49-F238E27FC236}">
                <a16:creationId xmlns:a16="http://schemas.microsoft.com/office/drawing/2014/main" id="{D435BE01-2238-52B3-2298-470B7C26571D}"/>
              </a:ext>
            </a:extLst>
          </p:cNvPr>
          <p:cNvGraphicFramePr>
            <a:graphicFrameLocks noGrp="1"/>
          </p:cNvGraphicFramePr>
          <p:nvPr/>
        </p:nvGraphicFramePr>
        <p:xfrm>
          <a:off x="741881" y="4372919"/>
          <a:ext cx="5523963" cy="1986080"/>
        </p:xfrm>
        <a:graphic>
          <a:graphicData uri="http://schemas.openxmlformats.org/drawingml/2006/table">
            <a:tbl>
              <a:tblPr firstRow="1" firstCol="1" bandRow="1"/>
              <a:tblGrid>
                <a:gridCol w="1841321">
                  <a:extLst>
                    <a:ext uri="{9D8B030D-6E8A-4147-A177-3AD203B41FA5}">
                      <a16:colId xmlns:a16="http://schemas.microsoft.com/office/drawing/2014/main" val="3952586355"/>
                    </a:ext>
                  </a:extLst>
                </a:gridCol>
                <a:gridCol w="1841321">
                  <a:extLst>
                    <a:ext uri="{9D8B030D-6E8A-4147-A177-3AD203B41FA5}">
                      <a16:colId xmlns:a16="http://schemas.microsoft.com/office/drawing/2014/main" val="771025815"/>
                    </a:ext>
                  </a:extLst>
                </a:gridCol>
                <a:gridCol w="1841321">
                  <a:extLst>
                    <a:ext uri="{9D8B030D-6E8A-4147-A177-3AD203B41FA5}">
                      <a16:colId xmlns:a16="http://schemas.microsoft.com/office/drawing/2014/main" val="853734512"/>
                    </a:ext>
                  </a:extLst>
                </a:gridCol>
              </a:tblGrid>
              <a:tr h="501824">
                <a:tc>
                  <a:txBody>
                    <a:bodyPr/>
                    <a:lstStyle/>
                    <a:p>
                      <a:pPr algn="ct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初始蓄水量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萬噸</a:t>
                      </a: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最小補償期望值</a:t>
                      </a:r>
                      <a:endParaRPr lang="en-US" alt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對應之供灌面積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公頃</a:t>
                      </a: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6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最小補償期望值</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sz="16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sz="16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億</a:t>
                      </a:r>
                      <a:r>
                        <a:rPr lang="en-US" sz="16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068241912"/>
                  </a:ext>
                </a:extLst>
              </a:tr>
              <a:tr h="250912">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0</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10,000</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2.80</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7790654"/>
                  </a:ext>
                </a:extLst>
              </a:tr>
              <a:tr h="250912">
                <a:tc>
                  <a:txBody>
                    <a:bodyPr/>
                    <a:lstStyle/>
                    <a:p>
                      <a:pPr algn="ctr"/>
                      <a:r>
                        <a:rPr lang="en-US" sz="16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5,000</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12,600</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2.54</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14360130"/>
                  </a:ext>
                </a:extLst>
              </a:tr>
              <a:tr h="250912">
                <a:tc>
                  <a:txBody>
                    <a:bodyPr/>
                    <a:lstStyle/>
                    <a:p>
                      <a:pPr algn="ctr"/>
                      <a:r>
                        <a:rPr lang="en-US" sz="16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10,000</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15,500</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2.24</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6721180"/>
                  </a:ext>
                </a:extLst>
              </a:tr>
              <a:tr h="250912">
                <a:tc>
                  <a:txBody>
                    <a:bodyPr/>
                    <a:lstStyle/>
                    <a:p>
                      <a:pPr algn="ctr"/>
                      <a:r>
                        <a:rPr lang="en-US" sz="16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15,000</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18,900</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1.89</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2005160"/>
                  </a:ext>
                </a:extLst>
              </a:tr>
              <a:tr h="250912">
                <a:tc>
                  <a:txBody>
                    <a:bodyPr/>
                    <a:lstStyle/>
                    <a:p>
                      <a:pPr algn="ctr"/>
                      <a:r>
                        <a:rPr lang="en-US" sz="16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20,000</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kern="10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22,500</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1.52</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4147788"/>
                  </a:ext>
                </a:extLst>
              </a:tr>
            </a:tbl>
          </a:graphicData>
        </a:graphic>
      </p:graphicFrame>
      <p:cxnSp>
        <p:nvCxnSpPr>
          <p:cNvPr id="6" name="直線接點 5">
            <a:extLst>
              <a:ext uri="{FF2B5EF4-FFF2-40B4-BE49-F238E27FC236}">
                <a16:creationId xmlns:a16="http://schemas.microsoft.com/office/drawing/2014/main" id="{5A008C8B-16B7-6BC9-C20B-169C39FBE903}"/>
              </a:ext>
            </a:extLst>
          </p:cNvPr>
          <p:cNvCxnSpPr>
            <a:cxnSpLocks/>
          </p:cNvCxnSpPr>
          <p:nvPr/>
        </p:nvCxnSpPr>
        <p:spPr>
          <a:xfrm>
            <a:off x="8113690" y="4372919"/>
            <a:ext cx="1309352" cy="547772"/>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207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F3D85-9F6D-4A80-46AA-6258922C3E5A}"/>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A06D40DD-A464-529A-B952-E9675297FC4D}"/>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01058530-FC56-A8C4-F065-3483940C5B96}"/>
              </a:ext>
            </a:extLst>
          </p:cNvPr>
          <p:cNvSpPr txBox="1">
            <a:spLocks/>
          </p:cNvSpPr>
          <p:nvPr/>
        </p:nvSpPr>
        <p:spPr>
          <a:xfrm>
            <a:off x="527380" y="728696"/>
            <a:ext cx="11376000" cy="1319560"/>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五、農業水資源供灌缺水風險評估</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(5.3)</a:t>
            </a:r>
            <a:r>
              <a:rPr lang="zh-TW" altLang="en-US" sz="2000" b="1" dirty="0">
                <a:effectLst/>
                <a:latin typeface="Microsoft YaHei" panose="020B0503020204020204" pitchFamily="34" charset="-122"/>
                <a:ea typeface="Microsoft YaHei" panose="020B0503020204020204" pitchFamily="34" charset="-122"/>
              </a:rPr>
              <a:t>應用供灌缺水風險方法回顧近年供灌決策風險</a:t>
            </a:r>
            <a:endParaRPr lang="en-US" altLang="zh-TW" sz="2000" b="1" dirty="0">
              <a:effectLst/>
              <a:latin typeface="Microsoft YaHei" panose="020B0503020204020204" pitchFamily="34" charset="-122"/>
              <a:ea typeface="Microsoft YaHei" panose="020B0503020204020204" pitchFamily="34" charset="-122"/>
            </a:endParaRPr>
          </a:p>
          <a:p>
            <a:pPr marL="7200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以石門水庫灌區</a:t>
            </a:r>
            <a:r>
              <a:rPr lang="en-US" altLang="zh-TW" sz="2000" b="1" dirty="0">
                <a:effectLst/>
                <a:latin typeface="Microsoft YaHei" panose="020B0503020204020204" pitchFamily="34" charset="-122"/>
                <a:ea typeface="Microsoft YaHei" panose="020B0503020204020204" pitchFamily="34" charset="-122"/>
              </a:rPr>
              <a:t>104</a:t>
            </a:r>
            <a:r>
              <a:rPr lang="zh-TW" altLang="en-US" sz="2000" b="1" dirty="0">
                <a:effectLst/>
                <a:latin typeface="Microsoft YaHei" panose="020B0503020204020204" pitchFamily="34" charset="-122"/>
                <a:ea typeface="Microsoft YaHei" panose="020B0503020204020204" pitchFamily="34" charset="-122"/>
              </a:rPr>
              <a:t>年一期作為例，評估不同決策目標之最佳決策方案。</a:t>
            </a:r>
          </a:p>
        </p:txBody>
      </p:sp>
      <p:sp>
        <p:nvSpPr>
          <p:cNvPr id="109" name="投影片編號版面配置區 108">
            <a:extLst>
              <a:ext uri="{FF2B5EF4-FFF2-40B4-BE49-F238E27FC236}">
                <a16:creationId xmlns:a16="http://schemas.microsoft.com/office/drawing/2014/main" id="{EE1EB074-1DC6-C27B-E330-B9F46004D7CD}"/>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45</a:t>
            </a:fld>
            <a:r>
              <a:rPr lang="en-US" altLang="zh-TW"/>
              <a:t>/37</a:t>
            </a:r>
            <a:endParaRPr lang="zh-TW" altLang="en-US" dirty="0"/>
          </a:p>
        </p:txBody>
      </p:sp>
      <p:pic>
        <p:nvPicPr>
          <p:cNvPr id="4" name="圖片 3">
            <a:extLst>
              <a:ext uri="{FF2B5EF4-FFF2-40B4-BE49-F238E27FC236}">
                <a16:creationId xmlns:a16="http://schemas.microsoft.com/office/drawing/2014/main" id="{31D97CC5-8115-A5BA-0D76-76776C856344}"/>
              </a:ext>
            </a:extLst>
          </p:cNvPr>
          <p:cNvPicPr>
            <a:picLocks noChangeAspect="1"/>
          </p:cNvPicPr>
          <p:nvPr/>
        </p:nvPicPr>
        <p:blipFill>
          <a:blip r:embed="rId2"/>
          <a:stretch>
            <a:fillRect/>
          </a:stretch>
        </p:blipFill>
        <p:spPr>
          <a:xfrm>
            <a:off x="5256809" y="1917212"/>
            <a:ext cx="6935191" cy="4594760"/>
          </a:xfrm>
          <a:prstGeom prst="rect">
            <a:avLst/>
          </a:prstGeom>
        </p:spPr>
      </p:pic>
      <p:graphicFrame>
        <p:nvGraphicFramePr>
          <p:cNvPr id="6" name="表格 5">
            <a:extLst>
              <a:ext uri="{FF2B5EF4-FFF2-40B4-BE49-F238E27FC236}">
                <a16:creationId xmlns:a16="http://schemas.microsoft.com/office/drawing/2014/main" id="{6D8469BD-E5F3-F6B8-8F47-4C511789E641}"/>
              </a:ext>
            </a:extLst>
          </p:cNvPr>
          <p:cNvGraphicFramePr>
            <a:graphicFrameLocks noGrp="1"/>
          </p:cNvGraphicFramePr>
          <p:nvPr>
            <p:extLst>
              <p:ext uri="{D42A27DB-BD31-4B8C-83A1-F6EECF244321}">
                <p14:modId xmlns:p14="http://schemas.microsoft.com/office/powerpoint/2010/main" val="654463841"/>
              </p:ext>
            </p:extLst>
          </p:nvPr>
        </p:nvGraphicFramePr>
        <p:xfrm>
          <a:off x="527380" y="1917212"/>
          <a:ext cx="4729429" cy="3970632"/>
        </p:xfrm>
        <a:graphic>
          <a:graphicData uri="http://schemas.openxmlformats.org/drawingml/2006/table">
            <a:tbl>
              <a:tblPr firstRow="1" firstCol="1" bandRow="1"/>
              <a:tblGrid>
                <a:gridCol w="1882320">
                  <a:extLst>
                    <a:ext uri="{9D8B030D-6E8A-4147-A177-3AD203B41FA5}">
                      <a16:colId xmlns:a16="http://schemas.microsoft.com/office/drawing/2014/main" val="3836062492"/>
                    </a:ext>
                  </a:extLst>
                </a:gridCol>
                <a:gridCol w="902212">
                  <a:extLst>
                    <a:ext uri="{9D8B030D-6E8A-4147-A177-3AD203B41FA5}">
                      <a16:colId xmlns:a16="http://schemas.microsoft.com/office/drawing/2014/main" val="1170798231"/>
                    </a:ext>
                  </a:extLst>
                </a:gridCol>
                <a:gridCol w="825190">
                  <a:extLst>
                    <a:ext uri="{9D8B030D-6E8A-4147-A177-3AD203B41FA5}">
                      <a16:colId xmlns:a16="http://schemas.microsoft.com/office/drawing/2014/main" val="1463321754"/>
                    </a:ext>
                  </a:extLst>
                </a:gridCol>
                <a:gridCol w="1119707">
                  <a:extLst>
                    <a:ext uri="{9D8B030D-6E8A-4147-A177-3AD203B41FA5}">
                      <a16:colId xmlns:a16="http://schemas.microsoft.com/office/drawing/2014/main" val="1440973826"/>
                    </a:ext>
                  </a:extLst>
                </a:gridCol>
              </a:tblGrid>
              <a:tr h="992658">
                <a:tc>
                  <a:txBody>
                    <a:bodyPr/>
                    <a:lstStyle/>
                    <a:p>
                      <a:pPr algn="ctr">
                        <a:lnSpc>
                          <a:spcPct val="100000"/>
                        </a:lnSpc>
                      </a:pPr>
                      <a:r>
                        <a:rPr lang="zh-TW" alt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決策目標</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0000"/>
                        </a:lnSpc>
                      </a:pP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供灌面積</a:t>
                      </a:r>
                      <a:r>
                        <a:rPr lang="en-US" altLang="zh-TW"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AC</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公頃</a:t>
                      </a: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0000"/>
                        </a:lnSpc>
                      </a:pP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供灌風險</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0000"/>
                        </a:lnSpc>
                      </a:pP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補償</a:t>
                      </a:r>
                      <a:endParaRPr lang="en-US" altLang="zh-TW"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ct val="100000"/>
                        </a:lnSpc>
                      </a:pP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期望值</a:t>
                      </a:r>
                    </a:p>
                    <a:p>
                      <a:pPr algn="ctr">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(10</a:t>
                      </a: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億元</a:t>
                      </a: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808972290"/>
                  </a:ext>
                </a:extLst>
              </a:tr>
              <a:tr h="661772">
                <a:tc>
                  <a:txBody>
                    <a:bodyPr/>
                    <a:lstStyle/>
                    <a:p>
                      <a:pPr algn="just">
                        <a:lnSpc>
                          <a:spcPct val="100000"/>
                        </a:lnSpc>
                      </a:pP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補償期望值最低</a:t>
                      </a: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800"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紅線</a:t>
                      </a: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16,400</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0.1827</a:t>
                      </a:r>
                      <a:endParaRPr lang="zh-TW" alt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1.80</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1762376"/>
                  </a:ext>
                </a:extLst>
              </a:tr>
              <a:tr h="992658">
                <a:tc>
                  <a:txBody>
                    <a:bodyPr/>
                    <a:lstStyle/>
                    <a:p>
                      <a:pPr algn="just">
                        <a:lnSpc>
                          <a:spcPct val="100000"/>
                        </a:lnSpc>
                      </a:pP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供灌風險可設定</a:t>
                      </a: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5%</a:t>
                      </a:r>
                    </a:p>
                    <a:p>
                      <a:pPr algn="just">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800" b="1" kern="100" dirty="0">
                          <a:solidFill>
                            <a:schemeClr val="accent6">
                              <a:lumMod val="75000"/>
                            </a:schemeClr>
                          </a:solidFill>
                          <a:latin typeface="Microsoft YaHei" panose="020B0503020204020204" pitchFamily="34" charset="-122"/>
                          <a:ea typeface="Microsoft YaHei" panose="020B0503020204020204" pitchFamily="34" charset="-122"/>
                          <a:cs typeface="Times New Roman" panose="02020603050405020304" pitchFamily="18" charset="0"/>
                        </a:rPr>
                        <a:t>綠線</a:t>
                      </a: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10,700</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0.0</a:t>
                      </a:r>
                      <a:r>
                        <a:rPr lang="en-US" altLang="zh-TW"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5</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1.97</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4063043"/>
                  </a:ext>
                </a:extLst>
              </a:tr>
              <a:tr h="661772">
                <a:tc>
                  <a:txBody>
                    <a:bodyPr/>
                    <a:lstStyle/>
                    <a:p>
                      <a:pPr algn="just">
                        <a:lnSpc>
                          <a:spcPct val="100000"/>
                        </a:lnSpc>
                      </a:pP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當年實際灌溉石門</a:t>
                      </a:r>
                      <a:endParaRPr lang="en-US" altLang="zh-TW"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800" b="1" kern="100" dirty="0">
                          <a:solidFill>
                            <a:schemeClr val="accent5">
                              <a:lumMod val="50000"/>
                            </a:schemeClr>
                          </a:solidFill>
                          <a:latin typeface="Microsoft YaHei" panose="020B0503020204020204" pitchFamily="34" charset="-122"/>
                          <a:ea typeface="Microsoft YaHei" panose="020B0503020204020204" pitchFamily="34" charset="-122"/>
                          <a:cs typeface="Times New Roman" panose="02020603050405020304" pitchFamily="18" charset="0"/>
                        </a:rPr>
                        <a:t>藍線</a:t>
                      </a: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10,439</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0.0447</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1.99</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7433315"/>
                  </a:ext>
                </a:extLst>
              </a:tr>
              <a:tr h="661772">
                <a:tc>
                  <a:txBody>
                    <a:bodyPr/>
                    <a:lstStyle/>
                    <a:p>
                      <a:pPr algn="just">
                        <a:lnSpc>
                          <a:spcPct val="100000"/>
                        </a:lnSpc>
                      </a:pP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當年實際入流量可灌溉面積</a:t>
                      </a: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800" b="1" kern="100" dirty="0">
                          <a:solidFill>
                            <a:schemeClr val="accent5">
                              <a:lumMod val="50000"/>
                            </a:schemeClr>
                          </a:solidFill>
                          <a:latin typeface="Microsoft YaHei" panose="020B0503020204020204" pitchFamily="34" charset="-122"/>
                          <a:ea typeface="Microsoft YaHei" panose="020B0503020204020204" pitchFamily="34" charset="-122"/>
                          <a:cs typeface="Times New Roman" panose="02020603050405020304" pitchFamily="18" charset="0"/>
                        </a:rPr>
                        <a:t>藍點</a:t>
                      </a: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15,976</a:t>
                      </a:r>
                      <a:endParaRPr lang="zh-TW" alt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00000"/>
                        </a:lnSpc>
                      </a:pPr>
                      <a:r>
                        <a:rPr 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endParaRPr lang="zh-TW" alt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noFill/>
                  </a:tcPr>
                </a:tc>
                <a:tc>
                  <a:txBody>
                    <a:bodyPr/>
                    <a:lstStyle/>
                    <a:p>
                      <a:pPr algn="r">
                        <a:lnSpc>
                          <a:spcPct val="100000"/>
                        </a:lnSpc>
                      </a:pP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noFill/>
                  </a:tcPr>
                </a:tc>
                <a:extLst>
                  <a:ext uri="{0D108BD9-81ED-4DB2-BD59-A6C34878D82A}">
                    <a16:rowId xmlns:a16="http://schemas.microsoft.com/office/drawing/2014/main" val="2086361018"/>
                  </a:ext>
                </a:extLst>
              </a:tr>
            </a:tbl>
          </a:graphicData>
        </a:graphic>
      </p:graphicFrame>
    </p:spTree>
    <p:extLst>
      <p:ext uri="{BB962C8B-B14F-4D97-AF65-F5344CB8AC3E}">
        <p14:creationId xmlns:p14="http://schemas.microsoft.com/office/powerpoint/2010/main" val="260918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5223F-A0E3-2006-D5AB-054AD63717BE}"/>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D07B7B48-5D19-E1D4-EBE6-EA4403B25784}"/>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5C087379-326F-5F4F-EB0A-A178C38C1E1A}"/>
              </a:ext>
            </a:extLst>
          </p:cNvPr>
          <p:cNvSpPr txBox="1">
            <a:spLocks/>
          </p:cNvSpPr>
          <p:nvPr/>
        </p:nvSpPr>
        <p:spPr>
          <a:xfrm>
            <a:off x="527380" y="728696"/>
            <a:ext cx="11376000" cy="717244"/>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lang="zh-TW" altLang="en-US" sz="2400" b="1" dirty="0">
                <a:effectLst/>
                <a:latin typeface="Microsoft YaHei" panose="020B0503020204020204" pitchFamily="34" charset="-122"/>
                <a:ea typeface="Microsoft YaHei" panose="020B0503020204020204" pitchFamily="34" charset="-122"/>
              </a:rPr>
              <a:t>六</a:t>
            </a:r>
            <a:r>
              <a:rPr kumimoji="0" lang="zh-TW" altLang="en-US" sz="2400" b="1" dirty="0">
                <a:effectLst/>
                <a:latin typeface="Microsoft YaHei" panose="020B0503020204020204" pitchFamily="34" charset="-122"/>
                <a:ea typeface="Microsoft YaHei" panose="020B0503020204020204" pitchFamily="34" charset="-122"/>
              </a:rPr>
              <a:t>、乾旱監測指標研析及應用於農業缺水預警</a:t>
            </a:r>
          </a:p>
          <a:p>
            <a:pPr algn="just" eaLnBrk="1" hangingPunct="1">
              <a:defRPr/>
            </a:pP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3B2CB870-8040-4A1A-C394-6F513FA2E4B6}"/>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46</a:t>
            </a:fld>
            <a:r>
              <a:rPr lang="en-US" altLang="zh-TW" dirty="0"/>
              <a:t>/66</a:t>
            </a:r>
            <a:endParaRPr lang="zh-TW" altLang="en-US" dirty="0"/>
          </a:p>
        </p:txBody>
      </p:sp>
      <p:sp>
        <p:nvSpPr>
          <p:cNvPr id="2" name="箭號: 向右 1">
            <a:extLst>
              <a:ext uri="{FF2B5EF4-FFF2-40B4-BE49-F238E27FC236}">
                <a16:creationId xmlns:a16="http://schemas.microsoft.com/office/drawing/2014/main" id="{C2AD5D78-A63F-4F35-9106-6EF452C1E34A}"/>
              </a:ext>
            </a:extLst>
          </p:cNvPr>
          <p:cNvSpPr/>
          <p:nvPr/>
        </p:nvSpPr>
        <p:spPr>
          <a:xfrm>
            <a:off x="3376975" y="3125439"/>
            <a:ext cx="896202" cy="672474"/>
          </a:xfrm>
          <a:prstGeom prst="rightArrow">
            <a:avLst>
              <a:gd name="adj1" fmla="val 45429"/>
              <a:gd name="adj2" fmla="val 51002"/>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矩形: 圓角 3">
            <a:extLst>
              <a:ext uri="{FF2B5EF4-FFF2-40B4-BE49-F238E27FC236}">
                <a16:creationId xmlns:a16="http://schemas.microsoft.com/office/drawing/2014/main" id="{5A0FE985-DAF8-B0A1-F2CE-4833B4C75348}"/>
              </a:ext>
            </a:extLst>
          </p:cNvPr>
          <p:cNvSpPr/>
          <p:nvPr/>
        </p:nvSpPr>
        <p:spPr>
          <a:xfrm>
            <a:off x="4645877" y="2344288"/>
            <a:ext cx="1787872" cy="23400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乾旱監測指標</a:t>
            </a:r>
            <a:r>
              <a:rPr lang="zh-TW" altLang="en-US" sz="1400" b="1" dirty="0">
                <a:solidFill>
                  <a:prstClr val="black"/>
                </a:solidFill>
                <a:latin typeface="Microsoft YaHei" panose="020B0503020204020204" pitchFamily="34" charset="-122"/>
                <a:ea typeface="Microsoft YaHei" panose="020B0503020204020204" pitchFamily="34" charset="-122"/>
              </a:rPr>
              <a:t>應用於農業缺水預警</a:t>
            </a:r>
            <a:endParaRPr kumimoji="0" lang="zh-TW"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5" name="矩形: 圓角 4">
            <a:extLst>
              <a:ext uri="{FF2B5EF4-FFF2-40B4-BE49-F238E27FC236}">
                <a16:creationId xmlns:a16="http://schemas.microsoft.com/office/drawing/2014/main" id="{51995FD7-5A63-54F4-5352-2948B96F39CB}"/>
              </a:ext>
            </a:extLst>
          </p:cNvPr>
          <p:cNvSpPr/>
          <p:nvPr/>
        </p:nvSpPr>
        <p:spPr>
          <a:xfrm>
            <a:off x="1311864" y="2347485"/>
            <a:ext cx="1728000" cy="23400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乾旱監測指標計算方法研析</a:t>
            </a:r>
          </a:p>
        </p:txBody>
      </p:sp>
      <p:sp>
        <p:nvSpPr>
          <p:cNvPr id="6" name="箭號: 向右 5">
            <a:extLst>
              <a:ext uri="{FF2B5EF4-FFF2-40B4-BE49-F238E27FC236}">
                <a16:creationId xmlns:a16="http://schemas.microsoft.com/office/drawing/2014/main" id="{A57ACCB4-A34C-0C5B-69C1-04182C230D25}"/>
              </a:ext>
            </a:extLst>
          </p:cNvPr>
          <p:cNvSpPr/>
          <p:nvPr/>
        </p:nvSpPr>
        <p:spPr>
          <a:xfrm>
            <a:off x="6851613" y="3200766"/>
            <a:ext cx="896264" cy="672474"/>
          </a:xfrm>
          <a:prstGeom prst="rightArrow">
            <a:avLst>
              <a:gd name="adj1" fmla="val 45429"/>
              <a:gd name="adj2" fmla="val 4728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A24BD85A-4B62-E8A8-6048-C725AE812F89}"/>
              </a:ext>
            </a:extLst>
          </p:cNvPr>
          <p:cNvSpPr/>
          <p:nvPr/>
        </p:nvSpPr>
        <p:spPr>
          <a:xfrm>
            <a:off x="1558701" y="3065676"/>
            <a:ext cx="1224000" cy="396000"/>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變動尺度</a:t>
            </a:r>
            <a:r>
              <a:rPr kumimoji="0" lang="en-US" altLang="zh-TW"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SPI</a:t>
            </a: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分級</a:t>
            </a:r>
          </a:p>
        </p:txBody>
      </p:sp>
      <p:sp>
        <p:nvSpPr>
          <p:cNvPr id="8" name="矩形: 圓角 7">
            <a:extLst>
              <a:ext uri="{FF2B5EF4-FFF2-40B4-BE49-F238E27FC236}">
                <a16:creationId xmlns:a16="http://schemas.microsoft.com/office/drawing/2014/main" id="{4EC78D91-C44B-C171-1D6E-C5E45FDA255B}"/>
              </a:ext>
            </a:extLst>
          </p:cNvPr>
          <p:cNvSpPr/>
          <p:nvPr/>
        </p:nvSpPr>
        <p:spPr>
          <a:xfrm>
            <a:off x="1558701" y="3527413"/>
            <a:ext cx="1224000" cy="396000"/>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選定</a:t>
            </a:r>
            <a:r>
              <a:rPr kumimoji="0" lang="en-US" altLang="zh-TW"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SPI</a:t>
            </a: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計算所使用雨量測站</a:t>
            </a:r>
          </a:p>
        </p:txBody>
      </p:sp>
      <p:sp>
        <p:nvSpPr>
          <p:cNvPr id="9" name="矩形: 圓角 8">
            <a:extLst>
              <a:ext uri="{FF2B5EF4-FFF2-40B4-BE49-F238E27FC236}">
                <a16:creationId xmlns:a16="http://schemas.microsoft.com/office/drawing/2014/main" id="{EC1814EA-CA36-FA11-A2DF-C5302B6B30B8}"/>
              </a:ext>
            </a:extLst>
          </p:cNvPr>
          <p:cNvSpPr/>
          <p:nvPr/>
        </p:nvSpPr>
        <p:spPr>
          <a:xfrm>
            <a:off x="1558701" y="4019556"/>
            <a:ext cx="1224000" cy="396000"/>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solidFill>
                  <a:prstClr val="black"/>
                </a:solidFill>
                <a:latin typeface="Microsoft YaHei" panose="020B0503020204020204" pitchFamily="34" charset="-122"/>
                <a:ea typeface="Microsoft YaHei" panose="020B0503020204020204" pitchFamily="34" charset="-122"/>
              </a:rPr>
              <a:t>計算變動尺度</a:t>
            </a:r>
            <a:r>
              <a:rPr lang="en-US" altLang="zh-TW" sz="1200" dirty="0">
                <a:solidFill>
                  <a:prstClr val="black"/>
                </a:solidFill>
                <a:latin typeface="Microsoft YaHei" panose="020B0503020204020204" pitchFamily="34" charset="-122"/>
                <a:ea typeface="Microsoft YaHei" panose="020B0503020204020204" pitchFamily="34" charset="-122"/>
              </a:rPr>
              <a:t>SPI</a:t>
            </a:r>
            <a:endPar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0" name="矩形: 圓角 9">
            <a:extLst>
              <a:ext uri="{FF2B5EF4-FFF2-40B4-BE49-F238E27FC236}">
                <a16:creationId xmlns:a16="http://schemas.microsoft.com/office/drawing/2014/main" id="{667E4822-6801-46A7-AAE6-41F9EBE99910}"/>
              </a:ext>
            </a:extLst>
          </p:cNvPr>
          <p:cNvSpPr/>
          <p:nvPr/>
        </p:nvSpPr>
        <p:spPr>
          <a:xfrm>
            <a:off x="1239899" y="2261745"/>
            <a:ext cx="1861604" cy="2487015"/>
          </a:xfrm>
          <a:prstGeom prst="roundRect">
            <a:avLst>
              <a:gd name="adj" fmla="val 11621"/>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53219860-9F3C-C3D0-6851-6BA7EC8CCD1A}"/>
              </a:ext>
            </a:extLst>
          </p:cNvPr>
          <p:cNvSpPr/>
          <p:nvPr/>
        </p:nvSpPr>
        <p:spPr>
          <a:xfrm>
            <a:off x="956691" y="1874727"/>
            <a:ext cx="2428020" cy="3772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工作項目</a:t>
            </a:r>
            <a:r>
              <a:rPr lang="en-US" altLang="zh-TW" sz="1600" dirty="0">
                <a:solidFill>
                  <a:srgbClr val="FF0000"/>
                </a:solidFill>
                <a:latin typeface="Microsoft YaHei" panose="020B0503020204020204" pitchFamily="34" charset="-122"/>
                <a:ea typeface="Microsoft YaHei" panose="020B0503020204020204" pitchFamily="34" charset="-122"/>
              </a:rPr>
              <a:t>6</a:t>
            </a:r>
            <a:r>
              <a:rPr kumimoji="0" lang="en-US" altLang="zh-TW"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.1</a:t>
            </a: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a:t>
            </a:r>
            <a:r>
              <a:rPr lang="zh-TW" altLang="en-US" sz="1600" dirty="0">
                <a:solidFill>
                  <a:srgbClr val="FF0000"/>
                </a:solidFill>
                <a:latin typeface="Microsoft YaHei" panose="020B0503020204020204" pitchFamily="34" charset="-122"/>
                <a:ea typeface="Microsoft YaHei" panose="020B0503020204020204" pitchFamily="34" charset="-122"/>
              </a:rPr>
              <a:t>已</a:t>
            </a: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完成</a:t>
            </a:r>
          </a:p>
        </p:txBody>
      </p:sp>
      <p:sp>
        <p:nvSpPr>
          <p:cNvPr id="12" name="矩形: 圓角 11">
            <a:extLst>
              <a:ext uri="{FF2B5EF4-FFF2-40B4-BE49-F238E27FC236}">
                <a16:creationId xmlns:a16="http://schemas.microsoft.com/office/drawing/2014/main" id="{0F09B4BF-D5BD-1D7C-3993-1C8531EB70D8}"/>
              </a:ext>
            </a:extLst>
          </p:cNvPr>
          <p:cNvSpPr/>
          <p:nvPr/>
        </p:nvSpPr>
        <p:spPr>
          <a:xfrm>
            <a:off x="4579158" y="2307252"/>
            <a:ext cx="1908071" cy="2429555"/>
          </a:xfrm>
          <a:prstGeom prst="roundRect">
            <a:avLst>
              <a:gd name="adj" fmla="val 11621"/>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504D2059-4201-6F6F-E122-93A5789449AA}"/>
              </a:ext>
            </a:extLst>
          </p:cNvPr>
          <p:cNvSpPr/>
          <p:nvPr/>
        </p:nvSpPr>
        <p:spPr>
          <a:xfrm>
            <a:off x="4325503" y="1925513"/>
            <a:ext cx="2565494" cy="3772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工作項目</a:t>
            </a:r>
            <a:r>
              <a:rPr lang="en-US" altLang="zh-TW" sz="1600" dirty="0">
                <a:solidFill>
                  <a:srgbClr val="FF0000"/>
                </a:solidFill>
                <a:latin typeface="Microsoft YaHei" panose="020B0503020204020204" pitchFamily="34" charset="-122"/>
                <a:ea typeface="Microsoft YaHei" panose="020B0503020204020204" pitchFamily="34" charset="-122"/>
              </a:rPr>
              <a:t>6</a:t>
            </a:r>
            <a:r>
              <a:rPr kumimoji="0" lang="en-US" altLang="zh-TW"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.2</a:t>
            </a: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 ，八月完成</a:t>
            </a:r>
          </a:p>
        </p:txBody>
      </p:sp>
      <p:sp>
        <p:nvSpPr>
          <p:cNvPr id="14" name="矩形: 圓角 13">
            <a:extLst>
              <a:ext uri="{FF2B5EF4-FFF2-40B4-BE49-F238E27FC236}">
                <a16:creationId xmlns:a16="http://schemas.microsoft.com/office/drawing/2014/main" id="{D483139A-E3E7-CA90-5AAF-6CC545ECEB13}"/>
              </a:ext>
            </a:extLst>
          </p:cNvPr>
          <p:cNvSpPr/>
          <p:nvPr/>
        </p:nvSpPr>
        <p:spPr>
          <a:xfrm>
            <a:off x="8112261" y="2307253"/>
            <a:ext cx="1908071" cy="2487015"/>
          </a:xfrm>
          <a:prstGeom prst="roundRect">
            <a:avLst>
              <a:gd name="adj" fmla="val 11621"/>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7B0FCA88-BB48-B502-4332-AED0FD8B1EA2}"/>
              </a:ext>
            </a:extLst>
          </p:cNvPr>
          <p:cNvSpPr/>
          <p:nvPr/>
        </p:nvSpPr>
        <p:spPr>
          <a:xfrm>
            <a:off x="7729545" y="1922831"/>
            <a:ext cx="2689042" cy="37724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工作項目</a:t>
            </a:r>
            <a:r>
              <a:rPr lang="en-US" altLang="zh-TW" sz="1600" dirty="0">
                <a:solidFill>
                  <a:srgbClr val="FF0000"/>
                </a:solidFill>
                <a:latin typeface="Microsoft YaHei" panose="020B0503020204020204" pitchFamily="34" charset="-122"/>
                <a:ea typeface="Microsoft YaHei" panose="020B0503020204020204" pitchFamily="34" charset="-122"/>
              </a:rPr>
              <a:t>6</a:t>
            </a:r>
            <a:r>
              <a:rPr kumimoji="0" lang="en-US" altLang="zh-TW"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.3</a:t>
            </a:r>
            <a:r>
              <a:rPr kumimoji="0" lang="zh-TW" altLang="en-US" sz="1600" b="0"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mn-cs"/>
              </a:rPr>
              <a:t> ，十月完成</a:t>
            </a:r>
          </a:p>
        </p:txBody>
      </p:sp>
      <p:sp>
        <p:nvSpPr>
          <p:cNvPr id="17" name="矩形: 圓角 16">
            <a:extLst>
              <a:ext uri="{FF2B5EF4-FFF2-40B4-BE49-F238E27FC236}">
                <a16:creationId xmlns:a16="http://schemas.microsoft.com/office/drawing/2014/main" id="{55153D2D-C940-ADDE-731D-A93E578946EE}"/>
              </a:ext>
            </a:extLst>
          </p:cNvPr>
          <p:cNvSpPr/>
          <p:nvPr/>
        </p:nvSpPr>
        <p:spPr>
          <a:xfrm>
            <a:off x="4943007" y="3047110"/>
            <a:ext cx="1224000" cy="396000"/>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雨量預報產品研析</a:t>
            </a:r>
          </a:p>
        </p:txBody>
      </p:sp>
      <p:sp>
        <p:nvSpPr>
          <p:cNvPr id="18" name="矩形: 圓角 17">
            <a:extLst>
              <a:ext uri="{FF2B5EF4-FFF2-40B4-BE49-F238E27FC236}">
                <a16:creationId xmlns:a16="http://schemas.microsoft.com/office/drawing/2014/main" id="{7F28810B-EC25-572C-8E8D-EA01106AF6E1}"/>
              </a:ext>
            </a:extLst>
          </p:cNvPr>
          <p:cNvSpPr/>
          <p:nvPr/>
        </p:nvSpPr>
        <p:spPr>
          <a:xfrm>
            <a:off x="4946151" y="3526178"/>
            <a:ext cx="1224000" cy="396000"/>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計算變動尺度</a:t>
            </a:r>
            <a:r>
              <a:rPr kumimoji="0" lang="en-US" altLang="zh-TW" sz="12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SPI</a:t>
            </a:r>
            <a:r>
              <a:rPr kumimoji="0" lang="zh-TW" altLang="en-US" sz="12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cs typeface="+mn-cs"/>
              </a:rPr>
              <a:t>預測指數</a:t>
            </a:r>
            <a:endPar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9" name="矩形: 圓角 18">
            <a:extLst>
              <a:ext uri="{FF2B5EF4-FFF2-40B4-BE49-F238E27FC236}">
                <a16:creationId xmlns:a16="http://schemas.microsoft.com/office/drawing/2014/main" id="{397F821A-619A-A9EF-21F1-5548647FF8E1}"/>
              </a:ext>
            </a:extLst>
          </p:cNvPr>
          <p:cNvSpPr/>
          <p:nvPr/>
        </p:nvSpPr>
        <p:spPr>
          <a:xfrm>
            <a:off x="8180130" y="2396808"/>
            <a:ext cx="1787872" cy="23400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以過往乾旱事件驗證乾旱監測指標</a:t>
            </a:r>
          </a:p>
        </p:txBody>
      </p:sp>
      <p:sp>
        <p:nvSpPr>
          <p:cNvPr id="20" name="矩形: 圓角 19">
            <a:extLst>
              <a:ext uri="{FF2B5EF4-FFF2-40B4-BE49-F238E27FC236}">
                <a16:creationId xmlns:a16="http://schemas.microsoft.com/office/drawing/2014/main" id="{259A8E4E-AB9C-8850-1215-4667C578D897}"/>
              </a:ext>
            </a:extLst>
          </p:cNvPr>
          <p:cNvSpPr/>
          <p:nvPr/>
        </p:nvSpPr>
        <p:spPr>
          <a:xfrm>
            <a:off x="8477260" y="3099630"/>
            <a:ext cx="1224000" cy="396000"/>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繪製歷年變動尺度</a:t>
            </a:r>
            <a:r>
              <a:rPr kumimoji="0" lang="en-US" altLang="zh-TW"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SPI</a:t>
            </a: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圖</a:t>
            </a:r>
          </a:p>
        </p:txBody>
      </p:sp>
      <p:sp>
        <p:nvSpPr>
          <p:cNvPr id="21" name="矩形: 圓角 20">
            <a:extLst>
              <a:ext uri="{FF2B5EF4-FFF2-40B4-BE49-F238E27FC236}">
                <a16:creationId xmlns:a16="http://schemas.microsoft.com/office/drawing/2014/main" id="{3802DCB6-6B20-96B2-7708-EEBEDDF13155}"/>
              </a:ext>
            </a:extLst>
          </p:cNvPr>
          <p:cNvSpPr/>
          <p:nvPr/>
        </p:nvSpPr>
        <p:spPr>
          <a:xfrm>
            <a:off x="8480404" y="3578697"/>
            <a:ext cx="1224000" cy="584379"/>
          </a:xfrm>
          <a:prstGeom prst="roundRect">
            <a:avLst/>
          </a:prstGeom>
          <a:solidFill>
            <a:schemeClr val="accent1">
              <a:lumMod val="20000"/>
              <a:lumOff val="80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應用變動尺度</a:t>
            </a:r>
            <a:r>
              <a:rPr kumimoji="0" lang="en-US" altLang="zh-TW"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SPI</a:t>
            </a:r>
            <a:r>
              <a:rPr kumimoji="0" lang="zh-TW" altLang="en-US" sz="1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評估乾旱持續時間</a:t>
            </a:r>
          </a:p>
        </p:txBody>
      </p:sp>
      <p:sp>
        <p:nvSpPr>
          <p:cNvPr id="22" name="箭號: 迴轉箭號 21">
            <a:extLst>
              <a:ext uri="{FF2B5EF4-FFF2-40B4-BE49-F238E27FC236}">
                <a16:creationId xmlns:a16="http://schemas.microsoft.com/office/drawing/2014/main" id="{AD3A1ED1-4E9E-399D-DDD7-38701656E12E}"/>
              </a:ext>
            </a:extLst>
          </p:cNvPr>
          <p:cNvSpPr/>
          <p:nvPr/>
        </p:nvSpPr>
        <p:spPr>
          <a:xfrm flipV="1">
            <a:off x="2053829" y="4860004"/>
            <a:ext cx="7188085" cy="506891"/>
          </a:xfrm>
          <a:prstGeom prst="uturnArrow">
            <a:avLst>
              <a:gd name="adj1" fmla="val 31817"/>
              <a:gd name="adj2" fmla="val 25000"/>
              <a:gd name="adj3" fmla="val 22797"/>
              <a:gd name="adj4" fmla="val 20137"/>
              <a:gd name="adj5" fmla="val 10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矩形 22">
            <a:extLst>
              <a:ext uri="{FF2B5EF4-FFF2-40B4-BE49-F238E27FC236}">
                <a16:creationId xmlns:a16="http://schemas.microsoft.com/office/drawing/2014/main" id="{B2C004C4-2E73-E79F-B2B3-AFD32BA032DF}"/>
              </a:ext>
            </a:extLst>
          </p:cNvPr>
          <p:cNvSpPr/>
          <p:nvPr/>
        </p:nvSpPr>
        <p:spPr>
          <a:xfrm>
            <a:off x="624955" y="1290939"/>
            <a:ext cx="6564983" cy="400110"/>
          </a:xfrm>
          <a:prstGeom prst="rect">
            <a:avLst/>
          </a:prstGeom>
        </p:spPr>
        <p:txBody>
          <a:bodyPr wrap="square">
            <a:spAutoFit/>
          </a:bodyPr>
          <a:lstStyle/>
          <a:p>
            <a:pPr marL="447675" indent="-247650" algn="just" eaLnBrk="1" hangingPunct="1">
              <a:spcAft>
                <a:spcPts val="0"/>
              </a:spcAft>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乾旱監測指標研析工作流程及期程</a:t>
            </a:r>
          </a:p>
        </p:txBody>
      </p:sp>
    </p:spTree>
    <p:extLst>
      <p:ext uri="{BB962C8B-B14F-4D97-AF65-F5344CB8AC3E}">
        <p14:creationId xmlns:p14="http://schemas.microsoft.com/office/powerpoint/2010/main" val="1232941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413EC-3A9D-748F-BB22-C28152E166BF}"/>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B6563F7C-024A-E07B-53D4-54C6D4B84FA1}"/>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C7EEB61D-74BD-4724-0F61-B0A7DF07E8DE}"/>
              </a:ext>
            </a:extLst>
          </p:cNvPr>
          <p:cNvSpPr txBox="1">
            <a:spLocks/>
          </p:cNvSpPr>
          <p:nvPr/>
        </p:nvSpPr>
        <p:spPr>
          <a:xfrm>
            <a:off x="527380" y="728696"/>
            <a:ext cx="11376000" cy="905162"/>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lang="zh-TW" altLang="en-US" sz="2400" b="1" dirty="0">
                <a:effectLst/>
                <a:latin typeface="Microsoft YaHei" panose="020B0503020204020204" pitchFamily="34" charset="-122"/>
                <a:ea typeface="Microsoft YaHei" panose="020B0503020204020204" pitchFamily="34" charset="-122"/>
              </a:rPr>
              <a:t>六</a:t>
            </a:r>
            <a:r>
              <a:rPr kumimoji="0" lang="zh-TW" altLang="en-US" sz="2400" b="1" dirty="0">
                <a:effectLst/>
                <a:latin typeface="Microsoft YaHei" panose="020B0503020204020204" pitchFamily="34" charset="-122"/>
                <a:ea typeface="Microsoft YaHei" panose="020B0503020204020204" pitchFamily="34" charset="-122"/>
              </a:rPr>
              <a:t>、乾旱監測指標研析及應用於農業缺水預警</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(6.1)</a:t>
            </a:r>
            <a:r>
              <a:rPr lang="zh-TW" altLang="en-US" sz="2000" b="1" dirty="0">
                <a:effectLst/>
                <a:latin typeface="Microsoft YaHei" panose="020B0503020204020204" pitchFamily="34" charset="-122"/>
                <a:ea typeface="Microsoft YaHei" panose="020B0503020204020204" pitchFamily="34" charset="-122"/>
              </a:rPr>
              <a:t>乾旱監測指標計算方法研析</a:t>
            </a: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5A6B88C6-60C1-744B-2114-841A790BEBB3}"/>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47</a:t>
            </a:fld>
            <a:r>
              <a:rPr lang="en-US" altLang="zh-TW" dirty="0"/>
              <a:t>/66</a:t>
            </a:r>
            <a:endParaRPr lang="zh-TW" altLang="en-US" dirty="0"/>
          </a:p>
        </p:txBody>
      </p:sp>
      <p:sp>
        <p:nvSpPr>
          <p:cNvPr id="2" name="文字方塊 1">
            <a:extLst>
              <a:ext uri="{FF2B5EF4-FFF2-40B4-BE49-F238E27FC236}">
                <a16:creationId xmlns:a16="http://schemas.microsoft.com/office/drawing/2014/main" id="{6AF16643-4FCF-4599-8764-076325A47653}"/>
              </a:ext>
            </a:extLst>
          </p:cNvPr>
          <p:cNvSpPr txBox="1"/>
          <p:nvPr/>
        </p:nvSpPr>
        <p:spPr>
          <a:xfrm>
            <a:off x="806022" y="1401352"/>
            <a:ext cx="5285911" cy="1705403"/>
          </a:xfrm>
          <a:prstGeom prst="rect">
            <a:avLst/>
          </a:prstGeom>
          <a:noFill/>
        </p:spPr>
        <p:txBody>
          <a:bodyPr wrap="square">
            <a:spAutoFit/>
          </a:bodyPr>
          <a:lstStyle/>
          <a:p>
            <a:pPr marL="447675" indent="-247650" algn="just" eaLnBrk="1" hangingPunct="1">
              <a:lnSpc>
                <a:spcPct val="150000"/>
              </a:lnSpc>
              <a:spcAft>
                <a:spcPts val="0"/>
              </a:spcAft>
              <a:buClr>
                <a:srgbClr val="0070C0"/>
              </a:buClr>
              <a:buFont typeface="Wingdings" panose="05000000000000000000" pitchFamily="2" charset="2"/>
              <a:buChar char="l"/>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已完成變動尺度標準化降水指數（</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variable scale SPI, vs-SPI</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）計算所用雨量站選定</a:t>
            </a:r>
            <a:endPar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a:lnSpc>
                <a:spcPct val="150000"/>
              </a:lnSpc>
              <a:buClr>
                <a:srgbClr val="0070C0"/>
              </a:buClr>
              <a:buFont typeface="Wingdings" panose="05000000000000000000" pitchFamily="2" charset="2"/>
              <a:buChar char="l"/>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完成</a:t>
            </a:r>
            <a:r>
              <a:rPr lang="zh-TW" altLang="en-US"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北、中、南、東四區近</a:t>
            </a:r>
            <a:r>
              <a:rPr lang="en-US" altLang="zh-TW"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20</a:t>
            </a:r>
            <a:r>
              <a:rPr lang="zh-TW" altLang="en-US"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年</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變動尺度標準化降水指數計算</a:t>
            </a:r>
            <a:endPar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6" name="圖片 5">
            <a:extLst>
              <a:ext uri="{FF2B5EF4-FFF2-40B4-BE49-F238E27FC236}">
                <a16:creationId xmlns:a16="http://schemas.microsoft.com/office/drawing/2014/main" id="{DBC88D14-5FC6-0D62-5494-5D2F13919A97}"/>
              </a:ext>
            </a:extLst>
          </p:cNvPr>
          <p:cNvPicPr>
            <a:picLocks noChangeAspect="1"/>
          </p:cNvPicPr>
          <p:nvPr/>
        </p:nvPicPr>
        <p:blipFill>
          <a:blip r:embed="rId2"/>
          <a:stretch>
            <a:fillRect/>
          </a:stretch>
        </p:blipFill>
        <p:spPr>
          <a:xfrm>
            <a:off x="6209860" y="1555111"/>
            <a:ext cx="2729955" cy="4727637"/>
          </a:xfrm>
          <a:prstGeom prst="rect">
            <a:avLst/>
          </a:prstGeom>
        </p:spPr>
      </p:pic>
      <p:graphicFrame>
        <p:nvGraphicFramePr>
          <p:cNvPr id="7" name="表格 6">
            <a:extLst>
              <a:ext uri="{FF2B5EF4-FFF2-40B4-BE49-F238E27FC236}">
                <a16:creationId xmlns:a16="http://schemas.microsoft.com/office/drawing/2014/main" id="{44450C7F-3393-F5FF-E1A5-1A659AB0A9C7}"/>
              </a:ext>
            </a:extLst>
          </p:cNvPr>
          <p:cNvGraphicFramePr>
            <a:graphicFrameLocks noGrp="1"/>
          </p:cNvGraphicFramePr>
          <p:nvPr>
            <p:extLst>
              <p:ext uri="{D42A27DB-BD31-4B8C-83A1-F6EECF244321}">
                <p14:modId xmlns:p14="http://schemas.microsoft.com/office/powerpoint/2010/main" val="2252498414"/>
              </p:ext>
            </p:extLst>
          </p:nvPr>
        </p:nvGraphicFramePr>
        <p:xfrm>
          <a:off x="9276283" y="1555112"/>
          <a:ext cx="2509170" cy="4726920"/>
        </p:xfrm>
        <a:graphic>
          <a:graphicData uri="http://schemas.openxmlformats.org/drawingml/2006/table">
            <a:tbl>
              <a:tblPr firstRow="1" firstCol="1" bandRow="1"/>
              <a:tblGrid>
                <a:gridCol w="421223">
                  <a:extLst>
                    <a:ext uri="{9D8B030D-6E8A-4147-A177-3AD203B41FA5}">
                      <a16:colId xmlns:a16="http://schemas.microsoft.com/office/drawing/2014/main" val="1902305157"/>
                    </a:ext>
                  </a:extLst>
                </a:gridCol>
                <a:gridCol w="446988">
                  <a:extLst>
                    <a:ext uri="{9D8B030D-6E8A-4147-A177-3AD203B41FA5}">
                      <a16:colId xmlns:a16="http://schemas.microsoft.com/office/drawing/2014/main" val="400538975"/>
                    </a:ext>
                  </a:extLst>
                </a:gridCol>
                <a:gridCol w="421223">
                  <a:extLst>
                    <a:ext uri="{9D8B030D-6E8A-4147-A177-3AD203B41FA5}">
                      <a16:colId xmlns:a16="http://schemas.microsoft.com/office/drawing/2014/main" val="2246082725"/>
                    </a:ext>
                  </a:extLst>
                </a:gridCol>
                <a:gridCol w="1219736">
                  <a:extLst>
                    <a:ext uri="{9D8B030D-6E8A-4147-A177-3AD203B41FA5}">
                      <a16:colId xmlns:a16="http://schemas.microsoft.com/office/drawing/2014/main" val="1497767880"/>
                    </a:ext>
                  </a:extLst>
                </a:gridCol>
              </a:tblGrid>
              <a:tr h="208776">
                <a:tc>
                  <a:txBody>
                    <a:bodyPr/>
                    <a:lstStyle/>
                    <a:p>
                      <a:pPr algn="ctr"/>
                      <a:r>
                        <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灌區</a:t>
                      </a: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年度</a:t>
                      </a: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旬別</a:t>
                      </a: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變動尺度</a:t>
                      </a: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SPI</a:t>
                      </a:r>
                      <a:r>
                        <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值</a:t>
                      </a: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84450412"/>
                  </a:ext>
                </a:extLst>
              </a:tr>
              <a:tr h="208776">
                <a:tc rowSpan="20">
                  <a:txBody>
                    <a:bodyPr/>
                    <a:lstStyle/>
                    <a:p>
                      <a:pPr algn="ctr"/>
                      <a:r>
                        <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石門</a:t>
                      </a:r>
                      <a:endParaRPr lang="en-US" altLang="zh-TW"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水庫</a:t>
                      </a:r>
                      <a:endParaRPr lang="en-US" altLang="zh-TW"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p>
                      <a:pPr algn="ctr"/>
                      <a:r>
                        <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灌區</a:t>
                      </a: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112</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13</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NA</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468414"/>
                  </a:ext>
                </a:extLst>
              </a:tr>
              <a:tr h="208776">
                <a:tc vMerge="1">
                  <a:txBody>
                    <a:bodyPr/>
                    <a:lstStyle/>
                    <a:p>
                      <a:endParaRPr lang="zh-TW" altLang="en-US"/>
                    </a:p>
                  </a:txBody>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112</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14</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NA</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772001"/>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112</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15</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NA</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2334917"/>
                  </a:ext>
                </a:extLst>
              </a:tr>
              <a:tr h="208776">
                <a:tc vMerge="1">
                  <a:txBody>
                    <a:bodyPr/>
                    <a:lstStyle/>
                    <a:p>
                      <a:endParaRPr lang="zh-TW" altLang="en-US"/>
                    </a:p>
                  </a:txBody>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112</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16</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NA</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7252322"/>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112</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17</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NA</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2681267"/>
                  </a:ext>
                </a:extLst>
              </a:tr>
              <a:tr h="208776">
                <a:tc vMerge="1">
                  <a:txBody>
                    <a:bodyPr/>
                    <a:lstStyle/>
                    <a:p>
                      <a:endParaRPr lang="zh-TW" altLang="en-US"/>
                    </a:p>
                  </a:txBody>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112</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18</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-0.528</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814341"/>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112</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19</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-1.340</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7453678"/>
                  </a:ext>
                </a:extLst>
              </a:tr>
              <a:tr h="195000">
                <a:tc vMerge="1">
                  <a:txBody>
                    <a:bodyPr/>
                    <a:lstStyle/>
                    <a:p>
                      <a:endParaRPr lang="zh-TW" altLang="en-US"/>
                    </a:p>
                  </a:txBody>
                  <a:tcPr>
                    <a:lnT w="12700" cap="flat" cmpd="sng" algn="ctr">
                      <a:solidFill>
                        <a:srgbClr val="000000"/>
                      </a:solidFill>
                      <a:prstDash val="solid"/>
                      <a:round/>
                      <a:headEnd type="none" w="med" len="med"/>
                      <a:tailEnd type="none" w="med" len="med"/>
                    </a:lnT>
                  </a:tcPr>
                </a:tc>
                <a:tc>
                  <a:txBody>
                    <a:bodyPr/>
                    <a:lstStyle/>
                    <a:p>
                      <a:pPr algn="ctr"/>
                      <a:r>
                        <a:rPr lang="en-US" altLang="zh-TW"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vert="eaVert"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TW"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zh-TW"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vert="eaVert">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6226651"/>
                  </a:ext>
                </a:extLst>
              </a:tr>
              <a:tr h="208776">
                <a:tc vMerge="1">
                  <a:txBody>
                    <a:bodyPr/>
                    <a:lstStyle/>
                    <a:p>
                      <a:endParaRPr lang="zh-TW" altLang="en-US"/>
                    </a:p>
                  </a:txBody>
                  <a:tcPr>
                    <a:lnT w="12700" cap="flat" cmpd="sng" algn="ctr">
                      <a:solidFill>
                        <a:srgbClr val="000000"/>
                      </a:solidFill>
                      <a:prstDash val="solid"/>
                      <a:round/>
                      <a:headEnd type="none" w="med" len="med"/>
                      <a:tailEnd type="none" w="med" len="med"/>
                    </a:lnT>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-1.222</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223152"/>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2</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-1.390</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3165258"/>
                  </a:ext>
                </a:extLst>
              </a:tr>
              <a:tr h="208776">
                <a:tc vMerge="1">
                  <a:txBody>
                    <a:bodyPr/>
                    <a:lstStyle/>
                    <a:p>
                      <a:endParaRPr lang="zh-TW" altLang="en-US"/>
                    </a:p>
                  </a:txBody>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3</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-1.337</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073146"/>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4</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-1.194</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0300157"/>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5</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-1.436</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7736076"/>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6</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-1.749</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7074720"/>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7</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-1.852</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3295602"/>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8</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-1.830</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2780281"/>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9</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-1.919</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3660150"/>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10</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-2.028</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5701065"/>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-1.957</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2263584"/>
                  </a:ext>
                </a:extLst>
              </a:tr>
              <a:tr h="208776">
                <a:tc vMerge="1">
                  <a:txBody>
                    <a:bodyPr/>
                    <a:lstStyle/>
                    <a:p>
                      <a:endParaRPr lang="zh-TW" altLang="en-US"/>
                    </a:p>
                  </a:txBody>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113</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12</a:t>
                      </a:r>
                      <a:endParaRPr lang="zh-TW" altLang="en-US" sz="1400"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-1.620</a:t>
                      </a:r>
                      <a:endParaRPr lang="zh-TW" altLang="en-US" sz="1400"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6618" marR="6618" marT="6618" marB="661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2787154"/>
                  </a:ext>
                </a:extLst>
              </a:tr>
            </a:tbl>
          </a:graphicData>
        </a:graphic>
      </p:graphicFrame>
      <p:sp>
        <p:nvSpPr>
          <p:cNvPr id="8" name="文字方塊 7">
            <a:extLst>
              <a:ext uri="{FF2B5EF4-FFF2-40B4-BE49-F238E27FC236}">
                <a16:creationId xmlns:a16="http://schemas.microsoft.com/office/drawing/2014/main" id="{DDC9BB31-85DA-F597-EDCF-F0295997A093}"/>
              </a:ext>
            </a:extLst>
          </p:cNvPr>
          <p:cNvSpPr txBox="1"/>
          <p:nvPr/>
        </p:nvSpPr>
        <p:spPr>
          <a:xfrm>
            <a:off x="9154514" y="941417"/>
            <a:ext cx="2630939" cy="613694"/>
          </a:xfrm>
          <a:prstGeom prst="rect">
            <a:avLst/>
          </a:prstGeom>
          <a:noFill/>
        </p:spPr>
        <p:txBody>
          <a:bodyPr wrap="square" rtlCol="0">
            <a:spAutoFit/>
          </a:bodyPr>
          <a:lstStyle/>
          <a:p>
            <a:pPr algn="ctr">
              <a:lnSpc>
                <a:spcPct val="150000"/>
              </a:lnSpc>
            </a:pPr>
            <a:r>
              <a:rPr lang="zh-TW" altLang="en-US" sz="1200" b="1" dirty="0">
                <a:latin typeface="Microsoft YaHei" panose="020B0503020204020204" pitchFamily="34" charset="-122"/>
                <a:ea typeface="Microsoft YaHei" panose="020B0503020204020204" pitchFamily="34" charset="-122"/>
              </a:rPr>
              <a:t>北部石門水庫灌區</a:t>
            </a:r>
            <a:endParaRPr lang="en-US" altLang="zh-TW" sz="1200" b="1" dirty="0">
              <a:latin typeface="Microsoft YaHei" panose="020B0503020204020204" pitchFamily="34" charset="-122"/>
              <a:ea typeface="Microsoft YaHei" panose="020B0503020204020204" pitchFamily="34" charset="-122"/>
            </a:endParaRPr>
          </a:p>
          <a:p>
            <a:pPr algn="ctr">
              <a:lnSpc>
                <a:spcPct val="150000"/>
              </a:lnSpc>
            </a:pPr>
            <a:r>
              <a:rPr lang="en-US" altLang="zh-TW" sz="1200" b="1" dirty="0">
                <a:latin typeface="Microsoft YaHei" panose="020B0503020204020204" pitchFamily="34" charset="-122"/>
                <a:ea typeface="Microsoft YaHei" panose="020B0503020204020204" pitchFamily="34" charset="-122"/>
              </a:rPr>
              <a:t>112</a:t>
            </a:r>
            <a:r>
              <a:rPr lang="zh-TW" altLang="en-US" sz="1200" b="1" dirty="0">
                <a:latin typeface="Microsoft YaHei" panose="020B0503020204020204" pitchFamily="34" charset="-122"/>
                <a:ea typeface="Microsoft YaHei" panose="020B0503020204020204" pitchFamily="34" charset="-122"/>
              </a:rPr>
              <a:t>水文年變動尺度</a:t>
            </a:r>
            <a:r>
              <a:rPr lang="en-US" altLang="zh-TW" sz="1200" b="1" dirty="0">
                <a:latin typeface="Microsoft YaHei" panose="020B0503020204020204" pitchFamily="34" charset="-122"/>
                <a:ea typeface="Microsoft YaHei" panose="020B0503020204020204" pitchFamily="34" charset="-122"/>
              </a:rPr>
              <a:t>SPI</a:t>
            </a:r>
            <a:r>
              <a:rPr lang="zh-TW" altLang="en-US" sz="1200" b="1" dirty="0">
                <a:latin typeface="Microsoft YaHei" panose="020B0503020204020204" pitchFamily="34" charset="-122"/>
                <a:ea typeface="Microsoft YaHei" panose="020B0503020204020204" pitchFamily="34" charset="-122"/>
              </a:rPr>
              <a:t>計算成果</a:t>
            </a:r>
            <a:endParaRPr lang="en-US" altLang="zh-TW" sz="1200" b="1" dirty="0">
              <a:latin typeface="Microsoft YaHei" panose="020B0503020204020204" pitchFamily="34" charset="-122"/>
              <a:ea typeface="Microsoft YaHei" panose="020B0503020204020204" pitchFamily="34" charset="-122"/>
            </a:endParaRPr>
          </a:p>
        </p:txBody>
      </p:sp>
      <p:graphicFrame>
        <p:nvGraphicFramePr>
          <p:cNvPr id="9" name="表格 8">
            <a:extLst>
              <a:ext uri="{FF2B5EF4-FFF2-40B4-BE49-F238E27FC236}">
                <a16:creationId xmlns:a16="http://schemas.microsoft.com/office/drawing/2014/main" id="{4295D8D8-8F64-CFE0-A20E-2D06534B29E2}"/>
              </a:ext>
            </a:extLst>
          </p:cNvPr>
          <p:cNvGraphicFramePr>
            <a:graphicFrameLocks noGrp="1"/>
          </p:cNvGraphicFramePr>
          <p:nvPr>
            <p:extLst>
              <p:ext uri="{D42A27DB-BD31-4B8C-83A1-F6EECF244321}">
                <p14:modId xmlns:p14="http://schemas.microsoft.com/office/powerpoint/2010/main" val="1038559140"/>
              </p:ext>
            </p:extLst>
          </p:nvPr>
        </p:nvGraphicFramePr>
        <p:xfrm>
          <a:off x="1172921" y="3637547"/>
          <a:ext cx="3086199" cy="2592000"/>
        </p:xfrm>
        <a:graphic>
          <a:graphicData uri="http://schemas.openxmlformats.org/drawingml/2006/table">
            <a:tbl>
              <a:tblPr firstRow="1" firstCol="1" bandRow="1"/>
              <a:tblGrid>
                <a:gridCol w="1473851">
                  <a:extLst>
                    <a:ext uri="{9D8B030D-6E8A-4147-A177-3AD203B41FA5}">
                      <a16:colId xmlns:a16="http://schemas.microsoft.com/office/drawing/2014/main" val="1015560394"/>
                    </a:ext>
                  </a:extLst>
                </a:gridCol>
                <a:gridCol w="1612348">
                  <a:extLst>
                    <a:ext uri="{9D8B030D-6E8A-4147-A177-3AD203B41FA5}">
                      <a16:colId xmlns:a16="http://schemas.microsoft.com/office/drawing/2014/main" val="397248529"/>
                    </a:ext>
                  </a:extLst>
                </a:gridCol>
              </a:tblGrid>
              <a:tr h="432000">
                <a:tc>
                  <a:txBody>
                    <a:bodyPr/>
                    <a:lstStyle/>
                    <a:p>
                      <a:pPr algn="ct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數值</a:t>
                      </a: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alt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級別</a:t>
                      </a: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007160127"/>
                  </a:ext>
                </a:extLst>
              </a:tr>
              <a:tr h="432000">
                <a:tc>
                  <a:txBody>
                    <a:bodyPr/>
                    <a:lstStyle/>
                    <a:p>
                      <a:pPr algn="ct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-0.49</a:t>
                      </a: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以上</a:t>
                      </a: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TW" alt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正常</a:t>
                      </a: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205098"/>
                  </a:ext>
                </a:extLst>
              </a:tr>
              <a:tr h="432000">
                <a:tc>
                  <a:txBody>
                    <a:bodyPr/>
                    <a:lstStyle/>
                    <a:p>
                      <a:pPr algn="ct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-0.5</a:t>
                      </a: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到</a:t>
                      </a:r>
                      <a:r>
                        <a:rPr 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-0.99</a:t>
                      </a:r>
                      <a:endPar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輕度乾旱</a:t>
                      </a: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4256610"/>
                  </a:ext>
                </a:extLst>
              </a:tr>
              <a:tr h="432000">
                <a:tc>
                  <a:txBody>
                    <a:bodyPr/>
                    <a:lstStyle/>
                    <a:p>
                      <a:pPr algn="ctr"/>
                      <a:r>
                        <a:rPr 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-1.0</a:t>
                      </a:r>
                      <a:r>
                        <a:rPr lang="zh-TW" alt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到</a:t>
                      </a:r>
                      <a:r>
                        <a:rPr 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-1.49</a:t>
                      </a:r>
                      <a:endParaRPr lang="zh-TW" alt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中度乾旱</a:t>
                      </a: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674082"/>
                  </a:ext>
                </a:extLst>
              </a:tr>
              <a:tr h="432000">
                <a:tc>
                  <a:txBody>
                    <a:bodyPr/>
                    <a:lstStyle/>
                    <a:p>
                      <a:pPr algn="ctr"/>
                      <a:r>
                        <a:rPr 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-1.5</a:t>
                      </a:r>
                      <a:r>
                        <a:rPr lang="zh-TW" alt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到</a:t>
                      </a:r>
                      <a:r>
                        <a:rPr 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-1.99</a:t>
                      </a:r>
                      <a:endParaRPr lang="zh-TW" alt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重度乾旱</a:t>
                      </a: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626745"/>
                  </a:ext>
                </a:extLst>
              </a:tr>
              <a:tr h="432000">
                <a:tc>
                  <a:txBody>
                    <a:bodyPr/>
                    <a:lstStyle/>
                    <a:p>
                      <a:pPr algn="ctr"/>
                      <a:r>
                        <a:rPr 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-2</a:t>
                      </a:r>
                      <a:r>
                        <a:rPr lang="zh-TW" altLang="en-US" sz="1800" b="1" kern="10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以下</a:t>
                      </a: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TW" altLang="en-US" sz="1800" b="1" kern="1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極度乾旱</a:t>
                      </a: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614766"/>
                  </a:ext>
                </a:extLst>
              </a:tr>
            </a:tbl>
          </a:graphicData>
        </a:graphic>
      </p:graphicFrame>
      <p:sp>
        <p:nvSpPr>
          <p:cNvPr id="10" name="文字方塊 9">
            <a:extLst>
              <a:ext uri="{FF2B5EF4-FFF2-40B4-BE49-F238E27FC236}">
                <a16:creationId xmlns:a16="http://schemas.microsoft.com/office/drawing/2014/main" id="{CDCEF639-4775-ED22-A13F-6F42404D3D21}"/>
              </a:ext>
            </a:extLst>
          </p:cNvPr>
          <p:cNvSpPr txBox="1"/>
          <p:nvPr/>
        </p:nvSpPr>
        <p:spPr>
          <a:xfrm>
            <a:off x="1351042" y="3106755"/>
            <a:ext cx="2729956" cy="458908"/>
          </a:xfrm>
          <a:prstGeom prst="rect">
            <a:avLst/>
          </a:prstGeom>
          <a:noFill/>
        </p:spPr>
        <p:txBody>
          <a:bodyPr wrap="square" rtlCol="0">
            <a:spAutoFit/>
          </a:bodyPr>
          <a:lstStyle/>
          <a:p>
            <a:pPr algn="ctr">
              <a:lnSpc>
                <a:spcPct val="150000"/>
              </a:lnSpc>
            </a:pPr>
            <a:r>
              <a:rPr lang="zh-TW" altLang="en-US" b="1" dirty="0">
                <a:latin typeface="Microsoft YaHei" panose="020B0503020204020204" pitchFamily="34" charset="-122"/>
                <a:ea typeface="Microsoft YaHei" panose="020B0503020204020204" pitchFamily="34" charset="-122"/>
              </a:rPr>
              <a:t>變動尺度</a:t>
            </a:r>
            <a:r>
              <a:rPr lang="en-US" altLang="zh-TW" b="1" dirty="0">
                <a:latin typeface="Microsoft YaHei" panose="020B0503020204020204" pitchFamily="34" charset="-122"/>
                <a:ea typeface="Microsoft YaHei" panose="020B0503020204020204" pitchFamily="34" charset="-122"/>
              </a:rPr>
              <a:t>SPI</a:t>
            </a:r>
            <a:r>
              <a:rPr lang="zh-TW" altLang="en-US" b="1" dirty="0">
                <a:latin typeface="Microsoft YaHei" panose="020B0503020204020204" pitchFamily="34" charset="-122"/>
                <a:ea typeface="Microsoft YaHei" panose="020B0503020204020204" pitchFamily="34" charset="-122"/>
              </a:rPr>
              <a:t>數值分級表</a:t>
            </a:r>
            <a:endParaRPr lang="en-US" altLang="zh-TW"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27388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0921C-39C7-8413-B778-A1E57A755A87}"/>
            </a:ext>
          </a:extLst>
        </p:cNvPr>
        <p:cNvGrpSpPr/>
        <p:nvPr/>
      </p:nvGrpSpPr>
      <p:grpSpPr>
        <a:xfrm>
          <a:off x="0" y="0"/>
          <a:ext cx="0" cy="0"/>
          <a:chOff x="0" y="0"/>
          <a:chExt cx="0" cy="0"/>
        </a:xfrm>
      </p:grpSpPr>
      <p:pic>
        <p:nvPicPr>
          <p:cNvPr id="6" name="圖片 5">
            <a:extLst>
              <a:ext uri="{FF2B5EF4-FFF2-40B4-BE49-F238E27FC236}">
                <a16:creationId xmlns:a16="http://schemas.microsoft.com/office/drawing/2014/main" id="{2DADC0B3-78B3-5EA5-6CB5-DD62B4842F2E}"/>
              </a:ext>
            </a:extLst>
          </p:cNvPr>
          <p:cNvPicPr>
            <a:picLocks noChangeAspect="1"/>
          </p:cNvPicPr>
          <p:nvPr/>
        </p:nvPicPr>
        <p:blipFill>
          <a:blip r:embed="rId3"/>
          <a:stretch>
            <a:fillRect/>
          </a:stretch>
        </p:blipFill>
        <p:spPr>
          <a:xfrm>
            <a:off x="220830" y="2122277"/>
            <a:ext cx="5895579" cy="3925950"/>
          </a:xfrm>
          <a:prstGeom prst="rect">
            <a:avLst/>
          </a:prstGeom>
        </p:spPr>
      </p:pic>
      <p:pic>
        <p:nvPicPr>
          <p:cNvPr id="9" name="圖片 8">
            <a:extLst>
              <a:ext uri="{FF2B5EF4-FFF2-40B4-BE49-F238E27FC236}">
                <a16:creationId xmlns:a16="http://schemas.microsoft.com/office/drawing/2014/main" id="{192FAA02-864D-FF4F-7CB4-54713C3A13F5}"/>
              </a:ext>
            </a:extLst>
          </p:cNvPr>
          <p:cNvPicPr>
            <a:picLocks noChangeAspect="1"/>
          </p:cNvPicPr>
          <p:nvPr/>
        </p:nvPicPr>
        <p:blipFill>
          <a:blip r:embed="rId4"/>
          <a:stretch>
            <a:fillRect/>
          </a:stretch>
        </p:blipFill>
        <p:spPr>
          <a:xfrm>
            <a:off x="6042604" y="2122277"/>
            <a:ext cx="5895579" cy="3925950"/>
          </a:xfrm>
          <a:prstGeom prst="rect">
            <a:avLst/>
          </a:prstGeom>
        </p:spPr>
      </p:pic>
      <p:sp>
        <p:nvSpPr>
          <p:cNvPr id="15" name="標題 14">
            <a:extLst>
              <a:ext uri="{FF2B5EF4-FFF2-40B4-BE49-F238E27FC236}">
                <a16:creationId xmlns:a16="http://schemas.microsoft.com/office/drawing/2014/main" id="{F83B80A0-15C1-581E-6CB5-679F7667FF84}"/>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35EEC09E-ED20-1DFE-8BE8-F8FF8A0FAA10}"/>
              </a:ext>
            </a:extLst>
          </p:cNvPr>
          <p:cNvSpPr txBox="1">
            <a:spLocks/>
          </p:cNvSpPr>
          <p:nvPr/>
        </p:nvSpPr>
        <p:spPr>
          <a:xfrm>
            <a:off x="527380" y="728696"/>
            <a:ext cx="11376000" cy="861979"/>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itchFamily="18" charset="0"/>
              </a:rPr>
              <a:t>六、乾旱監測指標研析及應用於農業缺水預警</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itchFamily="18" charset="0"/>
              </a:rPr>
              <a:t>　</a:t>
            </a:r>
            <a:r>
              <a:rPr kumimoji="0" lang="en-US" altLang="zh-TW"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itchFamily="18" charset="0"/>
              </a:rPr>
              <a:t>(6.2)</a:t>
            </a:r>
            <a:r>
              <a:rPr kumimoji="0" lang="zh-TW" altLang="en-US"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itchFamily="18" charset="0"/>
              </a:rPr>
              <a:t>乾旱監測指標結合雨量預報評估於農業缺水預警之應用</a:t>
            </a:r>
            <a:endParaRPr kumimoji="0" lang="en-US" altLang="zh-TW" sz="2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itchFamily="18" charset="0"/>
            </a:endParaRPr>
          </a:p>
        </p:txBody>
      </p:sp>
      <p:sp>
        <p:nvSpPr>
          <p:cNvPr id="109" name="投影片編號版面配置區 108">
            <a:extLst>
              <a:ext uri="{FF2B5EF4-FFF2-40B4-BE49-F238E27FC236}">
                <a16:creationId xmlns:a16="http://schemas.microsoft.com/office/drawing/2014/main" id="{97E75BF1-A061-0DEE-50C2-BF4FE172269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4954B3-848D-4E3F-93B8-92153C4AE8C6}" type="slidenum">
              <a:rPr kumimoji="0" lang="zh-TW" altLang="en-US" sz="1400" b="1" i="0" u="none" strike="noStrike" kern="1200" cap="none" spc="0" normalizeH="0" baseline="0" noProof="0" smtClean="0">
                <a:ln>
                  <a:noFill/>
                </a:ln>
                <a:solidFill>
                  <a:srgbClr val="0000FF"/>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r>
              <a:rPr kumimoji="0" lang="en-US" altLang="zh-TW" sz="1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/66</a:t>
            </a:r>
            <a:endParaRPr kumimoji="0" lang="zh-TW" altLang="en-US" sz="1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6">
            <a:extLst>
              <a:ext uri="{FF2B5EF4-FFF2-40B4-BE49-F238E27FC236}">
                <a16:creationId xmlns:a16="http://schemas.microsoft.com/office/drawing/2014/main" id="{9CCE04BB-F82F-B459-FE37-DF08F0B9A31B}"/>
              </a:ext>
            </a:extLst>
          </p:cNvPr>
          <p:cNvSpPr/>
          <p:nvPr/>
        </p:nvSpPr>
        <p:spPr>
          <a:xfrm>
            <a:off x="958712" y="1395651"/>
            <a:ext cx="9349834" cy="1137556"/>
          </a:xfrm>
          <a:prstGeom prst="rect">
            <a:avLst/>
          </a:prstGeom>
        </p:spPr>
        <p:txBody>
          <a:bodyPr wrap="square">
            <a:spAutoFit/>
          </a:bodyPr>
          <a:lstStyle/>
          <a:p>
            <a:pPr marL="447675" marR="0" lvl="0" indent="-247650" algn="just" defTabSz="914400" rtl="0" eaLnBrk="1" fontAlgn="auto" latinLnBrk="0" hangingPunct="1">
              <a:lnSpc>
                <a:spcPct val="130000"/>
              </a:lnSpc>
              <a:spcBef>
                <a:spcPts val="0"/>
              </a:spcBef>
              <a:spcAft>
                <a:spcPts val="0"/>
              </a:spcAft>
              <a:buClr>
                <a:srgbClr val="0070C0"/>
              </a:buClr>
              <a:buSzTx/>
              <a:buFont typeface="Wingdings" panose="05000000000000000000" pitchFamily="2" charset="2"/>
              <a:buChar char="l"/>
              <a:tabLst/>
              <a:defRPr/>
            </a:pP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應用</a:t>
            </a:r>
            <a:r>
              <a:rPr kumimoji="0" lang="zh-TW" altLang="en-US" sz="1800" b="0" i="0" u="none" strike="noStrike" kern="100" cap="none" spc="0" normalizeH="0" baseline="0" noProof="0" dirty="0">
                <a:ln>
                  <a:noFill/>
                </a:ln>
                <a:effectLst/>
                <a:uLnTx/>
                <a:uFillTx/>
                <a:latin typeface="Microsoft YaHei" panose="020B0503020204020204" pitchFamily="34" charset="-122"/>
                <a:ea typeface="Microsoft YaHei" panose="020B0503020204020204" pitchFamily="34" charset="-122"/>
                <a:cs typeface="Times New Roman" panose="02020603050405020304" pitchFamily="18" charset="0"/>
              </a:rPr>
              <a:t>季長期天氣展望</a:t>
            </a: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資料，推估</a:t>
            </a:r>
            <a:r>
              <a:rPr kumimoji="0" lang="en-US" altLang="zh-TW"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113</a:t>
            </a: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年</a:t>
            </a:r>
            <a:r>
              <a:rPr kumimoji="0" lang="en-US" altLang="zh-TW"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1-3</a:t>
            </a: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月預報雨量並</a:t>
            </a:r>
            <a:r>
              <a:rPr kumimoji="0" lang="zh-TW" altLang="en-US" sz="1800" b="0" i="0" u="none" strike="noStrike" kern="1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計算變動尺度</a:t>
            </a:r>
            <a:r>
              <a:rPr kumimoji="0" lang="en-US" altLang="zh-TW" sz="1800" b="0" i="0" u="none" strike="noStrike" kern="1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SPI</a:t>
            </a:r>
            <a:r>
              <a:rPr kumimoji="0" lang="zh-TW" altLang="en-US" sz="1800" b="0" i="0" u="none" strike="noStrike" kern="1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預測指數</a:t>
            </a:r>
            <a:endParaRPr kumimoji="0" lang="en-US" altLang="zh-TW" sz="1800" b="0" i="0" u="none" strike="noStrike" kern="1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447675" marR="0" lvl="0" indent="-247650" algn="just" defTabSz="914400" rtl="0" eaLnBrk="1" fontAlgn="auto" latinLnBrk="0" hangingPunct="1">
              <a:lnSpc>
                <a:spcPct val="130000"/>
              </a:lnSpc>
              <a:spcBef>
                <a:spcPts val="0"/>
              </a:spcBef>
              <a:spcAft>
                <a:spcPts val="0"/>
              </a:spcAft>
              <a:buClr>
                <a:srgbClr val="0070C0"/>
              </a:buClr>
              <a:buSzTx/>
              <a:buFont typeface="Wingdings" panose="05000000000000000000" pitchFamily="2" charset="2"/>
              <a:buChar char="l"/>
              <a:tabLst/>
              <a:defRPr/>
            </a:pP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預測結果：</a:t>
            </a:r>
            <a:r>
              <a:rPr kumimoji="0" lang="zh-TW" altLang="en-US" sz="1800" b="0" i="0" u="none" strike="noStrike" kern="1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乾旱現象將持續發生</a:t>
            </a: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、且</a:t>
            </a:r>
            <a:r>
              <a:rPr kumimoji="0" lang="zh-TW" altLang="en-US" sz="1800" b="0" i="0" u="none" strike="noStrike" kern="1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乾旱程度維持</a:t>
            </a: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中度</a:t>
            </a:r>
            <a:r>
              <a:rPr kumimoji="0" lang="en-US" altLang="zh-TW"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a:t>
            </a: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北部</a:t>
            </a:r>
            <a:r>
              <a:rPr kumimoji="0" lang="en-US" altLang="zh-TW"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a:t>
            </a: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或輕度</a:t>
            </a:r>
            <a:r>
              <a:rPr kumimoji="0" lang="en-US" altLang="zh-TW"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kern="100"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南部</a:t>
            </a:r>
            <a:r>
              <a:rPr kumimoji="0" lang="en-US" altLang="zh-TW"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a:t>
            </a: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乾旱</a:t>
            </a:r>
            <a:endParaRPr kumimoji="0" lang="en-US" altLang="zh-TW"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447675" marR="0" lvl="0" indent="-247650" algn="just" defTabSz="914400" rtl="0" eaLnBrk="1" fontAlgn="auto" latinLnBrk="0" hangingPunct="1">
              <a:lnSpc>
                <a:spcPct val="130000"/>
              </a:lnSpc>
              <a:spcBef>
                <a:spcPts val="0"/>
              </a:spcBef>
              <a:spcAft>
                <a:spcPts val="0"/>
              </a:spcAft>
              <a:buClr>
                <a:srgbClr val="0070C0"/>
              </a:buClr>
              <a:buSzTx/>
              <a:buFont typeface="Wingdings" panose="05000000000000000000" pitchFamily="2" charset="2"/>
              <a:buChar char="l"/>
              <a:tabLst/>
              <a:defRPr/>
            </a:pP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實際值：</a:t>
            </a:r>
            <a:r>
              <a:rPr kumimoji="0" lang="zh-TW" altLang="en-US" sz="1800" b="0" i="0" u="none" strike="noStrike" kern="1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乾旱現象持續發生</a:t>
            </a:r>
            <a:r>
              <a:rPr kumimoji="0" lang="zh-TW" altLang="en-US" sz="1800" b="0" i="0" u="none" strike="noStrike" kern="1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、但北部乾旱程度加重至重度乾旱、</a:t>
            </a:r>
            <a:r>
              <a:rPr kumimoji="0" lang="zh-TW" altLang="en-US" sz="1800" b="0" i="0" u="none" strike="noStrike" kern="1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南部維持不變</a:t>
            </a:r>
            <a:endParaRPr kumimoji="0" lang="en-US" altLang="zh-TW" sz="1800" b="0" i="0" u="none" strike="noStrike" kern="1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8" name="文字方塊 7">
            <a:extLst>
              <a:ext uri="{FF2B5EF4-FFF2-40B4-BE49-F238E27FC236}">
                <a16:creationId xmlns:a16="http://schemas.microsoft.com/office/drawing/2014/main" id="{66E815E4-0A1E-E5A7-131D-5259A3C1EB83}"/>
              </a:ext>
            </a:extLst>
          </p:cNvPr>
          <p:cNvSpPr txBox="1"/>
          <p:nvPr/>
        </p:nvSpPr>
        <p:spPr>
          <a:xfrm>
            <a:off x="485140" y="5915845"/>
            <a:ext cx="5571857" cy="7005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北部石門水庫灌區</a:t>
            </a:r>
            <a:endParaRPr kumimoji="0" lang="en-US" altLang="zh-TW"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112</a:t>
            </a:r>
            <a:r>
              <a:rPr kumimoji="0" lang="zh-TW"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水文年變動尺度</a:t>
            </a:r>
            <a:r>
              <a:rPr kumimoji="0" lang="en-US" altLang="zh-TW"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SPI</a:t>
            </a:r>
            <a:r>
              <a:rPr kumimoji="0" lang="zh-TW"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預測指數與實際值比較圖</a:t>
            </a:r>
            <a:endParaRPr kumimoji="0" lang="en-US" altLang="zh-TW"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0" name="文字方塊 9">
            <a:extLst>
              <a:ext uri="{FF2B5EF4-FFF2-40B4-BE49-F238E27FC236}">
                <a16:creationId xmlns:a16="http://schemas.microsoft.com/office/drawing/2014/main" id="{70165147-2BA8-E880-0379-414129A00D04}"/>
              </a:ext>
            </a:extLst>
          </p:cNvPr>
          <p:cNvSpPr txBox="1"/>
          <p:nvPr/>
        </p:nvSpPr>
        <p:spPr>
          <a:xfrm>
            <a:off x="6943544" y="5966025"/>
            <a:ext cx="4510404" cy="7005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南部曾文</a:t>
            </a:r>
            <a:r>
              <a:rPr kumimoji="0" lang="en-US" altLang="zh-TW"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r>
              <a:rPr kumimoji="0" lang="zh-TW"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烏山頭水庫灌區</a:t>
            </a:r>
            <a:endParaRPr kumimoji="0" lang="en-US" altLang="zh-TW"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112</a:t>
            </a:r>
            <a:r>
              <a:rPr kumimoji="0" lang="zh-TW"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水文年變動尺度</a:t>
            </a:r>
            <a:r>
              <a:rPr kumimoji="0" lang="en-US" altLang="zh-TW"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SPI</a:t>
            </a:r>
            <a:r>
              <a:rPr kumimoji="0" lang="zh-TW" altLang="en-US"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預測指數與實際值比較圖</a:t>
            </a:r>
            <a:endParaRPr kumimoji="0" lang="en-US" altLang="zh-TW" sz="1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1045601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CD34E-A42A-B2F6-CB18-4EF46D9DA02D}"/>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832555E7-1EAA-F9B3-BF04-57C648FA575A}"/>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A9083AA8-15CA-F196-381F-E3F1CBBA6797}"/>
              </a:ext>
            </a:extLst>
          </p:cNvPr>
          <p:cNvSpPr txBox="1">
            <a:spLocks/>
          </p:cNvSpPr>
          <p:nvPr/>
        </p:nvSpPr>
        <p:spPr>
          <a:xfrm>
            <a:off x="527380" y="728696"/>
            <a:ext cx="11376000" cy="823879"/>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lang="zh-TW" altLang="en-US" sz="2400" b="1" dirty="0">
                <a:effectLst/>
                <a:latin typeface="Microsoft YaHei" panose="020B0503020204020204" pitchFamily="34" charset="-122"/>
                <a:ea typeface="Microsoft YaHei" panose="020B0503020204020204" pitchFamily="34" charset="-122"/>
              </a:rPr>
              <a:t>六</a:t>
            </a:r>
            <a:r>
              <a:rPr kumimoji="0" lang="zh-TW" altLang="en-US" sz="2400" b="1" dirty="0">
                <a:effectLst/>
                <a:latin typeface="Microsoft YaHei" panose="020B0503020204020204" pitchFamily="34" charset="-122"/>
                <a:ea typeface="Microsoft YaHei" panose="020B0503020204020204" pitchFamily="34" charset="-122"/>
              </a:rPr>
              <a:t>、乾旱監測指標研析及應用於農業缺水預警</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(6.3)</a:t>
            </a:r>
            <a:r>
              <a:rPr lang="zh-TW" altLang="en-US" sz="2000" b="1" dirty="0">
                <a:effectLst/>
                <a:latin typeface="Microsoft YaHei" panose="020B0503020204020204" pitchFamily="34" charset="-122"/>
                <a:ea typeface="Microsoft YaHei" panose="020B0503020204020204" pitchFamily="34" charset="-122"/>
              </a:rPr>
              <a:t>以過往一場次乾旱事件驗證乾旱監測指標</a:t>
            </a:r>
            <a:endParaRPr lang="en-US" altLang="zh-TW" sz="2000" b="1" dirty="0">
              <a:effectLst/>
              <a:latin typeface="Microsoft YaHei" panose="020B0503020204020204" pitchFamily="34" charset="-122"/>
              <a:ea typeface="Microsoft YaHei" panose="020B0503020204020204" pitchFamily="34" charset="-122"/>
            </a:endParaRPr>
          </a:p>
        </p:txBody>
      </p:sp>
      <p:sp>
        <p:nvSpPr>
          <p:cNvPr id="109" name="投影片編號版面配置區 108">
            <a:extLst>
              <a:ext uri="{FF2B5EF4-FFF2-40B4-BE49-F238E27FC236}">
                <a16:creationId xmlns:a16="http://schemas.microsoft.com/office/drawing/2014/main" id="{1EC5EFA5-E3B2-9F19-BD76-69634C2D3AB0}"/>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49</a:t>
            </a:fld>
            <a:r>
              <a:rPr lang="en-US" altLang="zh-TW" dirty="0"/>
              <a:t>/66</a:t>
            </a:r>
            <a:endParaRPr lang="zh-TW" altLang="en-US" dirty="0"/>
          </a:p>
        </p:txBody>
      </p:sp>
      <p:sp>
        <p:nvSpPr>
          <p:cNvPr id="5" name="矩形 4">
            <a:extLst>
              <a:ext uri="{FF2B5EF4-FFF2-40B4-BE49-F238E27FC236}">
                <a16:creationId xmlns:a16="http://schemas.microsoft.com/office/drawing/2014/main" id="{A5E60687-4304-C283-307A-0BAFB764C72A}"/>
              </a:ext>
            </a:extLst>
          </p:cNvPr>
          <p:cNvSpPr/>
          <p:nvPr/>
        </p:nvSpPr>
        <p:spPr>
          <a:xfrm>
            <a:off x="998121" y="1567237"/>
            <a:ext cx="5507454" cy="3058658"/>
          </a:xfrm>
          <a:prstGeom prst="rect">
            <a:avLst/>
          </a:prstGeom>
        </p:spPr>
        <p:txBody>
          <a:bodyPr wrap="square">
            <a:spAutoFit/>
          </a:bodyPr>
          <a:lstStyle/>
          <a:p>
            <a:pPr marL="447675" indent="-247650" algn="just" eaLnBrk="1" hangingPunct="1">
              <a:lnSpc>
                <a:spcPts val="2600"/>
              </a:lnSpc>
              <a:spcAft>
                <a:spcPts val="0"/>
              </a:spcAft>
              <a:buClr>
                <a:srgbClr val="0070C0"/>
              </a:buClr>
              <a:buFont typeface="Wingdings" panose="05000000000000000000" pitchFamily="2" charset="2"/>
              <a:buChar char="l"/>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北部石門水庫灌區變動尺度</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SPI</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圖應用於乾旱監測</a:t>
            </a:r>
            <a:endPar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904875" lvl="1" indent="-247650" algn="just">
              <a:lnSpc>
                <a:spcPts val="2600"/>
              </a:lnSpc>
              <a:buClr>
                <a:srgbClr val="0070C0"/>
              </a:buClr>
              <a:buFont typeface="Wingdings" panose="05000000000000000000" pitchFamily="2" charset="2"/>
              <a:buChar char="l"/>
            </a:pPr>
            <a:r>
              <a:rPr lang="zh-TW" altLang="en-US" sz="1600" kern="100" dirty="0">
                <a:latin typeface="Microsoft YaHei" panose="020B0503020204020204" pitchFamily="34" charset="-122"/>
                <a:ea typeface="Microsoft YaHei" panose="020B0503020204020204" pitchFamily="34" charset="-122"/>
                <a:cs typeface="Times New Roman" panose="02020603050405020304" pitchFamily="18" charset="0"/>
              </a:rPr>
              <a:t>應著重監測</a:t>
            </a:r>
            <a:r>
              <a:rPr lang="zh-TW" altLang="en-US" sz="16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連續型折線</a:t>
            </a:r>
            <a:r>
              <a:rPr lang="zh-TW" altLang="en-US" sz="1600" kern="100" dirty="0">
                <a:latin typeface="Microsoft YaHei" panose="020B0503020204020204" pitchFamily="34" charset="-122"/>
                <a:ea typeface="Microsoft YaHei" panose="020B0503020204020204" pitchFamily="34" charset="-122"/>
                <a:cs typeface="Times New Roman" panose="02020603050405020304" pitchFamily="18" charset="0"/>
              </a:rPr>
              <a:t>之發生及持續時間</a:t>
            </a:r>
            <a:endParaRPr lang="en-US" altLang="zh-TW" sz="1600"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904875" lvl="1" indent="-247650" algn="just">
              <a:lnSpc>
                <a:spcPts val="2600"/>
              </a:lnSpc>
              <a:buClr>
                <a:srgbClr val="0070C0"/>
              </a:buClr>
              <a:buFont typeface="Wingdings" panose="05000000000000000000" pitchFamily="2" charset="2"/>
              <a:buChar char="l"/>
            </a:pPr>
            <a:r>
              <a:rPr lang="zh-TW" altLang="en-US" sz="1600" kern="100" dirty="0">
                <a:latin typeface="Microsoft YaHei" panose="020B0503020204020204" pitchFamily="34" charset="-122"/>
                <a:ea typeface="Microsoft YaHei" panose="020B0503020204020204" pitchFamily="34" charset="-122"/>
                <a:cs typeface="Times New Roman" panose="02020603050405020304" pitchFamily="18" charset="0"/>
              </a:rPr>
              <a:t>乾旱持續時間長</a:t>
            </a:r>
            <a:r>
              <a:rPr lang="en-US" altLang="zh-TW" sz="1600" kern="100" dirty="0">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6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超過半年</a:t>
            </a:r>
            <a:r>
              <a:rPr lang="en-US" altLang="zh-TW" sz="1600" kern="100" dirty="0">
                <a:latin typeface="Microsoft YaHei" panose="020B0503020204020204" pitchFamily="34" charset="-122"/>
                <a:ea typeface="Microsoft YaHei" panose="020B0503020204020204" pitchFamily="34" charset="-122"/>
                <a:cs typeface="Times New Roman" panose="02020603050405020304" pitchFamily="18" charset="0"/>
              </a:rPr>
              <a:t>)</a:t>
            </a:r>
          </a:p>
          <a:p>
            <a:pPr marL="904875" lvl="1" indent="-247650" algn="just">
              <a:lnSpc>
                <a:spcPts val="2600"/>
              </a:lnSpc>
              <a:buClr>
                <a:srgbClr val="0070C0"/>
              </a:buClr>
              <a:buFont typeface="Wingdings" panose="05000000000000000000" pitchFamily="2" charset="2"/>
              <a:buChar char="l"/>
            </a:pPr>
            <a:r>
              <a:rPr lang="zh-TW" altLang="en-US" sz="1600" kern="100" dirty="0">
                <a:latin typeface="Microsoft YaHei" panose="020B0503020204020204" pitchFamily="34" charset="-122"/>
                <a:ea typeface="Microsoft YaHei" panose="020B0503020204020204" pitchFamily="34" charset="-122"/>
                <a:cs typeface="Times New Roman" panose="02020603050405020304" pitchFamily="18" charset="0"/>
              </a:rPr>
              <a:t>乾旱持續至</a:t>
            </a:r>
            <a:r>
              <a:rPr lang="zh-TW" altLang="en-US" sz="16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枯水期</a:t>
            </a:r>
            <a:endParaRPr lang="en-US" altLang="zh-TW" sz="16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a:lnSpc>
                <a:spcPts val="2600"/>
              </a:lnSpc>
              <a:buClr>
                <a:srgbClr val="0070C0"/>
              </a:buClr>
              <a:buFont typeface="Wingdings" panose="05000000000000000000" pitchFamily="2" charset="2"/>
              <a:buChar char="l"/>
            </a:pP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北部石門水庫灌區近</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20</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年停灌事件之變動尺度</a:t>
            </a:r>
            <a:r>
              <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rPr>
              <a:t>SPI</a:t>
            </a:r>
            <a:r>
              <a:rPr lang="zh-TW" altLang="en-US" kern="100" dirty="0">
                <a:latin typeface="Microsoft YaHei" panose="020B0503020204020204" pitchFamily="34" charset="-122"/>
                <a:ea typeface="Microsoft YaHei" panose="020B0503020204020204" pitchFamily="34" charset="-122"/>
                <a:cs typeface="Times New Roman" panose="02020603050405020304" pitchFamily="18" charset="0"/>
              </a:rPr>
              <a:t>監測</a:t>
            </a:r>
            <a:endParaRPr lang="en-US" altLang="zh-TW"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904875" lvl="1" indent="-247650" algn="just">
              <a:lnSpc>
                <a:spcPts val="2600"/>
              </a:lnSpc>
              <a:buClr>
                <a:srgbClr val="0070C0"/>
              </a:buClr>
              <a:buFont typeface="Wingdings" panose="05000000000000000000" pitchFamily="2" charset="2"/>
              <a:buChar char="l"/>
            </a:pPr>
            <a:r>
              <a:rPr lang="zh-TW" altLang="en-US" sz="1600" kern="100" dirty="0">
                <a:latin typeface="Microsoft YaHei" panose="020B0503020204020204" pitchFamily="34" charset="-122"/>
                <a:ea typeface="Microsoft YaHei" panose="020B0503020204020204" pitchFamily="34" charset="-122"/>
                <a:cs typeface="Times New Roman" panose="02020603050405020304" pitchFamily="18" charset="0"/>
              </a:rPr>
              <a:t>折線類型都屬於</a:t>
            </a:r>
            <a:r>
              <a:rPr lang="zh-TW" altLang="en-US" sz="16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「連續型折線」</a:t>
            </a:r>
            <a:endParaRPr lang="en-US" altLang="zh-TW" sz="16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904875" lvl="1" indent="-247650" algn="just">
              <a:lnSpc>
                <a:spcPts val="2600"/>
              </a:lnSpc>
              <a:buClr>
                <a:srgbClr val="0070C0"/>
              </a:buClr>
              <a:buFont typeface="Wingdings" panose="05000000000000000000" pitchFamily="2" charset="2"/>
              <a:buChar char="l"/>
            </a:pPr>
            <a:r>
              <a:rPr lang="en-US" altLang="zh-TW" sz="1600" kern="100" dirty="0">
                <a:latin typeface="Microsoft YaHei" panose="020B0503020204020204" pitchFamily="34" charset="-122"/>
                <a:ea typeface="Microsoft YaHei" panose="020B0503020204020204" pitchFamily="34" charset="-122"/>
                <a:cs typeface="Times New Roman" panose="02020603050405020304" pitchFamily="18" charset="0"/>
              </a:rPr>
              <a:t>103</a:t>
            </a:r>
            <a:r>
              <a:rPr lang="zh-TW" altLang="en-US" sz="1600" kern="100" dirty="0">
                <a:latin typeface="Microsoft YaHei" panose="020B0503020204020204" pitchFamily="34" charset="-122"/>
                <a:ea typeface="Microsoft YaHei" panose="020B0503020204020204" pitchFamily="34" charset="-122"/>
                <a:cs typeface="Times New Roman" panose="02020603050405020304" pitchFamily="18" charset="0"/>
              </a:rPr>
              <a:t>水文年及</a:t>
            </a:r>
            <a:r>
              <a:rPr lang="en-US" altLang="zh-TW" sz="1600" kern="100" dirty="0">
                <a:latin typeface="Microsoft YaHei" panose="020B0503020204020204" pitchFamily="34" charset="-122"/>
                <a:ea typeface="Microsoft YaHei" panose="020B0503020204020204" pitchFamily="34" charset="-122"/>
                <a:cs typeface="Times New Roman" panose="02020603050405020304" pitchFamily="18" charset="0"/>
              </a:rPr>
              <a:t>109</a:t>
            </a:r>
            <a:r>
              <a:rPr lang="zh-TW" altLang="en-US" sz="1600" kern="100" dirty="0">
                <a:latin typeface="Microsoft YaHei" panose="020B0503020204020204" pitchFamily="34" charset="-122"/>
                <a:ea typeface="Microsoft YaHei" panose="020B0503020204020204" pitchFamily="34" charset="-122"/>
                <a:cs typeface="Times New Roman" panose="02020603050405020304" pitchFamily="18" charset="0"/>
              </a:rPr>
              <a:t>水文年乾旱時間</a:t>
            </a:r>
            <a:r>
              <a:rPr lang="zh-TW" altLang="en-US" sz="16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持續超過半年</a:t>
            </a:r>
            <a:endParaRPr lang="en-US" altLang="zh-TW" sz="16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6" name="圖片 5" descr="一張含有 文字, 螢幕擷取畫面, 行, 繪圖 的圖片&#10;&#10;自動產生的描述">
            <a:extLst>
              <a:ext uri="{FF2B5EF4-FFF2-40B4-BE49-F238E27FC236}">
                <a16:creationId xmlns:a16="http://schemas.microsoft.com/office/drawing/2014/main" id="{B0158552-8011-2AF3-427D-F455C2E97D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998"/>
          <a:stretch/>
        </p:blipFill>
        <p:spPr bwMode="auto">
          <a:xfrm>
            <a:off x="6642731" y="3791110"/>
            <a:ext cx="4668488" cy="2680386"/>
          </a:xfrm>
          <a:prstGeom prst="rect">
            <a:avLst/>
          </a:prstGeom>
          <a:noFill/>
          <a:ln>
            <a:noFill/>
          </a:ln>
          <a:extLst>
            <a:ext uri="{53640926-AAD7-44D8-BBD7-CCE9431645EC}">
              <a14:shadowObscured xmlns:a14="http://schemas.microsoft.com/office/drawing/2010/main"/>
            </a:ext>
          </a:extLst>
        </p:spPr>
      </p:pic>
      <p:graphicFrame>
        <p:nvGraphicFramePr>
          <p:cNvPr id="7" name="表格 6">
            <a:extLst>
              <a:ext uri="{FF2B5EF4-FFF2-40B4-BE49-F238E27FC236}">
                <a16:creationId xmlns:a16="http://schemas.microsoft.com/office/drawing/2014/main" id="{04718AB2-C8BC-EA60-C420-BF01105716BC}"/>
              </a:ext>
            </a:extLst>
          </p:cNvPr>
          <p:cNvGraphicFramePr>
            <a:graphicFrameLocks noGrp="1"/>
          </p:cNvGraphicFramePr>
          <p:nvPr>
            <p:extLst>
              <p:ext uri="{D42A27DB-BD31-4B8C-83A1-F6EECF244321}">
                <p14:modId xmlns:p14="http://schemas.microsoft.com/office/powerpoint/2010/main" val="2267507983"/>
              </p:ext>
            </p:extLst>
          </p:nvPr>
        </p:nvGraphicFramePr>
        <p:xfrm>
          <a:off x="6778006" y="1529363"/>
          <a:ext cx="5262530" cy="2261747"/>
        </p:xfrm>
        <a:graphic>
          <a:graphicData uri="http://schemas.openxmlformats.org/drawingml/2006/table">
            <a:tbl>
              <a:tblPr firstRow="1" firstCol="1" bandRow="1"/>
              <a:tblGrid>
                <a:gridCol w="880412">
                  <a:extLst>
                    <a:ext uri="{9D8B030D-6E8A-4147-A177-3AD203B41FA5}">
                      <a16:colId xmlns:a16="http://schemas.microsoft.com/office/drawing/2014/main" val="2917437532"/>
                    </a:ext>
                  </a:extLst>
                </a:gridCol>
                <a:gridCol w="854299">
                  <a:extLst>
                    <a:ext uri="{9D8B030D-6E8A-4147-A177-3AD203B41FA5}">
                      <a16:colId xmlns:a16="http://schemas.microsoft.com/office/drawing/2014/main" val="1955758511"/>
                    </a:ext>
                  </a:extLst>
                </a:gridCol>
                <a:gridCol w="1356574">
                  <a:extLst>
                    <a:ext uri="{9D8B030D-6E8A-4147-A177-3AD203B41FA5}">
                      <a16:colId xmlns:a16="http://schemas.microsoft.com/office/drawing/2014/main" val="3492580141"/>
                    </a:ext>
                  </a:extLst>
                </a:gridCol>
                <a:gridCol w="1266423">
                  <a:extLst>
                    <a:ext uri="{9D8B030D-6E8A-4147-A177-3AD203B41FA5}">
                      <a16:colId xmlns:a16="http://schemas.microsoft.com/office/drawing/2014/main" val="2473028821"/>
                    </a:ext>
                  </a:extLst>
                </a:gridCol>
                <a:gridCol w="904822">
                  <a:extLst>
                    <a:ext uri="{9D8B030D-6E8A-4147-A177-3AD203B41FA5}">
                      <a16:colId xmlns:a16="http://schemas.microsoft.com/office/drawing/2014/main" val="1295350225"/>
                    </a:ext>
                  </a:extLst>
                </a:gridCol>
              </a:tblGrid>
              <a:tr h="666255">
                <a:tc>
                  <a:txBody>
                    <a:bodyPr/>
                    <a:lstStyle/>
                    <a:p>
                      <a:pPr algn="ct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灌區</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年度</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水文年</a:t>
                      </a: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乾旱開始時間</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旬別</a:t>
                      </a: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乾旱結束時間</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旬別</a:t>
                      </a: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持續時間</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旬</a:t>
                      </a:r>
                      <a:r>
                        <a:rPr lang="en-US" sz="1600" kern="1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516395581"/>
                  </a:ext>
                </a:extLst>
              </a:tr>
              <a:tr h="334856">
                <a:tc rowSpan="5">
                  <a:txBody>
                    <a:bodyPr/>
                    <a:lstStyle/>
                    <a:p>
                      <a:pPr algn="ctr"/>
                      <a:r>
                        <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rPr>
                        <a:t>石門水庫灌區</a:t>
                      </a: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98</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13</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12</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36</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7629205"/>
                  </a:ext>
                </a:extLst>
              </a:tr>
              <a:tr h="315159">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103</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24</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12</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25</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9039980"/>
                  </a:ext>
                </a:extLst>
              </a:tr>
              <a:tr h="315159">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107</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14</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12</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35</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2153626"/>
                  </a:ext>
                </a:extLst>
              </a:tr>
              <a:tr h="315159">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109</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12</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33</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5397418"/>
                  </a:ext>
                </a:extLst>
              </a:tr>
              <a:tr h="315159">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112</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a:effectLst/>
                          <a:latin typeface="微軟正黑體" panose="020B0604030504040204" pitchFamily="34" charset="-120"/>
                          <a:ea typeface="微軟正黑體" panose="020B0604030504040204" pitchFamily="34" charset="-120"/>
                          <a:cs typeface="Times New Roman" panose="02020603050405020304" pitchFamily="18" charset="0"/>
                        </a:rPr>
                        <a:t>12</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23</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7780" marR="177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2609073"/>
                  </a:ext>
                </a:extLst>
              </a:tr>
            </a:tbl>
          </a:graphicData>
        </a:graphic>
      </p:graphicFrame>
      <p:sp>
        <p:nvSpPr>
          <p:cNvPr id="13" name="文字方塊 12">
            <a:extLst>
              <a:ext uri="{FF2B5EF4-FFF2-40B4-BE49-F238E27FC236}">
                <a16:creationId xmlns:a16="http://schemas.microsoft.com/office/drawing/2014/main" id="{DE03C1FB-722A-2F1A-3BCD-7B7451373557}"/>
              </a:ext>
            </a:extLst>
          </p:cNvPr>
          <p:cNvSpPr txBox="1"/>
          <p:nvPr/>
        </p:nvSpPr>
        <p:spPr>
          <a:xfrm>
            <a:off x="5988571" y="6246083"/>
            <a:ext cx="6014199" cy="377411"/>
          </a:xfrm>
          <a:prstGeom prst="rect">
            <a:avLst/>
          </a:prstGeom>
          <a:noFill/>
        </p:spPr>
        <p:txBody>
          <a:bodyPr wrap="square" rtlCol="0">
            <a:spAutoFit/>
          </a:bodyPr>
          <a:lstStyle/>
          <a:p>
            <a:pPr algn="ctr">
              <a:lnSpc>
                <a:spcPct val="150000"/>
              </a:lnSpc>
            </a:pPr>
            <a:r>
              <a:rPr lang="zh-TW" altLang="en-US" sz="1400" b="1" dirty="0">
                <a:latin typeface="Microsoft YaHei" panose="020B0503020204020204" pitchFamily="34" charset="-122"/>
                <a:ea typeface="Microsoft YaHei" panose="020B0503020204020204" pitchFamily="34" charset="-122"/>
              </a:rPr>
              <a:t>北部石門水庫灌區停灌年度之變動尺度</a:t>
            </a:r>
            <a:r>
              <a:rPr lang="en-US" altLang="zh-TW" sz="1400" b="1" dirty="0">
                <a:latin typeface="Microsoft YaHei" panose="020B0503020204020204" pitchFamily="34" charset="-122"/>
                <a:ea typeface="Microsoft YaHei" panose="020B0503020204020204" pitchFamily="34" charset="-122"/>
              </a:rPr>
              <a:t>SPI</a:t>
            </a:r>
            <a:r>
              <a:rPr lang="zh-TW" altLang="en-US" sz="1400" b="1" dirty="0">
                <a:latin typeface="Microsoft YaHei" panose="020B0503020204020204" pitchFamily="34" charset="-122"/>
                <a:ea typeface="Microsoft YaHei" panose="020B0503020204020204" pitchFamily="34" charset="-122"/>
              </a:rPr>
              <a:t>折線圖</a:t>
            </a:r>
            <a:endParaRPr lang="en-US" altLang="zh-TW" sz="1400" b="1" dirty="0">
              <a:latin typeface="Microsoft YaHei" panose="020B0503020204020204" pitchFamily="34" charset="-122"/>
              <a:ea typeface="Microsoft YaHei" panose="020B0503020204020204" pitchFamily="34" charset="-122"/>
            </a:endParaRPr>
          </a:p>
        </p:txBody>
      </p:sp>
      <p:sp>
        <p:nvSpPr>
          <p:cNvPr id="14" name="文字方塊 13">
            <a:extLst>
              <a:ext uri="{FF2B5EF4-FFF2-40B4-BE49-F238E27FC236}">
                <a16:creationId xmlns:a16="http://schemas.microsoft.com/office/drawing/2014/main" id="{830B4213-E186-22EB-E9C6-D281D63AF9CA}"/>
              </a:ext>
            </a:extLst>
          </p:cNvPr>
          <p:cNvSpPr txBox="1"/>
          <p:nvPr/>
        </p:nvSpPr>
        <p:spPr>
          <a:xfrm>
            <a:off x="6953250" y="1065101"/>
            <a:ext cx="5156949" cy="377411"/>
          </a:xfrm>
          <a:prstGeom prst="rect">
            <a:avLst/>
          </a:prstGeom>
          <a:noFill/>
        </p:spPr>
        <p:txBody>
          <a:bodyPr wrap="square" rtlCol="0">
            <a:spAutoFit/>
          </a:bodyPr>
          <a:lstStyle/>
          <a:p>
            <a:pPr algn="ctr">
              <a:lnSpc>
                <a:spcPct val="150000"/>
              </a:lnSpc>
            </a:pPr>
            <a:r>
              <a:rPr lang="zh-TW" altLang="en-US" sz="1400" b="1" dirty="0">
                <a:latin typeface="Microsoft YaHei" panose="020B0503020204020204" pitchFamily="34" charset="-122"/>
                <a:ea typeface="Microsoft YaHei" panose="020B0503020204020204" pitchFamily="34" charset="-122"/>
              </a:rPr>
              <a:t>北部石門水庫灌區變動尺度</a:t>
            </a:r>
            <a:r>
              <a:rPr lang="en-US" altLang="zh-TW" sz="1400" b="1" dirty="0">
                <a:latin typeface="Microsoft YaHei" panose="020B0503020204020204" pitchFamily="34" charset="-122"/>
                <a:ea typeface="Microsoft YaHei" panose="020B0503020204020204" pitchFamily="34" charset="-122"/>
              </a:rPr>
              <a:t>SPI</a:t>
            </a:r>
            <a:r>
              <a:rPr lang="zh-TW" altLang="en-US" sz="1400" b="1" dirty="0">
                <a:latin typeface="Microsoft YaHei" panose="020B0503020204020204" pitchFamily="34" charset="-122"/>
                <a:ea typeface="Microsoft YaHei" panose="020B0503020204020204" pitchFamily="34" charset="-122"/>
              </a:rPr>
              <a:t>監測乾旱持續超過半年之年度</a:t>
            </a:r>
            <a:endParaRPr lang="en-US" altLang="zh-TW" sz="1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03840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title"/>
          </p:nvPr>
        </p:nvSpPr>
        <p:spPr/>
        <p:txBody>
          <a:bodyPr/>
          <a:lstStyle/>
          <a:p>
            <a:r>
              <a:rPr lang="zh-TW" altLang="en-US" dirty="0"/>
              <a:t>壹、工作項目</a:t>
            </a:r>
          </a:p>
        </p:txBody>
      </p:sp>
      <p:sp>
        <p:nvSpPr>
          <p:cNvPr id="10" name="矩形 9">
            <a:extLst>
              <a:ext uri="{FF2B5EF4-FFF2-40B4-BE49-F238E27FC236}">
                <a16:creationId xmlns:a16="http://schemas.microsoft.com/office/drawing/2014/main" id="{343CF4D0-12BF-0079-8091-35013487EB5C}"/>
              </a:ext>
            </a:extLst>
          </p:cNvPr>
          <p:cNvSpPr>
            <a:spLocks noChangeArrowheads="1"/>
          </p:cNvSpPr>
          <p:nvPr/>
        </p:nvSpPr>
        <p:spPr bwMode="auto">
          <a:xfrm>
            <a:off x="527380" y="764704"/>
            <a:ext cx="11376000" cy="42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6700" indent="-266700" eaLnBrk="0" fontAlgn="base" hangingPunct="0">
              <a:lnSpc>
                <a:spcPts val="2800"/>
              </a:lnSpc>
              <a:spcBef>
                <a:spcPct val="0"/>
              </a:spcBef>
              <a:spcAft>
                <a:spcPct val="0"/>
              </a:spcAft>
              <a:buClr>
                <a:srgbClr val="EEECE1">
                  <a:lumMod val="50000"/>
                </a:srgbClr>
              </a:buClr>
              <a:buSzPct val="80000"/>
              <a:buFont typeface="Wingdings" panose="05000000000000000000" pitchFamily="2" charset="2"/>
              <a:buChar char="l"/>
            </a:pPr>
            <a:r>
              <a:rPr lang="zh-TW" altLang="en-US"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共 </a:t>
            </a:r>
            <a:r>
              <a:rPr lang="en-US" altLang="zh-TW"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8</a:t>
            </a:r>
            <a:r>
              <a:rPr lang="zh-TW" altLang="en-US"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大項、</a:t>
            </a:r>
            <a:r>
              <a:rPr lang="en-US" altLang="zh-TW"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25</a:t>
            </a:r>
            <a:r>
              <a:rPr lang="zh-TW" altLang="en-US"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小項</a:t>
            </a:r>
          </a:p>
        </p:txBody>
      </p:sp>
      <p:graphicFrame>
        <p:nvGraphicFramePr>
          <p:cNvPr id="2" name="表格 1">
            <a:extLst>
              <a:ext uri="{FF2B5EF4-FFF2-40B4-BE49-F238E27FC236}">
                <a16:creationId xmlns:a16="http://schemas.microsoft.com/office/drawing/2014/main" id="{71B7AC5B-FDFF-9669-F622-E862BCCFED1A}"/>
              </a:ext>
            </a:extLst>
          </p:cNvPr>
          <p:cNvGraphicFramePr>
            <a:graphicFrameLocks noGrp="1"/>
          </p:cNvGraphicFramePr>
          <p:nvPr>
            <p:extLst>
              <p:ext uri="{D42A27DB-BD31-4B8C-83A1-F6EECF244321}">
                <p14:modId xmlns:p14="http://schemas.microsoft.com/office/powerpoint/2010/main" val="2966672929"/>
              </p:ext>
            </p:extLst>
          </p:nvPr>
        </p:nvGraphicFramePr>
        <p:xfrm>
          <a:off x="527380" y="1223393"/>
          <a:ext cx="11376000" cy="5110022"/>
        </p:xfrm>
        <a:graphic>
          <a:graphicData uri="http://schemas.openxmlformats.org/drawingml/2006/table">
            <a:tbl>
              <a:tblPr>
                <a:tableStyleId>{616DA210-FB5B-4158-B5E0-FEB733F419BA}</a:tableStyleId>
              </a:tblPr>
              <a:tblGrid>
                <a:gridCol w="3571284">
                  <a:extLst>
                    <a:ext uri="{9D8B030D-6E8A-4147-A177-3AD203B41FA5}">
                      <a16:colId xmlns:a16="http://schemas.microsoft.com/office/drawing/2014/main" val="4057032030"/>
                    </a:ext>
                  </a:extLst>
                </a:gridCol>
                <a:gridCol w="7804716">
                  <a:extLst>
                    <a:ext uri="{9D8B030D-6E8A-4147-A177-3AD203B41FA5}">
                      <a16:colId xmlns:a16="http://schemas.microsoft.com/office/drawing/2014/main" val="1092877010"/>
                    </a:ext>
                  </a:extLst>
                </a:gridCol>
              </a:tblGrid>
              <a:tr h="329388">
                <a:tc>
                  <a:txBody>
                    <a:bodyPr/>
                    <a:lstStyle/>
                    <a:p>
                      <a:pPr algn="ctr">
                        <a:lnSpc>
                          <a:spcPct val="100000"/>
                        </a:lnSpc>
                        <a:spcAft>
                          <a:spcPts val="0"/>
                        </a:spcAft>
                      </a:pPr>
                      <a:r>
                        <a:rPr lang="zh-TW" altLang="en-US" sz="1600" b="1" kern="100" dirty="0">
                          <a:effectLst/>
                          <a:latin typeface="Microsoft YaHei" panose="020B0503020204020204" pitchFamily="34" charset="-122"/>
                          <a:ea typeface="Microsoft YaHei" panose="020B0503020204020204" pitchFamily="34" charset="-122"/>
                          <a:cs typeface="Times New Roman" panose="02020603050405020304" pitchFamily="18" charset="0"/>
                        </a:rPr>
                        <a:t>工作項目</a:t>
                      </a:r>
                      <a:endParaRPr lang="zh-TW" sz="1600" b="1"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F679"/>
                    </a:solidFill>
                  </a:tcPr>
                </a:tc>
                <a:tc>
                  <a:txBody>
                    <a:bodyPr/>
                    <a:lstStyle/>
                    <a:p>
                      <a:pPr marL="86995" indent="-86995" algn="ctr">
                        <a:lnSpc>
                          <a:spcPct val="100000"/>
                        </a:lnSpc>
                        <a:spcAft>
                          <a:spcPts val="0"/>
                        </a:spcAft>
                      </a:pPr>
                      <a:r>
                        <a:rPr lang="zh-TW" altLang="en-US" sz="1600" b="1" kern="100" dirty="0">
                          <a:effectLst/>
                          <a:latin typeface="Microsoft YaHei" panose="020B0503020204020204" pitchFamily="34" charset="-122"/>
                          <a:ea typeface="Microsoft YaHei" panose="020B0503020204020204" pitchFamily="34" charset="-122"/>
                          <a:cs typeface="Times New Roman" panose="02020603050405020304" pitchFamily="18" charset="0"/>
                        </a:rPr>
                        <a:t>細部工作規劃</a:t>
                      </a:r>
                      <a:endParaRPr lang="zh-TW" sz="1600" b="1"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000" marR="36000" marT="36000" marB="360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F679"/>
                    </a:solidFill>
                  </a:tcPr>
                </a:tc>
                <a:extLst>
                  <a:ext uri="{0D108BD9-81ED-4DB2-BD59-A6C34878D82A}">
                    <a16:rowId xmlns:a16="http://schemas.microsoft.com/office/drawing/2014/main" val="1700665673"/>
                  </a:ext>
                </a:extLst>
              </a:tr>
              <a:tr h="335051">
                <a:tc>
                  <a:txBody>
                    <a:bodyPr/>
                    <a:lstStyle/>
                    <a:p>
                      <a:pPr marL="447675" marR="0" lvl="0" indent="-447675" algn="just"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三、研提灌溉管理實務</a:t>
                      </a:r>
                      <a:r>
                        <a:rPr lang="zh-TW" altLang="en-US"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應用衛星影像或航照影像之建議案</a:t>
                      </a:r>
                      <a:endParaRPr lang="zh-TW" altLang="zh-TW"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365125" marR="0" lvl="0" indent="-365125" algn="just" defTabSz="914400" rtl="0" eaLnBrk="1" fontAlgn="auto" latinLnBrk="0" hangingPunct="1">
                        <a:lnSpc>
                          <a:spcPct val="100000"/>
                        </a:lnSpc>
                        <a:spcBef>
                          <a:spcPts val="0"/>
                        </a:spcBef>
                        <a:spcAft>
                          <a:spcPts val="0"/>
                        </a:spcAft>
                        <a:buClrTx/>
                        <a:buSzTx/>
                        <a:buFontTx/>
                        <a:buNone/>
                        <a:tabLst/>
                        <a:defRPr/>
                      </a:pPr>
                      <a:endParaRPr 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示範區衛星或航照影像蒐集校正，以及衛星影像時空資料保存。</a:t>
                      </a:r>
                    </a:p>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示範區衛星影像大氣輻射校正與影像鑲嵌處理。</a:t>
                      </a:r>
                    </a:p>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示範區水稻範圍判釋方法建立。</a:t>
                      </a:r>
                    </a:p>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示範區水稻判釋結果準確度評估。</a:t>
                      </a:r>
                    </a:p>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研提灌溉管理實務運用建議。</a:t>
                      </a:r>
                    </a:p>
                  </a:txBody>
                  <a:tcPr marL="36000" marR="36000" marT="36000" marB="36000">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0229463"/>
                  </a:ext>
                </a:extLst>
              </a:tr>
              <a:tr h="335051">
                <a:tc>
                  <a:txBody>
                    <a:bodyPr/>
                    <a:lstStyle/>
                    <a:p>
                      <a:pPr marL="447675" marR="0" lvl="0" indent="-447675" algn="just"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四、針對水資源競用區歷史一、二期稻作</a:t>
                      </a:r>
                      <a:r>
                        <a:rPr lang="zh-TW" altLang="en-US"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停灌事件之模擬與研析</a:t>
                      </a:r>
                      <a:r>
                        <a:rPr lang="en-US" altLang="zh-TW"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石門及曾文</a:t>
                      </a:r>
                      <a:r>
                        <a:rPr lang="en-US" alt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烏山頭水庫灌區</a:t>
                      </a:r>
                      <a:r>
                        <a:rPr lang="en-US" alt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以歷史停灌事件水庫初始條件</a:t>
                      </a: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蓄水量</a:t>
                      </a: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模擬不同入流量與農業供灌條件、民生公共用水條件等，進行水庫蓄水量模擬。</a:t>
                      </a:r>
                    </a:p>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根據歷史一、二期稻作停灌事件模擬結果，進行停灌決策條件說明與研析。</a:t>
                      </a:r>
                    </a:p>
                  </a:txBody>
                  <a:tcPr marL="36000" marR="36000" marT="36000" marB="36000">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7623590"/>
                  </a:ext>
                </a:extLst>
              </a:tr>
              <a:tr h="335051">
                <a:tc>
                  <a:txBody>
                    <a:bodyPr/>
                    <a:lstStyle/>
                    <a:p>
                      <a:pPr marL="447675" marR="0" lvl="0" indent="-447675" algn="just"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五、農業水資源供灌</a:t>
                      </a:r>
                      <a:r>
                        <a:rPr lang="zh-TW" altLang="en-US"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缺水風險評估</a:t>
                      </a:r>
                      <a:r>
                        <a:rPr lang="en-US" alt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石門及曾文</a:t>
                      </a:r>
                      <a:r>
                        <a:rPr lang="en-US" alt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烏山頭水庫灌區</a:t>
                      </a:r>
                      <a:r>
                        <a:rPr lang="en-US" alt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水庫入流量機率分布研析及農業可供灌溉水量估計。</a:t>
                      </a:r>
                    </a:p>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水庫灌區供灌缺水風險評估及農業節水補償期望值估計。</a:t>
                      </a:r>
                    </a:p>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應用供灌缺水風險方法回顧近年供灌決策風險。</a:t>
                      </a:r>
                    </a:p>
                    <a:p>
                      <a:pPr marL="266700" indent="-241300" algn="just" defTabSz="914400" rtl="0" eaLnBrk="1" latinLnBrk="0" hangingPunct="1">
                        <a:lnSpc>
                          <a:spcPts val="3000"/>
                        </a:lnSpc>
                        <a:spcAft>
                          <a:spcPts val="0"/>
                        </a:spcAft>
                        <a:buFont typeface="+mj-lt"/>
                        <a:buAutoNum type="arabicPeriod"/>
                      </a:pPr>
                      <a:endPar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6000" marR="36000" marT="36000" marB="36000">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4571084"/>
                  </a:ext>
                </a:extLst>
              </a:tr>
            </a:tbl>
          </a:graphicData>
        </a:graphic>
      </p:graphicFrame>
      <p:sp>
        <p:nvSpPr>
          <p:cNvPr id="4" name="投影片編號版面配置區 3">
            <a:extLst>
              <a:ext uri="{FF2B5EF4-FFF2-40B4-BE49-F238E27FC236}">
                <a16:creationId xmlns:a16="http://schemas.microsoft.com/office/drawing/2014/main" id="{3AA4CF24-5E9A-7B31-369D-47BB28184719}"/>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5</a:t>
            </a:fld>
            <a:r>
              <a:rPr lang="en-US" altLang="zh-TW" dirty="0"/>
              <a:t>/66</a:t>
            </a:r>
            <a:endParaRPr lang="zh-TW" altLang="en-US" dirty="0"/>
          </a:p>
        </p:txBody>
      </p:sp>
    </p:spTree>
    <p:extLst>
      <p:ext uri="{BB962C8B-B14F-4D97-AF65-F5344CB8AC3E}">
        <p14:creationId xmlns:p14="http://schemas.microsoft.com/office/powerpoint/2010/main" val="1461938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CF5A5-AEF9-6DB5-CC2A-2080E284FCD7}"/>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0461BDEA-D563-8DCB-8A97-A60F533C320B}"/>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2E10A290-4CAF-624F-E201-10587F4B3588}"/>
              </a:ext>
            </a:extLst>
          </p:cNvPr>
          <p:cNvSpPr txBox="1">
            <a:spLocks/>
          </p:cNvSpPr>
          <p:nvPr/>
        </p:nvSpPr>
        <p:spPr>
          <a:xfrm>
            <a:off x="527380" y="728696"/>
            <a:ext cx="11376000" cy="490504"/>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lang="zh-TW" altLang="en-US" sz="2400" b="1" dirty="0">
                <a:effectLst/>
                <a:latin typeface="Microsoft YaHei" panose="020B0503020204020204" pitchFamily="34" charset="-122"/>
                <a:ea typeface="Microsoft YaHei" panose="020B0503020204020204" pitchFamily="34" charset="-122"/>
              </a:rPr>
              <a:t>七</a:t>
            </a:r>
            <a:r>
              <a:rPr kumimoji="0" lang="zh-TW" altLang="en-US" sz="2400" b="1" dirty="0">
                <a:effectLst/>
                <a:latin typeface="Microsoft YaHei" panose="020B0503020204020204" pitchFamily="34" charset="-122"/>
                <a:ea typeface="Microsoft YaHei" panose="020B0503020204020204" pitchFamily="34" charset="-122"/>
              </a:rPr>
              <a:t>、協助辦理</a:t>
            </a:r>
            <a:r>
              <a:rPr kumimoji="0" lang="en-US" altLang="zh-TW" sz="2400" b="1" dirty="0">
                <a:effectLst/>
                <a:latin typeface="Microsoft YaHei" panose="020B0503020204020204" pitchFamily="34" charset="-122"/>
                <a:ea typeface="Microsoft YaHei" panose="020B0503020204020204" pitchFamily="34" charset="-122"/>
              </a:rPr>
              <a:t>113</a:t>
            </a:r>
            <a:r>
              <a:rPr kumimoji="0" lang="zh-TW" altLang="en-US" sz="2400" b="1" dirty="0">
                <a:effectLst/>
                <a:latin typeface="Microsoft YaHei" panose="020B0503020204020204" pitchFamily="34" charset="-122"/>
                <a:ea typeface="Microsoft YaHei" panose="020B0503020204020204" pitchFamily="34" charset="-122"/>
              </a:rPr>
              <a:t>年供灌水情滾動分析及供灌策略建議</a:t>
            </a:r>
          </a:p>
        </p:txBody>
      </p:sp>
      <p:sp>
        <p:nvSpPr>
          <p:cNvPr id="109" name="投影片編號版面配置區 108">
            <a:extLst>
              <a:ext uri="{FF2B5EF4-FFF2-40B4-BE49-F238E27FC236}">
                <a16:creationId xmlns:a16="http://schemas.microsoft.com/office/drawing/2014/main" id="{C9F2ACB7-F06A-3B49-B52F-FFF03DAC3755}"/>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50</a:t>
            </a:fld>
            <a:r>
              <a:rPr lang="en-US" altLang="zh-TW" dirty="0"/>
              <a:t>/66</a:t>
            </a:r>
            <a:endParaRPr lang="zh-TW" altLang="en-US" dirty="0"/>
          </a:p>
        </p:txBody>
      </p:sp>
      <p:graphicFrame>
        <p:nvGraphicFramePr>
          <p:cNvPr id="5" name="表格 4">
            <a:extLst>
              <a:ext uri="{FF2B5EF4-FFF2-40B4-BE49-F238E27FC236}">
                <a16:creationId xmlns:a16="http://schemas.microsoft.com/office/drawing/2014/main" id="{31046CE9-DD46-8446-D070-5EC71F1C7C5C}"/>
              </a:ext>
            </a:extLst>
          </p:cNvPr>
          <p:cNvGraphicFramePr>
            <a:graphicFrameLocks noGrp="1"/>
          </p:cNvGraphicFramePr>
          <p:nvPr>
            <p:extLst>
              <p:ext uri="{D42A27DB-BD31-4B8C-83A1-F6EECF244321}">
                <p14:modId xmlns:p14="http://schemas.microsoft.com/office/powerpoint/2010/main" val="1531321262"/>
              </p:ext>
            </p:extLst>
          </p:nvPr>
        </p:nvGraphicFramePr>
        <p:xfrm>
          <a:off x="1055125" y="1795314"/>
          <a:ext cx="10510553" cy="4655280"/>
        </p:xfrm>
        <a:graphic>
          <a:graphicData uri="http://schemas.openxmlformats.org/drawingml/2006/table">
            <a:tbl>
              <a:tblPr firstRow="1" bandRow="1">
                <a:tableStyleId>{5C22544A-7EE6-4342-B048-85BDC9FD1C3A}</a:tableStyleId>
              </a:tblPr>
              <a:tblGrid>
                <a:gridCol w="2197662">
                  <a:extLst>
                    <a:ext uri="{9D8B030D-6E8A-4147-A177-3AD203B41FA5}">
                      <a16:colId xmlns:a16="http://schemas.microsoft.com/office/drawing/2014/main" val="216710832"/>
                    </a:ext>
                  </a:extLst>
                </a:gridCol>
                <a:gridCol w="1188000">
                  <a:extLst>
                    <a:ext uri="{9D8B030D-6E8A-4147-A177-3AD203B41FA5}">
                      <a16:colId xmlns:a16="http://schemas.microsoft.com/office/drawing/2014/main" val="3927769823"/>
                    </a:ext>
                  </a:extLst>
                </a:gridCol>
                <a:gridCol w="828000">
                  <a:extLst>
                    <a:ext uri="{9D8B030D-6E8A-4147-A177-3AD203B41FA5}">
                      <a16:colId xmlns:a16="http://schemas.microsoft.com/office/drawing/2014/main" val="3208926490"/>
                    </a:ext>
                  </a:extLst>
                </a:gridCol>
                <a:gridCol w="4433455">
                  <a:extLst>
                    <a:ext uri="{9D8B030D-6E8A-4147-A177-3AD203B41FA5}">
                      <a16:colId xmlns:a16="http://schemas.microsoft.com/office/drawing/2014/main" val="3757282209"/>
                    </a:ext>
                  </a:extLst>
                </a:gridCol>
                <a:gridCol w="983672">
                  <a:extLst>
                    <a:ext uri="{9D8B030D-6E8A-4147-A177-3AD203B41FA5}">
                      <a16:colId xmlns:a16="http://schemas.microsoft.com/office/drawing/2014/main" val="3143124582"/>
                    </a:ext>
                  </a:extLst>
                </a:gridCol>
                <a:gridCol w="879764">
                  <a:extLst>
                    <a:ext uri="{9D8B030D-6E8A-4147-A177-3AD203B41FA5}">
                      <a16:colId xmlns:a16="http://schemas.microsoft.com/office/drawing/2014/main" val="551907357"/>
                    </a:ext>
                  </a:extLst>
                </a:gridCol>
              </a:tblGrid>
              <a:tr h="720000">
                <a:tc>
                  <a:txBody>
                    <a:bodyPr/>
                    <a:lstStyle/>
                    <a:p>
                      <a:pPr algn="ctr"/>
                      <a:r>
                        <a:rPr lang="zh-TW" altLang="en-US" sz="2000" dirty="0">
                          <a:latin typeface="Microsoft YaHei" panose="020B0503020204020204" pitchFamily="34" charset="-122"/>
                          <a:ea typeface="Microsoft YaHei" panose="020B0503020204020204" pitchFamily="34" charset="-122"/>
                        </a:rPr>
                        <a:t>協助項目</a:t>
                      </a:r>
                    </a:p>
                  </a:txBody>
                  <a:tcPr marL="0" marR="0" marT="0" marB="0" anchor="ctr">
                    <a:solidFill>
                      <a:schemeClr val="accent1">
                        <a:lumMod val="50000"/>
                      </a:schemeClr>
                    </a:solidFill>
                  </a:tcPr>
                </a:tc>
                <a:tc>
                  <a:txBody>
                    <a:bodyPr/>
                    <a:lstStyle/>
                    <a:p>
                      <a:pPr algn="ctr"/>
                      <a:r>
                        <a:rPr lang="zh-TW" altLang="en-US" sz="2000" dirty="0">
                          <a:latin typeface="Microsoft YaHei" panose="020B0503020204020204" pitchFamily="34" charset="-122"/>
                          <a:ea typeface="Microsoft YaHei" panose="020B0503020204020204" pitchFamily="34" charset="-122"/>
                        </a:rPr>
                        <a:t>協助</a:t>
                      </a:r>
                      <a:endParaRPr lang="en-US" altLang="zh-TW" sz="2000" dirty="0">
                        <a:latin typeface="Microsoft YaHei" panose="020B0503020204020204" pitchFamily="34" charset="-122"/>
                        <a:ea typeface="Microsoft YaHei" panose="020B0503020204020204" pitchFamily="34" charset="-122"/>
                      </a:endParaRPr>
                    </a:p>
                    <a:p>
                      <a:pPr algn="ctr"/>
                      <a:r>
                        <a:rPr lang="zh-TW" altLang="en-US" sz="2000" dirty="0">
                          <a:latin typeface="Microsoft YaHei" panose="020B0503020204020204" pitchFamily="34" charset="-122"/>
                          <a:ea typeface="Microsoft YaHei" panose="020B0503020204020204" pitchFamily="34" charset="-122"/>
                        </a:rPr>
                        <a:t>日期</a:t>
                      </a:r>
                    </a:p>
                  </a:txBody>
                  <a:tcPr marL="0" marR="0" marT="0" marB="0" anchor="ctr">
                    <a:solidFill>
                      <a:schemeClr val="accent1">
                        <a:lumMod val="50000"/>
                      </a:schemeClr>
                    </a:solidFill>
                  </a:tcPr>
                </a:tc>
                <a:tc>
                  <a:txBody>
                    <a:bodyPr/>
                    <a:lstStyle/>
                    <a:p>
                      <a:pPr algn="ctr"/>
                      <a:r>
                        <a:rPr lang="zh-TW" altLang="en-US" sz="2000" dirty="0">
                          <a:latin typeface="Microsoft YaHei" panose="020B0503020204020204" pitchFamily="34" charset="-122"/>
                          <a:ea typeface="Microsoft YaHei" panose="020B0503020204020204" pitchFamily="34" charset="-122"/>
                        </a:rPr>
                        <a:t>協助</a:t>
                      </a:r>
                      <a:endParaRPr lang="en-US" altLang="zh-TW" sz="2000" dirty="0">
                        <a:latin typeface="Microsoft YaHei" panose="020B0503020204020204" pitchFamily="34" charset="-122"/>
                        <a:ea typeface="Microsoft YaHei" panose="020B0503020204020204" pitchFamily="34" charset="-122"/>
                      </a:endParaRPr>
                    </a:p>
                    <a:p>
                      <a:pPr algn="ctr"/>
                      <a:r>
                        <a:rPr lang="zh-TW" altLang="en-US" sz="2000" dirty="0">
                          <a:latin typeface="Microsoft YaHei" panose="020B0503020204020204" pitchFamily="34" charset="-122"/>
                          <a:ea typeface="Microsoft YaHei" panose="020B0503020204020204" pitchFamily="34" charset="-122"/>
                        </a:rPr>
                        <a:t>頻率</a:t>
                      </a:r>
                    </a:p>
                  </a:txBody>
                  <a:tcPr marL="0" marR="0" marT="0" marB="0" anchor="ctr">
                    <a:solidFill>
                      <a:schemeClr val="accent1">
                        <a:lumMod val="50000"/>
                      </a:schemeClr>
                    </a:solidFill>
                  </a:tcPr>
                </a:tc>
                <a:tc>
                  <a:txBody>
                    <a:bodyPr/>
                    <a:lstStyle/>
                    <a:p>
                      <a:pPr algn="ctr"/>
                      <a:r>
                        <a:rPr lang="zh-TW" altLang="en-US" sz="2000" dirty="0">
                          <a:latin typeface="Microsoft YaHei" panose="020B0503020204020204" pitchFamily="34" charset="-122"/>
                          <a:ea typeface="Microsoft YaHei" panose="020B0503020204020204" pitchFamily="34" charset="-122"/>
                        </a:rPr>
                        <a:t>協助內容</a:t>
                      </a:r>
                    </a:p>
                  </a:txBody>
                  <a:tcPr marL="0" marR="0" marT="0" marB="0" anchor="ctr">
                    <a:solidFill>
                      <a:schemeClr val="accent1">
                        <a:lumMod val="50000"/>
                      </a:schemeClr>
                    </a:solidFill>
                  </a:tcPr>
                </a:tc>
                <a:tc>
                  <a:txBody>
                    <a:bodyPr/>
                    <a:lstStyle/>
                    <a:p>
                      <a:pPr algn="ctr"/>
                      <a:r>
                        <a:rPr lang="zh-TW" altLang="en-US" sz="2000" dirty="0">
                          <a:latin typeface="Microsoft YaHei" panose="020B0503020204020204" pitchFamily="34" charset="-122"/>
                          <a:ea typeface="Microsoft YaHei" panose="020B0503020204020204" pitchFamily="34" charset="-122"/>
                        </a:rPr>
                        <a:t>模擬情境組數</a:t>
                      </a:r>
                    </a:p>
                  </a:txBody>
                  <a:tcPr marL="0" marR="0" marT="0" marB="0" anchor="ctr">
                    <a:solidFill>
                      <a:schemeClr val="accent1">
                        <a:lumMod val="50000"/>
                      </a:schemeClr>
                    </a:solidFill>
                  </a:tcPr>
                </a:tc>
                <a:tc>
                  <a:txBody>
                    <a:bodyPr/>
                    <a:lstStyle/>
                    <a:p>
                      <a:pPr algn="ctr"/>
                      <a:r>
                        <a:rPr lang="zh-TW" altLang="en-US" sz="2000" dirty="0">
                          <a:latin typeface="Microsoft YaHei" panose="020B0503020204020204" pitchFamily="34" charset="-122"/>
                          <a:ea typeface="Microsoft YaHei" panose="020B0503020204020204" pitchFamily="34" charset="-122"/>
                        </a:rPr>
                        <a:t>簡報</a:t>
                      </a:r>
                      <a:endParaRPr lang="en-US" altLang="zh-TW" sz="2000" dirty="0">
                        <a:latin typeface="Microsoft YaHei" panose="020B0503020204020204" pitchFamily="34" charset="-122"/>
                        <a:ea typeface="Microsoft YaHei" panose="020B0503020204020204" pitchFamily="34" charset="-122"/>
                      </a:endParaRPr>
                    </a:p>
                    <a:p>
                      <a:pPr algn="ctr"/>
                      <a:r>
                        <a:rPr lang="zh-TW" altLang="en-US" sz="2000" dirty="0">
                          <a:latin typeface="Microsoft YaHei" panose="020B0503020204020204" pitchFamily="34" charset="-122"/>
                          <a:ea typeface="Microsoft YaHei" panose="020B0503020204020204" pitchFamily="34" charset="-122"/>
                        </a:rPr>
                        <a:t>頁數</a:t>
                      </a:r>
                    </a:p>
                  </a:txBody>
                  <a:tcPr marL="0" marR="0" marT="0" marB="0" anchor="ctr">
                    <a:solidFill>
                      <a:schemeClr val="accent1">
                        <a:lumMod val="50000"/>
                      </a:schemeClr>
                    </a:solidFill>
                  </a:tcPr>
                </a:tc>
                <a:extLst>
                  <a:ext uri="{0D108BD9-81ED-4DB2-BD59-A6C34878D82A}">
                    <a16:rowId xmlns:a16="http://schemas.microsoft.com/office/drawing/2014/main" val="3250102785"/>
                  </a:ext>
                </a:extLst>
              </a:tr>
              <a:tr h="1548000">
                <a:tc>
                  <a:txBody>
                    <a:bodyPr/>
                    <a:lstStyle/>
                    <a:p>
                      <a:pPr algn="ctr"/>
                      <a:r>
                        <a:rPr lang="zh-TW" altLang="en-US" dirty="0">
                          <a:latin typeface="Microsoft YaHei" panose="020B0503020204020204" pitchFamily="34" charset="-122"/>
                          <a:ea typeface="Microsoft YaHei" panose="020B0503020204020204" pitchFamily="34" charset="-122"/>
                        </a:rPr>
                        <a:t>每日石門水庫</a:t>
                      </a:r>
                      <a:endParaRPr lang="en-US" altLang="zh-TW" dirty="0">
                        <a:latin typeface="Microsoft YaHei" panose="020B0503020204020204" pitchFamily="34" charset="-122"/>
                        <a:ea typeface="Microsoft YaHei" panose="020B0503020204020204" pitchFamily="34" charset="-122"/>
                      </a:endParaRPr>
                    </a:p>
                    <a:p>
                      <a:pPr algn="ctr"/>
                      <a:r>
                        <a:rPr lang="zh-TW" altLang="en-US" dirty="0">
                          <a:latin typeface="Microsoft YaHei" panose="020B0503020204020204" pitchFamily="34" charset="-122"/>
                          <a:ea typeface="Microsoft YaHei" panose="020B0503020204020204" pitchFamily="34" charset="-122"/>
                        </a:rPr>
                        <a:t>水情分析</a:t>
                      </a:r>
                    </a:p>
                  </a:txBody>
                  <a:tcPr marL="72000" marR="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3/1~</a:t>
                      </a:r>
                      <a:r>
                        <a:rPr lang="zh-TW" altLang="en-US" dirty="0">
                          <a:latin typeface="Microsoft YaHei" panose="020B0503020204020204" pitchFamily="34" charset="-122"/>
                          <a:ea typeface="Microsoft YaHei" panose="020B0503020204020204" pitchFamily="34" charset="-122"/>
                        </a:rPr>
                        <a:t>至今</a:t>
                      </a:r>
                    </a:p>
                  </a:txBody>
                  <a:tcPr marL="0" marR="0" marT="0" marB="0" anchor="ctr"/>
                </a:tc>
                <a:tc>
                  <a:txBody>
                    <a:bodyPr/>
                    <a:lstStyle/>
                    <a:p>
                      <a:pPr algn="ctr"/>
                      <a:r>
                        <a:rPr lang="zh-TW" altLang="en-US" dirty="0">
                          <a:latin typeface="Microsoft YaHei" panose="020B0503020204020204" pitchFamily="34" charset="-122"/>
                          <a:ea typeface="Microsoft YaHei" panose="020B0503020204020204" pitchFamily="34" charset="-122"/>
                        </a:rPr>
                        <a:t>每日</a:t>
                      </a:r>
                    </a:p>
                  </a:txBody>
                  <a:tcPr marL="0" marR="0" marT="0" marB="0" anchor="ctr"/>
                </a:tc>
                <a:tc>
                  <a:txBody>
                    <a:bodyPr/>
                    <a:lstStyle/>
                    <a:p>
                      <a:pPr marL="179388" lvl="0" indent="-179388" algn="l" hangingPunct="0">
                        <a:lnSpc>
                          <a:spcPct val="100000"/>
                        </a:lnSpc>
                        <a:spcAft>
                          <a:spcPts val="0"/>
                        </a:spcAft>
                        <a:buFont typeface="Wingdings" panose="05000000000000000000" pitchFamily="2" charset="2"/>
                        <a:buChar char=""/>
                      </a:pPr>
                      <a:r>
                        <a:rPr lang="zh-TW" altLang="en-US" sz="1600" kern="100" dirty="0">
                          <a:effectLst/>
                          <a:latin typeface="Microsoft YaHei" panose="020B0503020204020204" pitchFamily="34" charset="-122"/>
                          <a:ea typeface="Microsoft YaHei" panose="020B0503020204020204" pitchFamily="34" charset="-122"/>
                          <a:cs typeface="新細明體" panose="02020500000000000000" pitchFamily="18" charset="-120"/>
                        </a:rPr>
                        <a:t>依委辦機關及北水分署管控量進行情境模擬</a:t>
                      </a:r>
                      <a:endParaRPr lang="zh-TW" sz="1600" kern="100" dirty="0">
                        <a:effectLst/>
                        <a:latin typeface="Microsoft YaHei" panose="020B0503020204020204" pitchFamily="34" charset="-122"/>
                        <a:ea typeface="Microsoft YaHei" panose="020B0503020204020204" pitchFamily="34" charset="-122"/>
                        <a:cs typeface="新細明體" panose="02020500000000000000" pitchFamily="18" charset="-120"/>
                      </a:endParaRPr>
                    </a:p>
                    <a:p>
                      <a:pPr marL="179388" lvl="0" indent="-179388" algn="l" hangingPunct="0">
                        <a:lnSpc>
                          <a:spcPct val="100000"/>
                        </a:lnSpc>
                        <a:spcAft>
                          <a:spcPts val="0"/>
                        </a:spcAft>
                        <a:buFont typeface="Wingdings" panose="05000000000000000000" pitchFamily="2" charset="2"/>
                        <a:buChar char=""/>
                      </a:pPr>
                      <a:r>
                        <a:rPr lang="zh-TW" sz="1600" kern="100" dirty="0">
                          <a:effectLst/>
                          <a:latin typeface="Microsoft YaHei" panose="020B0503020204020204" pitchFamily="34" charset="-122"/>
                          <a:ea typeface="Microsoft YaHei" panose="020B0503020204020204" pitchFamily="34" charset="-122"/>
                          <a:cs typeface="新細明體" panose="02020500000000000000" pitchFamily="18" charset="-120"/>
                        </a:rPr>
                        <a:t>未來兩周雨量估計</a:t>
                      </a:r>
                    </a:p>
                    <a:p>
                      <a:pPr marL="179388" lvl="0" indent="-179388" algn="l" hangingPunct="0">
                        <a:lnSpc>
                          <a:spcPct val="100000"/>
                        </a:lnSpc>
                        <a:spcAft>
                          <a:spcPts val="0"/>
                        </a:spcAft>
                        <a:buFont typeface="Wingdings" panose="05000000000000000000" pitchFamily="2" charset="2"/>
                        <a:buChar char=""/>
                      </a:pPr>
                      <a:r>
                        <a:rPr lang="zh-TW" sz="1600" kern="100" dirty="0">
                          <a:effectLst/>
                          <a:latin typeface="Microsoft YaHei" panose="020B0503020204020204" pitchFamily="34" charset="-122"/>
                          <a:ea typeface="Microsoft YaHei" panose="020B0503020204020204" pitchFamily="34" charset="-122"/>
                          <a:cs typeface="新細明體" panose="02020500000000000000" pitchFamily="18" charset="-120"/>
                        </a:rPr>
                        <a:t>每日埤塘蓄水量</a:t>
                      </a:r>
                    </a:p>
                    <a:p>
                      <a:pPr marL="179388" lvl="0" indent="-179388" algn="l" hangingPunct="0">
                        <a:lnSpc>
                          <a:spcPct val="100000"/>
                        </a:lnSpc>
                        <a:spcAft>
                          <a:spcPts val="0"/>
                        </a:spcAft>
                        <a:buFont typeface="Wingdings" panose="05000000000000000000" pitchFamily="2" charset="2"/>
                        <a:buChar char=""/>
                      </a:pPr>
                      <a:r>
                        <a:rPr lang="zh-TW" altLang="en-US" sz="1600" kern="100" dirty="0">
                          <a:effectLst/>
                          <a:latin typeface="Microsoft YaHei" panose="020B0503020204020204" pitchFamily="34" charset="-122"/>
                          <a:ea typeface="Microsoft YaHei" panose="020B0503020204020204" pitchFamily="34" charset="-122"/>
                          <a:cs typeface="新細明體" panose="02020500000000000000" pitchFamily="18" charset="-120"/>
                        </a:rPr>
                        <a:t>石門</a:t>
                      </a:r>
                      <a:r>
                        <a:rPr lang="zh-TW" sz="1600" kern="100" dirty="0">
                          <a:effectLst/>
                          <a:latin typeface="Microsoft YaHei" panose="020B0503020204020204" pitchFamily="34" charset="-122"/>
                          <a:ea typeface="Microsoft YaHei" panose="020B0503020204020204" pitchFamily="34" charset="-122"/>
                          <a:cs typeface="新細明體" panose="02020500000000000000" pitchFamily="18" charset="-120"/>
                        </a:rPr>
                        <a:t>水庫近十年</a:t>
                      </a:r>
                      <a:r>
                        <a:rPr lang="en-US" sz="1600" kern="100" dirty="0">
                          <a:effectLst/>
                          <a:latin typeface="Microsoft YaHei" panose="020B0503020204020204" pitchFamily="34" charset="-122"/>
                          <a:ea typeface="Microsoft YaHei" panose="020B0503020204020204" pitchFamily="34" charset="-122"/>
                          <a:cs typeface="新細明體" panose="02020500000000000000" pitchFamily="18" charset="-120"/>
                        </a:rPr>
                        <a:t>(104~113</a:t>
                      </a:r>
                      <a:r>
                        <a:rPr lang="zh-TW" sz="1600" kern="100" dirty="0">
                          <a:effectLst/>
                          <a:latin typeface="Microsoft YaHei" panose="020B0503020204020204" pitchFamily="34" charset="-122"/>
                          <a:ea typeface="Microsoft YaHei" panose="020B0503020204020204" pitchFamily="34" charset="-122"/>
                          <a:cs typeface="新細明體" panose="02020500000000000000" pitchFamily="18" charset="-120"/>
                        </a:rPr>
                        <a:t>年</a:t>
                      </a:r>
                      <a:r>
                        <a:rPr lang="en-US" sz="1600" kern="100" dirty="0">
                          <a:effectLst/>
                          <a:latin typeface="Microsoft YaHei" panose="020B0503020204020204" pitchFamily="34" charset="-122"/>
                          <a:ea typeface="Microsoft YaHei" panose="020B0503020204020204" pitchFamily="34" charset="-122"/>
                          <a:cs typeface="新細明體" panose="02020500000000000000" pitchFamily="18" charset="-120"/>
                        </a:rPr>
                        <a:t>)</a:t>
                      </a:r>
                      <a:r>
                        <a:rPr lang="zh-TW" sz="1600" kern="100" dirty="0">
                          <a:effectLst/>
                          <a:latin typeface="Microsoft YaHei" panose="020B0503020204020204" pitchFamily="34" charset="-122"/>
                          <a:ea typeface="Microsoft YaHei" panose="020B0503020204020204" pitchFamily="34" charset="-122"/>
                          <a:cs typeface="新細明體" panose="02020500000000000000" pitchFamily="18" charset="-120"/>
                        </a:rPr>
                        <a:t>同期蓄水量排名</a:t>
                      </a:r>
                    </a:p>
                    <a:p>
                      <a:pPr marL="179388" lvl="0" indent="-179388" algn="l" hangingPunct="0">
                        <a:lnSpc>
                          <a:spcPct val="100000"/>
                        </a:lnSpc>
                        <a:spcAft>
                          <a:spcPts val="0"/>
                        </a:spcAft>
                        <a:buFont typeface="Wingdings" panose="05000000000000000000" pitchFamily="2" charset="2"/>
                        <a:buChar char=""/>
                      </a:pPr>
                      <a:r>
                        <a:rPr lang="zh-TW" sz="1600" kern="100" dirty="0">
                          <a:effectLst/>
                          <a:latin typeface="Microsoft YaHei" panose="020B0503020204020204" pitchFamily="34" charset="-122"/>
                          <a:ea typeface="Microsoft YaHei" panose="020B0503020204020204" pitchFamily="34" charset="-122"/>
                          <a:cs typeface="新細明體" panose="02020500000000000000" pitchFamily="18" charset="-120"/>
                        </a:rPr>
                        <a:t>抗旱灌溉執行情形，水庫供農業用水量</a:t>
                      </a:r>
                    </a:p>
                    <a:p>
                      <a:pPr marL="179388" lvl="0" indent="-179388" algn="l" hangingPunct="0">
                        <a:lnSpc>
                          <a:spcPct val="100000"/>
                        </a:lnSpc>
                        <a:spcAft>
                          <a:spcPts val="0"/>
                        </a:spcAft>
                        <a:buFont typeface="Wingdings" panose="05000000000000000000" pitchFamily="2" charset="2"/>
                        <a:buChar char=""/>
                      </a:pPr>
                      <a:r>
                        <a:rPr lang="zh-TW" sz="1600" kern="100" dirty="0">
                          <a:effectLst/>
                          <a:latin typeface="Microsoft YaHei" panose="020B0503020204020204" pitchFamily="34" charset="-122"/>
                          <a:ea typeface="Microsoft YaHei" panose="020B0503020204020204" pitchFamily="34" charset="-122"/>
                          <a:cs typeface="新細明體" panose="02020500000000000000" pitchFamily="18" charset="-120"/>
                        </a:rPr>
                        <a:t>石門水庫灌區各旬抗旱灌溉配水表</a:t>
                      </a:r>
                    </a:p>
                  </a:txBody>
                  <a:tcPr marL="17780" marR="1778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1,821</a:t>
                      </a:r>
                      <a:endParaRPr lang="zh-TW" altLang="en-US" dirty="0">
                        <a:latin typeface="Microsoft YaHei" panose="020B0503020204020204" pitchFamily="34" charset="-122"/>
                        <a:ea typeface="Microsoft YaHei" panose="020B0503020204020204" pitchFamily="34" charset="-122"/>
                      </a:endParaRPr>
                    </a:p>
                  </a:txBody>
                  <a:tcPr marL="0" marR="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1,187</a:t>
                      </a:r>
                      <a:endParaRPr lang="zh-TW" altLang="en-US" dirty="0">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3917395007"/>
                  </a:ext>
                </a:extLst>
              </a:tr>
              <a:tr h="684000">
                <a:tc>
                  <a:txBody>
                    <a:bodyPr/>
                    <a:lstStyle/>
                    <a:p>
                      <a:pPr algn="ctr"/>
                      <a:r>
                        <a:rPr lang="zh-TW" altLang="en-US" dirty="0">
                          <a:latin typeface="Microsoft YaHei" panose="020B0503020204020204" pitchFamily="34" charset="-122"/>
                          <a:ea typeface="Microsoft YaHei" panose="020B0503020204020204" pitchFamily="34" charset="-122"/>
                        </a:rPr>
                        <a:t>水庫型灌區</a:t>
                      </a:r>
                      <a:endParaRPr lang="en-US" altLang="zh-TW" dirty="0">
                        <a:latin typeface="Microsoft YaHei" panose="020B0503020204020204" pitchFamily="34" charset="-122"/>
                        <a:ea typeface="Microsoft YaHei" panose="020B0503020204020204" pitchFamily="34" charset="-122"/>
                      </a:endParaRPr>
                    </a:p>
                    <a:p>
                      <a:pPr algn="ctr"/>
                      <a:r>
                        <a:rPr lang="zh-TW" altLang="en-US" dirty="0">
                          <a:latin typeface="Microsoft YaHei" panose="020B0503020204020204" pitchFamily="34" charset="-122"/>
                          <a:ea typeface="Microsoft YaHei" panose="020B0503020204020204" pitchFamily="34" charset="-122"/>
                        </a:rPr>
                        <a:t>水庫蓄水量情境模擬</a:t>
                      </a:r>
                    </a:p>
                  </a:txBody>
                  <a:tcPr marL="72000" marR="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1/2~</a:t>
                      </a:r>
                      <a:r>
                        <a:rPr lang="zh-TW" altLang="en-US" dirty="0">
                          <a:latin typeface="Microsoft YaHei" panose="020B0503020204020204" pitchFamily="34" charset="-122"/>
                          <a:ea typeface="Microsoft YaHei" panose="020B0503020204020204" pitchFamily="34" charset="-122"/>
                        </a:rPr>
                        <a:t>至今</a:t>
                      </a:r>
                    </a:p>
                  </a:txBody>
                  <a:tcPr marL="0" marR="0" marT="0" marB="0" anchor="ctr"/>
                </a:tc>
                <a:tc>
                  <a:txBody>
                    <a:bodyPr/>
                    <a:lstStyle/>
                    <a:p>
                      <a:pPr algn="ctr"/>
                      <a:r>
                        <a:rPr lang="zh-TW" altLang="en-US" dirty="0">
                          <a:latin typeface="Microsoft YaHei" panose="020B0503020204020204" pitchFamily="34" charset="-122"/>
                          <a:ea typeface="Microsoft YaHei" panose="020B0503020204020204" pitchFamily="34" charset="-122"/>
                        </a:rPr>
                        <a:t>每周</a:t>
                      </a:r>
                    </a:p>
                  </a:txBody>
                  <a:tcPr marL="0" marR="0" marT="0" marB="0" anchor="ctr"/>
                </a:tc>
                <a:tc>
                  <a:txBody>
                    <a:bodyPr/>
                    <a:lstStyle/>
                    <a:p>
                      <a:pPr algn="l"/>
                      <a:r>
                        <a:rPr lang="zh-TW" altLang="en-US" sz="1600" dirty="0">
                          <a:latin typeface="Microsoft YaHei" panose="020B0503020204020204" pitchFamily="34" charset="-122"/>
                          <a:ea typeface="Microsoft YaHei" panose="020B0503020204020204" pitchFamily="34" charset="-122"/>
                        </a:rPr>
                        <a:t>石門、明德、鯉魚潭、德基、曾文</a:t>
                      </a:r>
                      <a:r>
                        <a:rPr lang="en-US" altLang="zh-TW" sz="1600" dirty="0">
                          <a:latin typeface="Microsoft YaHei" panose="020B0503020204020204" pitchFamily="34" charset="-122"/>
                          <a:ea typeface="Microsoft YaHei" panose="020B0503020204020204" pitchFamily="34" charset="-122"/>
                        </a:rPr>
                        <a:t>-</a:t>
                      </a:r>
                      <a:r>
                        <a:rPr lang="zh-TW" altLang="en-US" sz="1600" dirty="0">
                          <a:latin typeface="Microsoft YaHei" panose="020B0503020204020204" pitchFamily="34" charset="-122"/>
                          <a:ea typeface="Microsoft YaHei" panose="020B0503020204020204" pitchFamily="34" charset="-122"/>
                        </a:rPr>
                        <a:t>烏山頭水庫供灌情境蓄水模擬</a:t>
                      </a:r>
                    </a:p>
                  </a:txBody>
                  <a:tcPr marL="0" marR="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1,203</a:t>
                      </a:r>
                      <a:endParaRPr lang="zh-TW" altLang="en-US" dirty="0">
                        <a:latin typeface="Microsoft YaHei" panose="020B0503020204020204" pitchFamily="34" charset="-122"/>
                        <a:ea typeface="Microsoft YaHei" panose="020B0503020204020204" pitchFamily="34" charset="-122"/>
                      </a:endParaRPr>
                    </a:p>
                  </a:txBody>
                  <a:tcPr marL="0" marR="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356</a:t>
                      </a:r>
                      <a:endParaRPr lang="zh-TW" altLang="en-US" dirty="0">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2257267499"/>
                  </a:ext>
                </a:extLst>
              </a:tr>
              <a:tr h="684000">
                <a:tc>
                  <a:txBody>
                    <a:bodyPr/>
                    <a:lstStyle/>
                    <a:p>
                      <a:pPr algn="ctr"/>
                      <a:r>
                        <a:rPr lang="zh-TW" altLang="en-US" dirty="0">
                          <a:latin typeface="Microsoft YaHei" panose="020B0503020204020204" pitchFamily="34" charset="-122"/>
                          <a:ea typeface="Microsoft YaHei" panose="020B0503020204020204" pitchFamily="34" charset="-122"/>
                        </a:rPr>
                        <a:t>水庫型灌區</a:t>
                      </a:r>
                      <a:endParaRPr lang="en-US" altLang="zh-TW" dirty="0">
                        <a:latin typeface="Microsoft YaHei" panose="020B0503020204020204" pitchFamily="34" charset="-122"/>
                        <a:ea typeface="Microsoft YaHei" panose="020B0503020204020204" pitchFamily="34" charset="-122"/>
                      </a:endParaRPr>
                    </a:p>
                    <a:p>
                      <a:pPr algn="ctr"/>
                      <a:r>
                        <a:rPr lang="zh-TW" altLang="en-US" dirty="0">
                          <a:latin typeface="Microsoft YaHei" panose="020B0503020204020204" pitchFamily="34" charset="-122"/>
                          <a:ea typeface="Microsoft YaHei" panose="020B0503020204020204" pitchFamily="34" charset="-122"/>
                        </a:rPr>
                        <a:t>蓄水量枯旱排名</a:t>
                      </a:r>
                    </a:p>
                  </a:txBody>
                  <a:tcPr marL="72000" marR="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1/2~</a:t>
                      </a:r>
                      <a:r>
                        <a:rPr lang="zh-TW" altLang="en-US" dirty="0">
                          <a:latin typeface="Microsoft YaHei" panose="020B0503020204020204" pitchFamily="34" charset="-122"/>
                          <a:ea typeface="Microsoft YaHei" panose="020B0503020204020204" pitchFamily="34" charset="-122"/>
                        </a:rPr>
                        <a:t>至今</a:t>
                      </a:r>
                    </a:p>
                  </a:txBody>
                  <a:tcPr marL="0" marR="0" marT="0" marB="0" anchor="ctr"/>
                </a:tc>
                <a:tc>
                  <a:txBody>
                    <a:bodyPr/>
                    <a:lstStyle/>
                    <a:p>
                      <a:pPr algn="ctr"/>
                      <a:r>
                        <a:rPr lang="zh-TW" altLang="en-US" dirty="0">
                          <a:latin typeface="Microsoft YaHei" panose="020B0503020204020204" pitchFamily="34" charset="-122"/>
                          <a:ea typeface="Microsoft YaHei" panose="020B0503020204020204" pitchFamily="34" charset="-122"/>
                        </a:rPr>
                        <a:t>每周</a:t>
                      </a:r>
                    </a:p>
                  </a:txBody>
                  <a:tcPr marL="0" marR="0" marT="0" marB="0" anchor="ctr"/>
                </a:tc>
                <a:tc>
                  <a:txBody>
                    <a:bodyPr/>
                    <a:lstStyle/>
                    <a:p>
                      <a:pPr algn="l"/>
                      <a:r>
                        <a:rPr lang="zh-TW" altLang="en-US" sz="1600" dirty="0">
                          <a:latin typeface="Microsoft YaHei" panose="020B0503020204020204" pitchFamily="34" charset="-122"/>
                          <a:ea typeface="Microsoft YaHei" panose="020B0503020204020204" pitchFamily="34" charset="-122"/>
                        </a:rPr>
                        <a:t>石門、明德、鯉魚潭、德基、曾文</a:t>
                      </a:r>
                      <a:r>
                        <a:rPr lang="en-US" altLang="zh-TW" sz="1600" dirty="0">
                          <a:latin typeface="Microsoft YaHei" panose="020B0503020204020204" pitchFamily="34" charset="-122"/>
                          <a:ea typeface="Microsoft YaHei" panose="020B0503020204020204" pitchFamily="34" charset="-122"/>
                        </a:rPr>
                        <a:t>-</a:t>
                      </a:r>
                      <a:r>
                        <a:rPr lang="zh-TW" altLang="en-US" sz="1600" dirty="0">
                          <a:latin typeface="Microsoft YaHei" panose="020B0503020204020204" pitchFamily="34" charset="-122"/>
                          <a:ea typeface="Microsoft YaHei" panose="020B0503020204020204" pitchFamily="34" charset="-122"/>
                        </a:rPr>
                        <a:t>烏山頭水庫蓄水量近</a:t>
                      </a:r>
                      <a:r>
                        <a:rPr lang="en-US" altLang="zh-TW" sz="1600" dirty="0">
                          <a:latin typeface="Microsoft YaHei" panose="020B0503020204020204" pitchFamily="34" charset="-122"/>
                          <a:ea typeface="Microsoft YaHei" panose="020B0503020204020204" pitchFamily="34" charset="-122"/>
                        </a:rPr>
                        <a:t>10</a:t>
                      </a:r>
                      <a:r>
                        <a:rPr lang="zh-TW" altLang="en-US" sz="1600" dirty="0">
                          <a:latin typeface="Microsoft YaHei" panose="020B0503020204020204" pitchFamily="34" charset="-122"/>
                          <a:ea typeface="Microsoft YaHei" panose="020B0503020204020204" pitchFamily="34" charset="-122"/>
                        </a:rPr>
                        <a:t>年枯旱排名</a:t>
                      </a:r>
                    </a:p>
                  </a:txBody>
                  <a:tcPr marL="0" marR="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a:t>
                      </a:r>
                      <a:endParaRPr lang="zh-TW" altLang="en-US" dirty="0">
                        <a:latin typeface="Microsoft YaHei" panose="020B0503020204020204" pitchFamily="34" charset="-122"/>
                        <a:ea typeface="Microsoft YaHei" panose="020B0503020204020204" pitchFamily="34" charset="-122"/>
                      </a:endParaRPr>
                    </a:p>
                  </a:txBody>
                  <a:tcPr marL="0" marR="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196</a:t>
                      </a:r>
                      <a:endParaRPr lang="zh-TW" altLang="en-US" dirty="0">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280412376"/>
                  </a:ext>
                </a:extLst>
              </a:tr>
              <a:tr h="684000">
                <a:tc>
                  <a:txBody>
                    <a:bodyPr/>
                    <a:lstStyle/>
                    <a:p>
                      <a:pPr algn="ctr"/>
                      <a:r>
                        <a:rPr lang="zh-TW" altLang="en-US" dirty="0">
                          <a:latin typeface="Microsoft YaHei" panose="020B0503020204020204" pitchFamily="34" charset="-122"/>
                          <a:ea typeface="Microsoft YaHei" panose="020B0503020204020204" pitchFamily="34" charset="-122"/>
                        </a:rPr>
                        <a:t>農業水情資訊</a:t>
                      </a:r>
                      <a:endParaRPr lang="en-US" altLang="zh-TW" dirty="0">
                        <a:latin typeface="Microsoft YaHei" panose="020B0503020204020204" pitchFamily="34" charset="-122"/>
                        <a:ea typeface="Microsoft YaHei" panose="020B0503020204020204" pitchFamily="34" charset="-122"/>
                      </a:endParaRPr>
                    </a:p>
                    <a:p>
                      <a:pPr algn="ctr"/>
                      <a:r>
                        <a:rPr lang="zh-TW" altLang="en-US" dirty="0">
                          <a:latin typeface="Microsoft YaHei" panose="020B0503020204020204" pitchFamily="34" charset="-122"/>
                          <a:ea typeface="Microsoft YaHei" panose="020B0503020204020204" pitchFamily="34" charset="-122"/>
                        </a:rPr>
                        <a:t>網格雨量分析</a:t>
                      </a:r>
                    </a:p>
                  </a:txBody>
                  <a:tcPr marL="72000" marR="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4/19~</a:t>
                      </a:r>
                      <a:r>
                        <a:rPr lang="zh-TW" altLang="en-US" dirty="0">
                          <a:latin typeface="Microsoft YaHei" panose="020B0503020204020204" pitchFamily="34" charset="-122"/>
                          <a:ea typeface="Microsoft YaHei" panose="020B0503020204020204" pitchFamily="34" charset="-122"/>
                        </a:rPr>
                        <a:t>至今</a:t>
                      </a:r>
                    </a:p>
                  </a:txBody>
                  <a:tcPr marL="0" marR="0" marT="0" marB="0" anchor="ctr"/>
                </a:tc>
                <a:tc>
                  <a:txBody>
                    <a:bodyPr/>
                    <a:lstStyle/>
                    <a:p>
                      <a:pPr algn="ctr"/>
                      <a:r>
                        <a:rPr lang="zh-TW" altLang="en-US" dirty="0">
                          <a:latin typeface="Microsoft YaHei" panose="020B0503020204020204" pitchFamily="34" charset="-122"/>
                          <a:ea typeface="Microsoft YaHei" panose="020B0503020204020204" pitchFamily="34" charset="-122"/>
                        </a:rPr>
                        <a:t>每周</a:t>
                      </a:r>
                    </a:p>
                  </a:txBody>
                  <a:tcPr marL="0" marR="0" marT="0" marB="0" anchor="ctr"/>
                </a:tc>
                <a:tc>
                  <a:txBody>
                    <a:bodyPr/>
                    <a:lstStyle/>
                    <a:p>
                      <a:pPr algn="l"/>
                      <a:r>
                        <a:rPr lang="zh-TW" altLang="en-US" sz="1600" dirty="0">
                          <a:latin typeface="Microsoft YaHei" panose="020B0503020204020204" pitchFamily="34" charset="-122"/>
                          <a:ea typeface="Microsoft YaHei" panose="020B0503020204020204" pitchFamily="34" charset="-122"/>
                        </a:rPr>
                        <a:t>全台各縣市網格雨量分析</a:t>
                      </a:r>
                    </a:p>
                  </a:txBody>
                  <a:tcPr marL="0" marR="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a:t>
                      </a:r>
                      <a:endParaRPr lang="zh-TW" altLang="en-US" dirty="0">
                        <a:latin typeface="Microsoft YaHei" panose="020B0503020204020204" pitchFamily="34" charset="-122"/>
                        <a:ea typeface="Microsoft YaHei" panose="020B0503020204020204" pitchFamily="34" charset="-122"/>
                      </a:endParaRPr>
                    </a:p>
                  </a:txBody>
                  <a:tcPr marL="0" marR="0" marT="0" marB="0" anchor="ctr"/>
                </a:tc>
                <a:tc>
                  <a:txBody>
                    <a:bodyPr/>
                    <a:lstStyle/>
                    <a:p>
                      <a:pPr algn="ctr"/>
                      <a:r>
                        <a:rPr lang="en-US" altLang="zh-TW" dirty="0">
                          <a:latin typeface="Microsoft YaHei" panose="020B0503020204020204" pitchFamily="34" charset="-122"/>
                          <a:ea typeface="Microsoft YaHei" panose="020B0503020204020204" pitchFamily="34" charset="-122"/>
                        </a:rPr>
                        <a:t>100</a:t>
                      </a:r>
                      <a:endParaRPr lang="zh-TW" altLang="en-US" dirty="0">
                        <a:latin typeface="Microsoft YaHei" panose="020B0503020204020204" pitchFamily="34" charset="-122"/>
                        <a:ea typeface="Microsoft YaHei" panose="020B0503020204020204" pitchFamily="34" charset="-122"/>
                      </a:endParaRPr>
                    </a:p>
                  </a:txBody>
                  <a:tcPr marL="0" marR="0" marT="0" marB="0" anchor="ctr"/>
                </a:tc>
                <a:extLst>
                  <a:ext uri="{0D108BD9-81ED-4DB2-BD59-A6C34878D82A}">
                    <a16:rowId xmlns:a16="http://schemas.microsoft.com/office/drawing/2014/main" val="2063072180"/>
                  </a:ext>
                </a:extLst>
              </a:tr>
              <a:tr h="101420">
                <a:tc gridSpan="4">
                  <a:txBody>
                    <a:bodyPr/>
                    <a:lstStyle/>
                    <a:p>
                      <a:pPr algn="ctr"/>
                      <a:r>
                        <a:rPr lang="zh-TW" altLang="en-US" sz="2200" b="1" dirty="0">
                          <a:solidFill>
                            <a:schemeClr val="bg1"/>
                          </a:solidFill>
                          <a:latin typeface="Microsoft YaHei" panose="020B0503020204020204" pitchFamily="34" charset="-122"/>
                          <a:ea typeface="Microsoft YaHei" panose="020B0503020204020204" pitchFamily="34" charset="-122"/>
                        </a:rPr>
                        <a:t>合計</a:t>
                      </a:r>
                    </a:p>
                  </a:txBody>
                  <a:tcPr marL="72000" marR="0" marT="0" marB="0" anchor="ctr">
                    <a:solidFill>
                      <a:schemeClr val="accent1">
                        <a:lumMod val="50000"/>
                      </a:schemeClr>
                    </a:solidFill>
                  </a:tcPr>
                </a:tc>
                <a:tc hMerge="1">
                  <a:txBody>
                    <a:bodyPr/>
                    <a:lstStyle/>
                    <a:p>
                      <a:endParaRPr lang="zh-TW" altLang="en-US" dirty="0"/>
                    </a:p>
                  </a:txBody>
                  <a:tcPr marL="0" marR="0" marT="0" marB="0"/>
                </a:tc>
                <a:tc hMerge="1">
                  <a:txBody>
                    <a:bodyPr/>
                    <a:lstStyle/>
                    <a:p>
                      <a:endParaRPr lang="zh-TW" altLang="en-US" dirty="0"/>
                    </a:p>
                  </a:txBody>
                  <a:tcPr marL="0" marR="0" marT="0" marB="0"/>
                </a:tc>
                <a:tc hMerge="1">
                  <a:txBody>
                    <a:bodyPr/>
                    <a:lstStyle/>
                    <a:p>
                      <a:endParaRPr lang="zh-TW" altLang="en-US" dirty="0"/>
                    </a:p>
                  </a:txBody>
                  <a:tcPr marL="0" marR="0" marT="0" marB="0"/>
                </a:tc>
                <a:tc>
                  <a:txBody>
                    <a:bodyPr/>
                    <a:lstStyle/>
                    <a:p>
                      <a:pPr algn="ctr"/>
                      <a:r>
                        <a:rPr lang="en-US" altLang="zh-TW" sz="2200" b="1" dirty="0">
                          <a:solidFill>
                            <a:srgbClr val="FFFF00"/>
                          </a:solidFill>
                          <a:latin typeface="Microsoft YaHei" panose="020B0503020204020204" pitchFamily="34" charset="-122"/>
                          <a:ea typeface="Microsoft YaHei" panose="020B0503020204020204" pitchFamily="34" charset="-122"/>
                        </a:rPr>
                        <a:t>3,024</a:t>
                      </a:r>
                      <a:endParaRPr lang="zh-TW" altLang="en-US" sz="2200" b="1" dirty="0">
                        <a:solidFill>
                          <a:srgbClr val="FFFF00"/>
                        </a:solidFill>
                        <a:latin typeface="Microsoft YaHei" panose="020B0503020204020204" pitchFamily="34" charset="-122"/>
                        <a:ea typeface="Microsoft YaHei" panose="020B0503020204020204" pitchFamily="34" charset="-122"/>
                      </a:endParaRPr>
                    </a:p>
                  </a:txBody>
                  <a:tcPr marL="0" marR="0" marT="0" marB="0" anchor="ctr">
                    <a:solidFill>
                      <a:schemeClr val="accent1">
                        <a:lumMod val="50000"/>
                      </a:schemeClr>
                    </a:solidFill>
                  </a:tcPr>
                </a:tc>
                <a:tc>
                  <a:txBody>
                    <a:bodyPr/>
                    <a:lstStyle/>
                    <a:p>
                      <a:pPr algn="ctr"/>
                      <a:r>
                        <a:rPr lang="en-US" altLang="zh-TW" sz="2200" b="1" dirty="0">
                          <a:solidFill>
                            <a:srgbClr val="FFFF00"/>
                          </a:solidFill>
                          <a:latin typeface="Microsoft YaHei" panose="020B0503020204020204" pitchFamily="34" charset="-122"/>
                          <a:ea typeface="Microsoft YaHei" panose="020B0503020204020204" pitchFamily="34" charset="-122"/>
                        </a:rPr>
                        <a:t>1,839</a:t>
                      </a:r>
                      <a:endParaRPr lang="zh-TW" altLang="en-US" sz="2200" b="1" dirty="0">
                        <a:solidFill>
                          <a:srgbClr val="FFFF00"/>
                        </a:solidFill>
                        <a:latin typeface="Microsoft YaHei" panose="020B0503020204020204" pitchFamily="34" charset="-122"/>
                        <a:ea typeface="Microsoft YaHei" panose="020B0503020204020204" pitchFamily="34" charset="-122"/>
                      </a:endParaRPr>
                    </a:p>
                  </a:txBody>
                  <a:tcPr marL="0" marR="0" marT="0" marB="0" anchor="ctr">
                    <a:solidFill>
                      <a:schemeClr val="accent1">
                        <a:lumMod val="50000"/>
                      </a:schemeClr>
                    </a:solidFill>
                  </a:tcPr>
                </a:tc>
                <a:extLst>
                  <a:ext uri="{0D108BD9-81ED-4DB2-BD59-A6C34878D82A}">
                    <a16:rowId xmlns:a16="http://schemas.microsoft.com/office/drawing/2014/main" val="943032242"/>
                  </a:ext>
                </a:extLst>
              </a:tr>
            </a:tbl>
          </a:graphicData>
        </a:graphic>
      </p:graphicFrame>
      <p:sp>
        <p:nvSpPr>
          <p:cNvPr id="7" name="文字方塊 6">
            <a:extLst>
              <a:ext uri="{FF2B5EF4-FFF2-40B4-BE49-F238E27FC236}">
                <a16:creationId xmlns:a16="http://schemas.microsoft.com/office/drawing/2014/main" id="{E79D7186-8632-24E8-BED5-C6205478EFF9}"/>
              </a:ext>
            </a:extLst>
          </p:cNvPr>
          <p:cNvSpPr txBox="1"/>
          <p:nvPr/>
        </p:nvSpPr>
        <p:spPr>
          <a:xfrm>
            <a:off x="717425" y="1148983"/>
            <a:ext cx="11185955" cy="646331"/>
          </a:xfrm>
          <a:prstGeom prst="rect">
            <a:avLst/>
          </a:prstGeom>
          <a:noFill/>
        </p:spPr>
        <p:txBody>
          <a:bodyPr wrap="square">
            <a:spAutoFit/>
          </a:bodyPr>
          <a:lstStyle/>
          <a:p>
            <a:pPr marL="714375" indent="-342900" algn="just" eaLnBrk="1" hangingPunct="1">
              <a:buClr>
                <a:srgbClr val="0070C0"/>
              </a:buClr>
              <a:buSzPct val="80000"/>
              <a:buFont typeface="Wingdings" panose="05000000000000000000" pitchFamily="2" charset="2"/>
              <a:buChar char="l"/>
              <a:defRPr/>
            </a:pPr>
            <a:r>
              <a:rPr lang="zh-TW" altLang="en-US" sz="1800" b="1" dirty="0">
                <a:effectLst/>
                <a:latin typeface="Microsoft YaHei" panose="020B0503020204020204" pitchFamily="34" charset="-122"/>
                <a:ea typeface="Microsoft YaHei" panose="020B0503020204020204" pitchFamily="34" charset="-122"/>
              </a:rPr>
              <a:t>完成彙編</a:t>
            </a:r>
            <a:r>
              <a:rPr lang="en-US" altLang="zh-TW" sz="1800" b="1" dirty="0">
                <a:solidFill>
                  <a:srgbClr val="FF0000"/>
                </a:solidFill>
                <a:effectLst/>
                <a:latin typeface="Microsoft YaHei" panose="020B0503020204020204" pitchFamily="34" charset="-122"/>
                <a:ea typeface="Microsoft YaHei" panose="020B0503020204020204" pitchFamily="34" charset="-122"/>
              </a:rPr>
              <a:t>3~4</a:t>
            </a:r>
            <a:r>
              <a:rPr lang="zh-TW" altLang="en-US" sz="1800" b="1" dirty="0">
                <a:effectLst/>
                <a:latin typeface="Microsoft YaHei" panose="020B0503020204020204" pitchFamily="34" charset="-122"/>
                <a:ea typeface="Microsoft YaHei" panose="020B0503020204020204" pitchFamily="34" charset="-122"/>
              </a:rPr>
              <a:t>及</a:t>
            </a:r>
            <a:r>
              <a:rPr lang="en-US" altLang="zh-TW" sz="1800" b="1" dirty="0">
                <a:solidFill>
                  <a:srgbClr val="FF0000"/>
                </a:solidFill>
                <a:effectLst/>
                <a:latin typeface="Microsoft YaHei" panose="020B0503020204020204" pitchFamily="34" charset="-122"/>
                <a:ea typeface="Microsoft YaHei" panose="020B0503020204020204" pitchFamily="34" charset="-122"/>
              </a:rPr>
              <a:t>5~6</a:t>
            </a:r>
            <a:r>
              <a:rPr lang="zh-TW" altLang="en-US" sz="1800" b="1" dirty="0">
                <a:solidFill>
                  <a:srgbClr val="FF0000"/>
                </a:solidFill>
                <a:effectLst/>
                <a:latin typeface="Microsoft YaHei" panose="020B0503020204020204" pitchFamily="34" charset="-122"/>
                <a:ea typeface="Microsoft YaHei" panose="020B0503020204020204" pitchFamily="34" charset="-122"/>
              </a:rPr>
              <a:t>月</a:t>
            </a:r>
            <a:r>
              <a:rPr lang="zh-TW" altLang="en-US" sz="1800" b="1" dirty="0">
                <a:effectLst/>
                <a:latin typeface="Microsoft YaHei" panose="020B0503020204020204" pitchFamily="34" charset="-122"/>
                <a:ea typeface="Microsoft YaHei" panose="020B0503020204020204" pitchFamily="34" charset="-122"/>
              </a:rPr>
              <a:t>「灌溉情勢通訊月刊」。後續將持續完成彙編</a:t>
            </a:r>
            <a:r>
              <a:rPr lang="en-US" altLang="zh-TW" sz="1800" b="1" dirty="0">
                <a:solidFill>
                  <a:srgbClr val="FF0000"/>
                </a:solidFill>
                <a:effectLst/>
                <a:latin typeface="Microsoft YaHei" panose="020B0503020204020204" pitchFamily="34" charset="-122"/>
                <a:ea typeface="Microsoft YaHei" panose="020B0503020204020204" pitchFamily="34" charset="-122"/>
              </a:rPr>
              <a:t>7~12</a:t>
            </a:r>
            <a:r>
              <a:rPr lang="zh-TW" altLang="en-US" sz="1800" b="1" dirty="0">
                <a:solidFill>
                  <a:srgbClr val="FF0000"/>
                </a:solidFill>
                <a:effectLst/>
                <a:latin typeface="Microsoft YaHei" panose="020B0503020204020204" pitchFamily="34" charset="-122"/>
                <a:ea typeface="Microsoft YaHei" panose="020B0503020204020204" pitchFamily="34" charset="-122"/>
              </a:rPr>
              <a:t>月</a:t>
            </a:r>
            <a:r>
              <a:rPr lang="zh-TW" altLang="en-US" sz="1800" b="1" dirty="0">
                <a:effectLst/>
                <a:latin typeface="Microsoft YaHei" panose="020B0503020204020204" pitchFamily="34" charset="-122"/>
                <a:ea typeface="Microsoft YaHei" panose="020B0503020204020204" pitchFamily="34" charset="-122"/>
              </a:rPr>
              <a:t>雙月刊。</a:t>
            </a:r>
            <a:endParaRPr lang="en-US" altLang="zh-TW" sz="1800" b="1" dirty="0">
              <a:effectLst/>
              <a:latin typeface="Microsoft YaHei" panose="020B0503020204020204" pitchFamily="34" charset="-122"/>
              <a:ea typeface="Microsoft YaHei" panose="020B0503020204020204" pitchFamily="34" charset="-122"/>
            </a:endParaRPr>
          </a:p>
          <a:p>
            <a:pPr marL="714375" indent="-342900" algn="just" eaLnBrk="1" hangingPunct="1">
              <a:buClr>
                <a:srgbClr val="0070C0"/>
              </a:buClr>
              <a:buSzPct val="80000"/>
              <a:buFont typeface="Wingdings" panose="05000000000000000000" pitchFamily="2" charset="2"/>
              <a:buChar char="l"/>
              <a:defRPr/>
            </a:pPr>
            <a:r>
              <a:rPr lang="zh-TW" altLang="en-US" sz="1800" b="1" dirty="0">
                <a:effectLst/>
                <a:latin typeface="Microsoft YaHei" panose="020B0503020204020204" pitchFamily="34" charset="-122"/>
                <a:ea typeface="Microsoft YaHei" panose="020B0503020204020204" pitchFamily="34" charset="-122"/>
              </a:rPr>
              <a:t>協助委辦機關進行水情分析及蓄水量模擬，</a:t>
            </a:r>
            <a:r>
              <a:rPr lang="zh-TW" altLang="en-US" b="1" dirty="0">
                <a:latin typeface="Microsoft YaHei" panose="020B0503020204020204" pitchFamily="34" charset="-122"/>
                <a:ea typeface="Microsoft YaHei" panose="020B0503020204020204" pitchFamily="34" charset="-122"/>
              </a:rPr>
              <a:t>協助</a:t>
            </a:r>
            <a:r>
              <a:rPr lang="zh-TW" altLang="en-US" sz="1800" b="1" dirty="0">
                <a:solidFill>
                  <a:srgbClr val="FF0000"/>
                </a:solidFill>
                <a:effectLst/>
                <a:latin typeface="Microsoft YaHei" panose="020B0503020204020204" pitchFamily="34" charset="-122"/>
                <a:ea typeface="Microsoft YaHei" panose="020B0503020204020204" pitchFamily="34" charset="-122"/>
              </a:rPr>
              <a:t>模擬情境</a:t>
            </a:r>
            <a:r>
              <a:rPr lang="zh-TW" altLang="en-US" sz="1800" b="1" dirty="0">
                <a:effectLst/>
                <a:latin typeface="Microsoft YaHei" panose="020B0503020204020204" pitchFamily="34" charset="-122"/>
                <a:ea typeface="Microsoft YaHei" panose="020B0503020204020204" pitchFamily="34" charset="-122"/>
              </a:rPr>
              <a:t>共計</a:t>
            </a:r>
            <a:r>
              <a:rPr lang="en-US" altLang="zh-TW" sz="1800" b="1" dirty="0">
                <a:solidFill>
                  <a:srgbClr val="FF0000"/>
                </a:solidFill>
                <a:effectLst/>
                <a:latin typeface="Microsoft YaHei" panose="020B0503020204020204" pitchFamily="34" charset="-122"/>
                <a:ea typeface="Microsoft YaHei" panose="020B0503020204020204" pitchFamily="34" charset="-122"/>
              </a:rPr>
              <a:t>3,024</a:t>
            </a:r>
            <a:r>
              <a:rPr lang="zh-TW" altLang="en-US" sz="1800" b="1" dirty="0">
                <a:solidFill>
                  <a:srgbClr val="FF0000"/>
                </a:solidFill>
                <a:effectLst/>
                <a:latin typeface="Microsoft YaHei" panose="020B0503020204020204" pitchFamily="34" charset="-122"/>
                <a:ea typeface="Microsoft YaHei" panose="020B0503020204020204" pitchFamily="34" charset="-122"/>
              </a:rPr>
              <a:t>組</a:t>
            </a:r>
            <a:r>
              <a:rPr lang="zh-TW" altLang="en-US" sz="1800" b="1" dirty="0">
                <a:effectLst/>
                <a:latin typeface="Microsoft YaHei" panose="020B0503020204020204" pitchFamily="34" charset="-122"/>
                <a:ea typeface="Microsoft YaHei" panose="020B0503020204020204" pitchFamily="34" charset="-122"/>
              </a:rPr>
              <a:t>，製作</a:t>
            </a:r>
            <a:r>
              <a:rPr lang="zh-TW" altLang="en-US" sz="1800" b="1" dirty="0">
                <a:solidFill>
                  <a:srgbClr val="FF0000"/>
                </a:solidFill>
                <a:effectLst/>
                <a:latin typeface="Microsoft YaHei" panose="020B0503020204020204" pitchFamily="34" charset="-122"/>
                <a:ea typeface="Microsoft YaHei" panose="020B0503020204020204" pitchFamily="34" charset="-122"/>
              </a:rPr>
              <a:t>分析簡報</a:t>
            </a:r>
            <a:r>
              <a:rPr lang="en-US" altLang="zh-TW" sz="1800" b="1" dirty="0">
                <a:solidFill>
                  <a:srgbClr val="FF0000"/>
                </a:solidFill>
                <a:effectLst/>
                <a:latin typeface="Microsoft YaHei" panose="020B0503020204020204" pitchFamily="34" charset="-122"/>
                <a:ea typeface="Microsoft YaHei" panose="020B0503020204020204" pitchFamily="34" charset="-122"/>
              </a:rPr>
              <a:t>1,839</a:t>
            </a:r>
            <a:r>
              <a:rPr lang="zh-TW" altLang="en-US" sz="1800" b="1" dirty="0">
                <a:solidFill>
                  <a:srgbClr val="FF0000"/>
                </a:solidFill>
                <a:effectLst/>
                <a:latin typeface="Microsoft YaHei" panose="020B0503020204020204" pitchFamily="34" charset="-122"/>
                <a:ea typeface="Microsoft YaHei" panose="020B0503020204020204" pitchFamily="34" charset="-122"/>
              </a:rPr>
              <a:t>頁</a:t>
            </a:r>
          </a:p>
        </p:txBody>
      </p:sp>
    </p:spTree>
    <p:extLst>
      <p:ext uri="{BB962C8B-B14F-4D97-AF65-F5344CB8AC3E}">
        <p14:creationId xmlns:p14="http://schemas.microsoft.com/office/powerpoint/2010/main" val="3919960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F3036-9CA8-B973-DBB1-CCEF7B23D3C3}"/>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FC235C34-D747-AD88-F5B6-77232756ECFA}"/>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9043EA6D-1111-1406-2EAF-3FC826FF7EF9}"/>
              </a:ext>
            </a:extLst>
          </p:cNvPr>
          <p:cNvSpPr txBox="1">
            <a:spLocks/>
          </p:cNvSpPr>
          <p:nvPr/>
        </p:nvSpPr>
        <p:spPr>
          <a:xfrm>
            <a:off x="527380" y="728696"/>
            <a:ext cx="11376000" cy="1738279"/>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八、協助所屬分項計畫之統籌管考與各計畫間橫向聯繫工作</a:t>
            </a:r>
          </a:p>
          <a:p>
            <a:pPr algn="just" eaLnBrk="1" hangingPunct="1">
              <a:defRPr/>
            </a:pPr>
            <a:r>
              <a:rPr lang="zh-TW" altLang="en-US" sz="2000" b="1" dirty="0">
                <a:effectLst/>
                <a:latin typeface="Microsoft YaHei" panose="020B0503020204020204" pitchFamily="34" charset="-122"/>
                <a:ea typeface="Microsoft YaHei" panose="020B0503020204020204" pitchFamily="34" charset="-122"/>
              </a:rPr>
              <a:t>　　</a:t>
            </a:r>
            <a:r>
              <a:rPr lang="en-US" altLang="zh-TW" sz="2000" b="1" dirty="0">
                <a:effectLst/>
                <a:latin typeface="Microsoft YaHei" panose="020B0503020204020204" pitchFamily="34" charset="-122"/>
                <a:ea typeface="Microsoft YaHei" panose="020B0503020204020204" pitchFamily="34" charset="-122"/>
              </a:rPr>
              <a:t>(8.1)</a:t>
            </a:r>
            <a:r>
              <a:rPr lang="zh-TW" altLang="en-US" sz="2000" b="1" dirty="0">
                <a:effectLst/>
                <a:latin typeface="Microsoft YaHei" panose="020B0503020204020204" pitchFamily="34" charset="-122"/>
                <a:ea typeface="Microsoft YaHei" panose="020B0503020204020204" pitchFamily="34" charset="-122"/>
              </a:rPr>
              <a:t>協助所屬分項計畫工作會議辦理、協調及資料整合</a:t>
            </a:r>
            <a:endParaRPr lang="en-US" altLang="zh-TW" sz="2000" b="1" dirty="0">
              <a:effectLst/>
              <a:latin typeface="Microsoft YaHei" panose="020B0503020204020204" pitchFamily="34" charset="-122"/>
              <a:ea typeface="Microsoft YaHei" panose="020B0503020204020204" pitchFamily="34" charset="-122"/>
            </a:endParaRPr>
          </a:p>
          <a:p>
            <a:pPr marL="1079500" indent="-342900" algn="just" eaLnBrk="1" hangingPunct="1">
              <a:buClr>
                <a:srgbClr val="0070C0"/>
              </a:buClr>
              <a:buSzPct val="80000"/>
              <a:buFont typeface="Wingdings" panose="05000000000000000000" pitchFamily="2" charset="2"/>
              <a:buChar char="l"/>
              <a:defRPr/>
            </a:pPr>
            <a:r>
              <a:rPr lang="zh-TW" altLang="en-US" sz="2000" b="1" dirty="0">
                <a:effectLst/>
                <a:latin typeface="Microsoft YaHei" panose="020B0503020204020204" pitchFamily="34" charset="-122"/>
                <a:ea typeface="Microsoft YaHei" panose="020B0503020204020204" pitchFamily="34" charset="-122"/>
              </a:rPr>
              <a:t>已於</a:t>
            </a:r>
            <a:r>
              <a:rPr lang="en-US" altLang="zh-TW" sz="2000" b="1" dirty="0">
                <a:solidFill>
                  <a:srgbClr val="FF0000"/>
                </a:solidFill>
                <a:effectLst/>
                <a:latin typeface="Microsoft YaHei" panose="020B0503020204020204" pitchFamily="34" charset="-122"/>
                <a:ea typeface="Microsoft YaHei" panose="020B0503020204020204" pitchFamily="34" charset="-122"/>
              </a:rPr>
              <a:t>113</a:t>
            </a:r>
            <a:r>
              <a:rPr lang="zh-TW" altLang="en-US" sz="2000" b="1" dirty="0">
                <a:solidFill>
                  <a:srgbClr val="FF0000"/>
                </a:solidFill>
                <a:effectLst/>
                <a:latin typeface="Microsoft YaHei" panose="020B0503020204020204" pitchFamily="34" charset="-122"/>
                <a:ea typeface="Microsoft YaHei" panose="020B0503020204020204" pitchFamily="34" charset="-122"/>
              </a:rPr>
              <a:t>年</a:t>
            </a:r>
            <a:r>
              <a:rPr lang="en-US" altLang="zh-TW" sz="2000" b="1" dirty="0">
                <a:solidFill>
                  <a:srgbClr val="FF0000"/>
                </a:solidFill>
                <a:effectLst/>
                <a:latin typeface="Microsoft YaHei" panose="020B0503020204020204" pitchFamily="34" charset="-122"/>
                <a:ea typeface="Microsoft YaHei" panose="020B0503020204020204" pitchFamily="34" charset="-122"/>
              </a:rPr>
              <a:t>4</a:t>
            </a:r>
            <a:r>
              <a:rPr lang="zh-TW" altLang="en-US" sz="2000" b="1" dirty="0">
                <a:solidFill>
                  <a:srgbClr val="FF0000"/>
                </a:solidFill>
                <a:effectLst/>
                <a:latin typeface="Microsoft YaHei" panose="020B0503020204020204" pitchFamily="34" charset="-122"/>
                <a:ea typeface="Microsoft YaHei" panose="020B0503020204020204" pitchFamily="34" charset="-122"/>
              </a:rPr>
              <a:t>月</a:t>
            </a:r>
            <a:r>
              <a:rPr lang="en-US" altLang="zh-TW" sz="2000" b="1" dirty="0">
                <a:solidFill>
                  <a:srgbClr val="FF0000"/>
                </a:solidFill>
                <a:effectLst/>
                <a:latin typeface="Microsoft YaHei" panose="020B0503020204020204" pitchFamily="34" charset="-122"/>
                <a:ea typeface="Microsoft YaHei" panose="020B0503020204020204" pitchFamily="34" charset="-122"/>
              </a:rPr>
              <a:t>9</a:t>
            </a:r>
            <a:r>
              <a:rPr lang="zh-TW" altLang="en-US" sz="2000" b="1" dirty="0">
                <a:solidFill>
                  <a:srgbClr val="FF0000"/>
                </a:solidFill>
                <a:effectLst/>
                <a:latin typeface="Microsoft YaHei" panose="020B0503020204020204" pitchFamily="34" charset="-122"/>
                <a:ea typeface="Microsoft YaHei" panose="020B0503020204020204" pitchFamily="34" charset="-122"/>
              </a:rPr>
              <a:t>日辦理第一次季分項工作會議</a:t>
            </a:r>
            <a:r>
              <a:rPr lang="zh-TW" altLang="en-US" sz="2000" b="1" dirty="0">
                <a:effectLst/>
                <a:latin typeface="Microsoft YaHei" panose="020B0503020204020204" pitchFamily="34" charset="-122"/>
                <a:ea typeface="Microsoft YaHei" panose="020B0503020204020204" pitchFamily="34" charset="-122"/>
              </a:rPr>
              <a:t>，會議內容為</a:t>
            </a:r>
            <a:r>
              <a:rPr lang="zh-TW" altLang="en-US" sz="2000" b="1" dirty="0">
                <a:solidFill>
                  <a:srgbClr val="FF0000"/>
                </a:solidFill>
                <a:effectLst/>
                <a:latin typeface="Microsoft YaHei" panose="020B0503020204020204" pitchFamily="34" charset="-122"/>
                <a:ea typeface="Microsoft YaHei" panose="020B0503020204020204" pitchFamily="34" charset="-122"/>
              </a:rPr>
              <a:t>說明各計畫團隊規劃工作重點</a:t>
            </a:r>
            <a:r>
              <a:rPr lang="zh-TW" altLang="en-US" sz="2000" b="1" dirty="0">
                <a:effectLst/>
                <a:latin typeface="Microsoft YaHei" panose="020B0503020204020204" pitchFamily="34" charset="-122"/>
                <a:ea typeface="Microsoft YaHei" panose="020B0503020204020204" pitchFamily="34" charset="-122"/>
              </a:rPr>
              <a:t>及</a:t>
            </a:r>
            <a:r>
              <a:rPr lang="zh-TW" altLang="en-US" sz="2000" b="1" dirty="0">
                <a:solidFill>
                  <a:srgbClr val="FF0000"/>
                </a:solidFill>
                <a:effectLst/>
                <a:latin typeface="Microsoft YaHei" panose="020B0503020204020204" pitchFamily="34" charset="-122"/>
                <a:ea typeface="Microsoft YaHei" panose="020B0503020204020204" pitchFamily="34" charset="-122"/>
              </a:rPr>
              <a:t>資料整合串接</a:t>
            </a:r>
            <a:r>
              <a:rPr lang="zh-TW" altLang="en-US" sz="2000" b="1" dirty="0">
                <a:effectLst/>
                <a:latin typeface="Microsoft YaHei" panose="020B0503020204020204" pitchFamily="34" charset="-122"/>
                <a:ea typeface="Microsoft YaHei" panose="020B0503020204020204" pitchFamily="34" charset="-122"/>
              </a:rPr>
              <a:t>，並請各執行團隊針對目前辦理情形進行進度報告，並協助辦理</a:t>
            </a:r>
            <a:r>
              <a:rPr lang="en-US" altLang="zh-TW" sz="2000" b="1" dirty="0">
                <a:solidFill>
                  <a:srgbClr val="FF0000"/>
                </a:solidFill>
                <a:effectLst/>
                <a:latin typeface="Microsoft YaHei" panose="020B0503020204020204" pitchFamily="34" charset="-122"/>
                <a:ea typeface="Microsoft YaHei" panose="020B0503020204020204" pitchFamily="34" charset="-122"/>
              </a:rPr>
              <a:t>12</a:t>
            </a:r>
            <a:r>
              <a:rPr lang="zh-TW" altLang="en-US" sz="2000" b="1" dirty="0">
                <a:solidFill>
                  <a:srgbClr val="FF0000"/>
                </a:solidFill>
                <a:effectLst/>
                <a:latin typeface="Microsoft YaHei" panose="020B0503020204020204" pitchFamily="34" charset="-122"/>
                <a:ea typeface="Microsoft YaHei" panose="020B0503020204020204" pitchFamily="34" charset="-122"/>
              </a:rPr>
              <a:t>次相關業務溝通</a:t>
            </a:r>
            <a:r>
              <a:rPr lang="zh-TW" altLang="en-US" sz="2000" b="1" dirty="0">
                <a:effectLst/>
                <a:latin typeface="Microsoft YaHei" panose="020B0503020204020204" pitchFamily="34" charset="-122"/>
                <a:ea typeface="Microsoft YaHei" panose="020B0503020204020204" pitchFamily="34" charset="-122"/>
              </a:rPr>
              <a:t>。</a:t>
            </a:r>
          </a:p>
        </p:txBody>
      </p:sp>
      <p:sp>
        <p:nvSpPr>
          <p:cNvPr id="109" name="投影片編號版面配置區 108">
            <a:extLst>
              <a:ext uri="{FF2B5EF4-FFF2-40B4-BE49-F238E27FC236}">
                <a16:creationId xmlns:a16="http://schemas.microsoft.com/office/drawing/2014/main" id="{4861E7A5-78F4-AB83-7DA2-5A223D9F687A}"/>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51</a:t>
            </a:fld>
            <a:r>
              <a:rPr lang="en-US" altLang="zh-TW" dirty="0"/>
              <a:t>/66</a:t>
            </a:r>
            <a:endParaRPr lang="zh-TW" altLang="en-US" dirty="0"/>
          </a:p>
        </p:txBody>
      </p:sp>
      <p:pic>
        <p:nvPicPr>
          <p:cNvPr id="2" name="圖片 1">
            <a:extLst>
              <a:ext uri="{FF2B5EF4-FFF2-40B4-BE49-F238E27FC236}">
                <a16:creationId xmlns:a16="http://schemas.microsoft.com/office/drawing/2014/main" id="{26978B46-7B7C-4FFE-9F80-7D6B74ECB54F}"/>
              </a:ext>
            </a:extLst>
          </p:cNvPr>
          <p:cNvPicPr>
            <a:picLocks noChangeAspect="1"/>
          </p:cNvPicPr>
          <p:nvPr/>
        </p:nvPicPr>
        <p:blipFill>
          <a:blip r:embed="rId2"/>
          <a:stretch>
            <a:fillRect/>
          </a:stretch>
        </p:blipFill>
        <p:spPr>
          <a:xfrm>
            <a:off x="150882" y="2466975"/>
            <a:ext cx="6954768" cy="3603625"/>
          </a:xfrm>
          <a:prstGeom prst="rect">
            <a:avLst/>
          </a:prstGeom>
        </p:spPr>
      </p:pic>
      <p:sp>
        <p:nvSpPr>
          <p:cNvPr id="6" name="文字方塊 5">
            <a:extLst>
              <a:ext uri="{FF2B5EF4-FFF2-40B4-BE49-F238E27FC236}">
                <a16:creationId xmlns:a16="http://schemas.microsoft.com/office/drawing/2014/main" id="{3D46DB07-108C-B0BF-6763-DB5FA5ED1459}"/>
              </a:ext>
            </a:extLst>
          </p:cNvPr>
          <p:cNvSpPr txBox="1"/>
          <p:nvPr/>
        </p:nvSpPr>
        <p:spPr>
          <a:xfrm>
            <a:off x="7105650" y="2155371"/>
            <a:ext cx="5086350" cy="4247317"/>
          </a:xfrm>
          <a:prstGeom prst="rect">
            <a:avLst/>
          </a:prstGeom>
          <a:noFill/>
        </p:spPr>
        <p:txBody>
          <a:bodyPr wrap="square">
            <a:spAutoFit/>
          </a:bodyPr>
          <a:lstStyle/>
          <a:p>
            <a:pPr eaLnBrk="1" hangingPunct="1">
              <a:buClr>
                <a:srgbClr val="0070C0"/>
              </a:buClr>
              <a:buSzPct val="80000"/>
              <a:defRPr/>
            </a:pPr>
            <a:r>
              <a:rPr lang="zh-TW" altLang="en-US" sz="1800" b="1" u="sng" dirty="0">
                <a:effectLst/>
                <a:latin typeface="Microsoft YaHei" panose="020B0503020204020204" pitchFamily="34" charset="-122"/>
                <a:ea typeface="Microsoft YaHei" panose="020B0503020204020204" pitchFamily="34" charset="-122"/>
              </a:rPr>
              <a:t>第一次季分項工作會議決議內容</a:t>
            </a:r>
            <a:endParaRPr lang="en-US" altLang="zh-TW" sz="1800" b="1" u="sng" dirty="0">
              <a:effectLst/>
              <a:latin typeface="Microsoft YaHei" panose="020B0503020204020204" pitchFamily="34" charset="-122"/>
              <a:ea typeface="Microsoft YaHei" panose="020B0503020204020204" pitchFamily="34" charset="-122"/>
            </a:endParaRPr>
          </a:p>
          <a:p>
            <a:pPr algn="just" eaLnBrk="1" hangingPunct="1">
              <a:buClr>
                <a:srgbClr val="0070C0"/>
              </a:buClr>
              <a:buSzPct val="80000"/>
              <a:defRPr/>
            </a:pPr>
            <a:r>
              <a:rPr lang="zh-TW" altLang="en-US" sz="1800" b="1" dirty="0">
                <a:effectLst/>
                <a:latin typeface="Microsoft YaHei" panose="020B0503020204020204" pitchFamily="34" charset="-122"/>
                <a:ea typeface="Microsoft YaHei" panose="020B0503020204020204" pitchFamily="34" charset="-122"/>
              </a:rPr>
              <a:t>案由一決議：</a:t>
            </a:r>
            <a:endParaRPr lang="en-US" altLang="zh-TW" sz="1800" b="1" dirty="0">
              <a:effectLst/>
              <a:latin typeface="Microsoft YaHei" panose="020B0503020204020204" pitchFamily="34" charset="-122"/>
              <a:ea typeface="Microsoft YaHei" panose="020B0503020204020204" pitchFamily="34" charset="-122"/>
            </a:endParaRPr>
          </a:p>
          <a:p>
            <a:pPr marL="342900" indent="-342900" algn="just" eaLnBrk="1" hangingPunct="1">
              <a:buClr>
                <a:srgbClr val="0070C0"/>
              </a:buClr>
              <a:buSzPct val="80000"/>
              <a:buFont typeface="+mj-lt"/>
              <a:buAutoNum type="arabicPeriod"/>
              <a:defRPr/>
            </a:pPr>
            <a:r>
              <a:rPr lang="zh-TW" altLang="en-US" sz="1800" b="1" dirty="0">
                <a:effectLst/>
                <a:latin typeface="Microsoft YaHei" panose="020B0503020204020204" pitchFamily="34" charset="-122"/>
                <a:ea typeface="Microsoft YaHei" panose="020B0503020204020204" pitchFamily="34" charset="-122"/>
              </a:rPr>
              <a:t>會後請台農院團隊與氣象署團隊與農工中心團隊，於媒合會議召開會前會討論詳細資料或加值需求規劃</a:t>
            </a:r>
            <a:endParaRPr lang="en-US" altLang="zh-TW" sz="1800" b="1" dirty="0">
              <a:effectLst/>
              <a:latin typeface="Microsoft YaHei" panose="020B0503020204020204" pitchFamily="34" charset="-122"/>
              <a:ea typeface="Microsoft YaHei" panose="020B0503020204020204" pitchFamily="34" charset="-122"/>
            </a:endParaRPr>
          </a:p>
          <a:p>
            <a:pPr algn="just" eaLnBrk="1" hangingPunct="1">
              <a:buClr>
                <a:srgbClr val="0070C0"/>
              </a:buClr>
              <a:buSzPct val="80000"/>
              <a:defRPr/>
            </a:pPr>
            <a:r>
              <a:rPr lang="zh-TW" altLang="en-US" sz="1800" b="1" dirty="0">
                <a:effectLst/>
                <a:latin typeface="Microsoft YaHei" panose="020B0503020204020204" pitchFamily="34" charset="-122"/>
                <a:ea typeface="Microsoft YaHei" panose="020B0503020204020204" pitchFamily="34" charset="-122"/>
              </a:rPr>
              <a:t>案由二決議：</a:t>
            </a:r>
            <a:endParaRPr lang="en-US" altLang="zh-TW" sz="1800" b="1" dirty="0">
              <a:effectLst/>
              <a:latin typeface="Microsoft YaHei" panose="020B0503020204020204" pitchFamily="34" charset="-122"/>
              <a:ea typeface="Microsoft YaHei" panose="020B0503020204020204" pitchFamily="34" charset="-122"/>
            </a:endParaRPr>
          </a:p>
          <a:p>
            <a:pPr marL="342900" indent="-342900" algn="just" eaLnBrk="1" hangingPunct="1">
              <a:buClr>
                <a:srgbClr val="0070C0"/>
              </a:buClr>
              <a:buSzPct val="80000"/>
              <a:buFont typeface="+mj-lt"/>
              <a:buAutoNum type="arabicPeriod"/>
              <a:defRPr/>
            </a:pPr>
            <a:r>
              <a:rPr lang="en-US" altLang="zh-TW" sz="1800" b="1" dirty="0">
                <a:effectLst/>
                <a:latin typeface="Microsoft YaHei" panose="020B0503020204020204" pitchFamily="34" charset="-122"/>
                <a:ea typeface="Microsoft YaHei" panose="020B0503020204020204" pitchFamily="34" charset="-122"/>
              </a:rPr>
              <a:t>113</a:t>
            </a:r>
            <a:r>
              <a:rPr lang="zh-TW" altLang="en-US" sz="1800" b="1" dirty="0">
                <a:effectLst/>
                <a:latin typeface="Microsoft YaHei" panose="020B0503020204020204" pitchFamily="34" charset="-122"/>
                <a:ea typeface="Microsoft YaHei" panose="020B0503020204020204" pitchFamily="34" charset="-122"/>
              </a:rPr>
              <a:t>年度績效指標與關鍵效益分配各計畫團隊同意配合辦理。</a:t>
            </a:r>
            <a:endParaRPr lang="en-US" altLang="zh-TW" sz="1800" b="1" dirty="0">
              <a:effectLst/>
              <a:latin typeface="Microsoft YaHei" panose="020B0503020204020204" pitchFamily="34" charset="-122"/>
              <a:ea typeface="Microsoft YaHei" panose="020B0503020204020204" pitchFamily="34" charset="-122"/>
            </a:endParaRPr>
          </a:p>
          <a:p>
            <a:pPr marL="361950" algn="just" eaLnBrk="1" hangingPunct="1">
              <a:buClr>
                <a:srgbClr val="0070C0"/>
              </a:buClr>
              <a:buSzPct val="80000"/>
              <a:defRPr/>
            </a:pP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子項一</a:t>
            </a:r>
            <a:r>
              <a:rPr lang="zh-TW" altLang="en-US" b="1" dirty="0">
                <a:latin typeface="Microsoft YaHei" panose="020B0503020204020204" pitchFamily="34" charset="-122"/>
                <a:ea typeface="Microsoft YaHei" panose="020B0503020204020204" pitchFamily="34" charset="-122"/>
              </a:rPr>
              <a:t>：國內</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研討會</a:t>
            </a: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２篇</a:t>
            </a: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a:t>
            </a:r>
          </a:p>
          <a:p>
            <a:pPr marL="361950" algn="just" eaLnBrk="1" hangingPunct="1">
              <a:buClr>
                <a:srgbClr val="0070C0"/>
              </a:buClr>
              <a:buSzPct val="80000"/>
              <a:defRPr/>
            </a:pP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子項二</a:t>
            </a:r>
            <a:r>
              <a:rPr lang="zh-TW" altLang="en-US" sz="1800" b="1" dirty="0">
                <a:effectLst/>
                <a:latin typeface="Microsoft YaHei" panose="020B0503020204020204" pitchFamily="34" charset="-122"/>
                <a:ea typeface="Microsoft YaHei" panose="020B0503020204020204" pitchFamily="34" charset="-122"/>
              </a:rPr>
              <a:t>：國內</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期刊</a:t>
            </a: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１篇</a:t>
            </a: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800" b="1" dirty="0">
                <a:effectLst/>
                <a:latin typeface="Microsoft YaHei" panose="020B0503020204020204" pitchFamily="34" charset="-122"/>
                <a:ea typeface="Microsoft YaHei" panose="020B0503020204020204" pitchFamily="34" charset="-122"/>
              </a:rPr>
              <a:t>、國內</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研討會</a:t>
            </a: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２篇</a:t>
            </a: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a:t>
            </a:r>
          </a:p>
          <a:p>
            <a:pPr marL="361950" algn="just">
              <a:buClr>
                <a:srgbClr val="0070C0"/>
              </a:buClr>
              <a:buSzPct val="80000"/>
              <a:defRPr/>
            </a:pP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子項三</a:t>
            </a:r>
            <a:r>
              <a:rPr lang="zh-TW" altLang="en-US" sz="1800" b="1" dirty="0">
                <a:effectLst/>
                <a:latin typeface="Microsoft YaHei" panose="020B0503020204020204" pitchFamily="34" charset="-122"/>
                <a:ea typeface="Microsoft YaHei" panose="020B0503020204020204" pitchFamily="34" charset="-122"/>
              </a:rPr>
              <a:t>：國內</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期刊</a:t>
            </a: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１篇</a:t>
            </a: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800" b="1" dirty="0">
                <a:effectLst/>
                <a:latin typeface="Microsoft YaHei" panose="020B0503020204020204" pitchFamily="34" charset="-122"/>
                <a:ea typeface="Microsoft YaHei" panose="020B0503020204020204" pitchFamily="34" charset="-122"/>
              </a:rPr>
              <a:t>、國內</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研討會</a:t>
            </a: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(1</a:t>
            </a:r>
            <a:r>
              <a:rPr lang="zh-TW" altLang="en-US"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篇</a:t>
            </a:r>
            <a:r>
              <a:rPr lang="en-US" altLang="zh-TW" b="1"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a:t>
            </a:r>
          </a:p>
          <a:p>
            <a:pPr marL="342900" indent="-342900" algn="just" eaLnBrk="1" hangingPunct="1">
              <a:buClr>
                <a:srgbClr val="0070C0"/>
              </a:buClr>
              <a:buSzPct val="80000"/>
              <a:buFont typeface="+mj-lt"/>
              <a:buAutoNum type="arabicPeriod" startAt="2"/>
              <a:defRPr/>
            </a:pPr>
            <a:r>
              <a:rPr lang="en-US" altLang="zh-TW" sz="1800" b="1" dirty="0">
                <a:effectLst/>
                <a:latin typeface="Microsoft YaHei" panose="020B0503020204020204" pitchFamily="34" charset="-122"/>
                <a:ea typeface="Microsoft YaHei" panose="020B0503020204020204" pitchFamily="34" charset="-122"/>
              </a:rPr>
              <a:t>113</a:t>
            </a:r>
            <a:r>
              <a:rPr lang="zh-TW" altLang="en-US" sz="1800" b="1" dirty="0">
                <a:effectLst/>
                <a:latin typeface="Microsoft YaHei" panose="020B0503020204020204" pitchFamily="34" charset="-122"/>
                <a:ea typeface="Microsoft YaHei" panose="020B0503020204020204" pitchFamily="34" charset="-122"/>
              </a:rPr>
              <a:t>年度推廣文章由氣象署團隊協助撰寫。</a:t>
            </a:r>
            <a:endParaRPr lang="en-US" altLang="zh-TW" sz="1800" b="1" dirty="0">
              <a:effectLst/>
              <a:latin typeface="Microsoft YaHei" panose="020B0503020204020204" pitchFamily="34" charset="-122"/>
              <a:ea typeface="Microsoft YaHei" panose="020B0503020204020204" pitchFamily="34" charset="-122"/>
            </a:endParaRPr>
          </a:p>
          <a:p>
            <a:pPr marL="342900" indent="-342900" algn="just" eaLnBrk="1" hangingPunct="1">
              <a:buClr>
                <a:srgbClr val="0070C0"/>
              </a:buClr>
              <a:buSzPct val="80000"/>
              <a:buFont typeface="+mj-lt"/>
              <a:buAutoNum type="arabicPeriod" startAt="2"/>
              <a:defRPr/>
            </a:pPr>
            <a:r>
              <a:rPr lang="en-US" altLang="zh-TW" sz="1800" b="1" dirty="0">
                <a:effectLst/>
                <a:latin typeface="Microsoft YaHei" panose="020B0503020204020204" pitchFamily="34" charset="-122"/>
                <a:ea typeface="Microsoft YaHei" panose="020B0503020204020204" pitchFamily="34" charset="-122"/>
              </a:rPr>
              <a:t>112</a:t>
            </a:r>
            <a:r>
              <a:rPr lang="zh-TW" altLang="en-US" sz="1800" b="1" dirty="0">
                <a:effectLst/>
                <a:latin typeface="Microsoft YaHei" panose="020B0503020204020204" pitchFamily="34" charset="-122"/>
                <a:ea typeface="Microsoft YaHei" panose="020B0503020204020204" pitchFamily="34" charset="-122"/>
              </a:rPr>
              <a:t>年度尚未達標之</a:t>
            </a:r>
            <a:r>
              <a:rPr lang="en-US" altLang="zh-TW" sz="1800" b="1" dirty="0">
                <a:effectLst/>
                <a:latin typeface="Microsoft YaHei" panose="020B0503020204020204" pitchFamily="34" charset="-122"/>
                <a:ea typeface="Microsoft YaHei" panose="020B0503020204020204" pitchFamily="34" charset="-122"/>
              </a:rPr>
              <a:t>KPI</a:t>
            </a:r>
            <a:r>
              <a:rPr lang="zh-TW" altLang="en-US" sz="1800" b="1" dirty="0">
                <a:effectLst/>
                <a:latin typeface="Microsoft YaHei" panose="020B0503020204020204" pitchFamily="34" charset="-122"/>
                <a:ea typeface="Microsoft YaHei" panose="020B0503020204020204" pitchFamily="34" charset="-122"/>
              </a:rPr>
              <a:t>請團隊持續確認執行情形，於本</a:t>
            </a:r>
            <a:r>
              <a:rPr lang="en-US" altLang="zh-TW" sz="1800" b="1" dirty="0">
                <a:effectLst/>
                <a:latin typeface="Microsoft YaHei" panose="020B0503020204020204" pitchFamily="34" charset="-122"/>
                <a:ea typeface="Microsoft YaHei" panose="020B0503020204020204" pitchFamily="34" charset="-122"/>
              </a:rPr>
              <a:t>(113)</a:t>
            </a:r>
            <a:r>
              <a:rPr lang="zh-TW" altLang="en-US" sz="1800" b="1" dirty="0">
                <a:effectLst/>
                <a:latin typeface="Microsoft YaHei" panose="020B0503020204020204" pitchFamily="34" charset="-122"/>
                <a:ea typeface="Microsoft YaHei" panose="020B0503020204020204" pitchFamily="34" charset="-122"/>
              </a:rPr>
              <a:t>年底前完成並寫入期末報告書中，並由專案管理團隊納入績效報告中</a:t>
            </a:r>
          </a:p>
        </p:txBody>
      </p:sp>
    </p:spTree>
    <p:extLst>
      <p:ext uri="{BB962C8B-B14F-4D97-AF65-F5344CB8AC3E}">
        <p14:creationId xmlns:p14="http://schemas.microsoft.com/office/powerpoint/2010/main" val="2518269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52</a:t>
            </a:fld>
            <a:r>
              <a:rPr lang="en-US" altLang="zh-TW"/>
              <a:t>/66</a:t>
            </a:r>
            <a:endParaRPr lang="zh-TW" altLang="en-US" dirty="0"/>
          </a:p>
        </p:txBody>
      </p:sp>
      <p:graphicFrame>
        <p:nvGraphicFramePr>
          <p:cNvPr id="5" name="表格 4">
            <a:extLst>
              <a:ext uri="{FF2B5EF4-FFF2-40B4-BE49-F238E27FC236}">
                <a16:creationId xmlns:a16="http://schemas.microsoft.com/office/drawing/2014/main" id="{B14E2146-8D59-D854-7921-3E373CD0BE49}"/>
              </a:ext>
            </a:extLst>
          </p:cNvPr>
          <p:cNvGraphicFramePr>
            <a:graphicFrameLocks noGrp="1"/>
          </p:cNvGraphicFramePr>
          <p:nvPr>
            <p:extLst>
              <p:ext uri="{D42A27DB-BD31-4B8C-83A1-F6EECF244321}">
                <p14:modId xmlns:p14="http://schemas.microsoft.com/office/powerpoint/2010/main" val="3018015760"/>
              </p:ext>
            </p:extLst>
          </p:nvPr>
        </p:nvGraphicFramePr>
        <p:xfrm>
          <a:off x="609599" y="1513606"/>
          <a:ext cx="11287126" cy="4058762"/>
        </p:xfrm>
        <a:graphic>
          <a:graphicData uri="http://schemas.openxmlformats.org/drawingml/2006/table">
            <a:tbl>
              <a:tblPr firstRow="1" bandRow="1">
                <a:tableStyleId>{0505E3EF-67EA-436B-97B2-0124C06EBD24}</a:tableStyleId>
              </a:tblPr>
              <a:tblGrid>
                <a:gridCol w="5643563">
                  <a:extLst>
                    <a:ext uri="{9D8B030D-6E8A-4147-A177-3AD203B41FA5}">
                      <a16:colId xmlns:a16="http://schemas.microsoft.com/office/drawing/2014/main" val="20001"/>
                    </a:ext>
                  </a:extLst>
                </a:gridCol>
                <a:gridCol w="5643563">
                  <a:extLst>
                    <a:ext uri="{9D8B030D-6E8A-4147-A177-3AD203B41FA5}">
                      <a16:colId xmlns:a16="http://schemas.microsoft.com/office/drawing/2014/main" val="2950469179"/>
                    </a:ext>
                  </a:extLst>
                </a:gridCol>
              </a:tblGrid>
              <a:tr h="463258">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委員意見</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回復</a:t>
                      </a:r>
                      <a:r>
                        <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辦理情形</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03350415"/>
                  </a:ext>
                </a:extLst>
              </a:tr>
              <a:tr h="303224">
                <a:tc gridSpan="2">
                  <a:txBody>
                    <a:bodyPr/>
                    <a:lstStyle/>
                    <a:p>
                      <a:pPr marL="0" lvl="0" indent="0">
                        <a:buSzPts val="1400"/>
                        <a:buFont typeface="+mj-ea"/>
                        <a:buNone/>
                      </a:pPr>
                      <a:r>
                        <a:rPr lang="zh-TW" altLang="en-US" sz="1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一、朱副組長志彬</a:t>
                      </a:r>
                      <a:endParaRPr lang="en-US" alt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hMerge="1">
                  <a:txBody>
                    <a:bodyPr/>
                    <a:lstStyle/>
                    <a:p>
                      <a:pPr marL="0" lvl="0" indent="0">
                        <a:buSzPts val="1400"/>
                        <a:buFont typeface="+mj-ea"/>
                        <a:buNone/>
                      </a:pPr>
                      <a:endParaRPr lang="en-US" alt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182563" lvl="0" indent="-182563" algn="just" defTabSz="685800" rtl="0" eaLnBrk="1" latinLnBrk="0" hangingPunct="1">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石門水庫供灌決策模組模擬結果與實際水庫入流量數據分析，請說明分析結果差異原因。</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本計畫工項四為歷史一、二期稻作停灌事件蓄水量模擬，將於期中、期末報告書中比較實際蓄水量與模擬蓄水量之差異。</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2847114928"/>
                  </a:ext>
                </a:extLst>
              </a:tr>
              <a:tr h="0">
                <a:tc>
                  <a:txBody>
                    <a:bodyPr/>
                    <a:lstStyle/>
                    <a:p>
                      <a:pPr marL="182563" lvl="0" indent="-182563" algn="just" defTabSz="685800" rtl="0" eaLnBrk="1" latinLnBrk="0" hangingPunct="1">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中央氣象署提供之中長期預報分析原理與使用限制條件是否會影響到乾旱指標模組之預測結果，建議團隊可與氣象署交換意見後，持續精進乾旱指標之計算方式。</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rPr>
                        <a:t>感謝委員建議，本團隊運用季長期天氣預報資料於乾旱監測指標之預測，預測結果可參考工項六內容，後續會持續與氣象署溝通聯繫，精進乾旱指標預測結果。</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3382717708"/>
                  </a:ext>
                </a:extLst>
              </a:tr>
              <a:tr h="0">
                <a:tc>
                  <a:txBody>
                    <a:bodyPr/>
                    <a:lstStyle/>
                    <a:p>
                      <a:pPr marL="182563" lvl="0" indent="-182563"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因本計畫執行至今已第三年，相關模組功能逐步完善，為使平台成果能順利展示，建議團隊可先挑選欲模擬之歷史事件或參數條件，以利成果之展示。</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感謝委員建議，本平台持續依使用者所提供之建議進行滾動式修正，以期在操作與模擬過程中，能更加順暢。另，針對常使用之模擬參數（如歷史停灌事件起訖時間），可考量納入模組教學之預設參數中。</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3367900430"/>
                  </a:ext>
                </a:extLst>
              </a:tr>
            </a:tbl>
          </a:graphicData>
        </a:graphic>
      </p:graphicFrame>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4779019" cy="536031"/>
            <a:chOff x="1061266" y="304800"/>
            <a:chExt cx="4779019"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4779019" cy="523220"/>
            </a:xfrm>
            <a:prstGeom prst="rect">
              <a:avLst/>
            </a:prstGeom>
            <a:noFill/>
          </p:spPr>
          <p:txBody>
            <a:bodyPr wrap="square">
              <a:spAutoFit/>
            </a:bodyPr>
            <a:lstStyle/>
            <a:p>
              <a:r>
                <a:rPr lang="en-US" altLang="zh-TW"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113 </a:t>
              </a:r>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期初審查意見與回復</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2639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53</a:t>
            </a:fld>
            <a:r>
              <a:rPr lang="en-US" altLang="zh-TW"/>
              <a:t>/66</a:t>
            </a:r>
            <a:endParaRPr lang="zh-TW" altLang="en-US" dirty="0"/>
          </a:p>
        </p:txBody>
      </p:sp>
      <p:graphicFrame>
        <p:nvGraphicFramePr>
          <p:cNvPr id="5" name="表格 4">
            <a:extLst>
              <a:ext uri="{FF2B5EF4-FFF2-40B4-BE49-F238E27FC236}">
                <a16:creationId xmlns:a16="http://schemas.microsoft.com/office/drawing/2014/main" id="{B14E2146-8D59-D854-7921-3E373CD0BE49}"/>
              </a:ext>
            </a:extLst>
          </p:cNvPr>
          <p:cNvGraphicFramePr>
            <a:graphicFrameLocks noGrp="1"/>
          </p:cNvGraphicFramePr>
          <p:nvPr>
            <p:extLst>
              <p:ext uri="{D42A27DB-BD31-4B8C-83A1-F6EECF244321}">
                <p14:modId xmlns:p14="http://schemas.microsoft.com/office/powerpoint/2010/main" val="462763711"/>
              </p:ext>
            </p:extLst>
          </p:nvPr>
        </p:nvGraphicFramePr>
        <p:xfrm>
          <a:off x="609599" y="1513606"/>
          <a:ext cx="11287126" cy="2889092"/>
        </p:xfrm>
        <a:graphic>
          <a:graphicData uri="http://schemas.openxmlformats.org/drawingml/2006/table">
            <a:tbl>
              <a:tblPr firstRow="1" bandRow="1">
                <a:tableStyleId>{0505E3EF-67EA-436B-97B2-0124C06EBD24}</a:tableStyleId>
              </a:tblPr>
              <a:tblGrid>
                <a:gridCol w="5643563">
                  <a:extLst>
                    <a:ext uri="{9D8B030D-6E8A-4147-A177-3AD203B41FA5}">
                      <a16:colId xmlns:a16="http://schemas.microsoft.com/office/drawing/2014/main" val="20001"/>
                    </a:ext>
                  </a:extLst>
                </a:gridCol>
                <a:gridCol w="5643563">
                  <a:extLst>
                    <a:ext uri="{9D8B030D-6E8A-4147-A177-3AD203B41FA5}">
                      <a16:colId xmlns:a16="http://schemas.microsoft.com/office/drawing/2014/main" val="2950469179"/>
                    </a:ext>
                  </a:extLst>
                </a:gridCol>
              </a:tblGrid>
              <a:tr h="463258">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委員意見</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回復</a:t>
                      </a:r>
                      <a:r>
                        <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辦理情形</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03350415"/>
                  </a:ext>
                </a:extLst>
              </a:tr>
              <a:tr h="303224">
                <a:tc gridSpan="2">
                  <a:txBody>
                    <a:bodyPr/>
                    <a:lstStyle/>
                    <a:p>
                      <a:pPr marL="0" lvl="0" indent="0">
                        <a:buSzPts val="1400"/>
                        <a:buFont typeface="+mj-ea"/>
                        <a:buNone/>
                      </a:pPr>
                      <a:r>
                        <a:rPr lang="zh-TW" altLang="en-US" sz="1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二、李正工程司元喻</a:t>
                      </a:r>
                      <a:endParaRPr lang="en-US" alt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hMerge="1">
                  <a:txBody>
                    <a:bodyPr/>
                    <a:lstStyle/>
                    <a:p>
                      <a:pPr marL="0" lvl="0" indent="0">
                        <a:buSzPts val="1400"/>
                        <a:buFont typeface="+mj-ea"/>
                        <a:buNone/>
                      </a:pPr>
                      <a:endParaRPr lang="en-US" alt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182563" lvl="0" indent="-182563" algn="just" defTabSz="685800" rtl="0" eaLnBrk="1" latinLnBrk="0" hangingPunct="1">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本計畫之平台成果可提供多方資訊，予以肯定；惟相關重要資訊常散落在各式模組中，建議團隊可將常用或將近五年之背景資料彙整於同一模組中，即可快速產出彙整之資料。</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感謝委員意見，目前在平台首頁已開發「綜合灌溉資訊儀錶板」，將各模組重要資訊呈現在同一頁面中，本團隊會持續與業務單位溝通討論，如何調整及優化模組。</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2847114928"/>
                  </a:ext>
                </a:extLst>
              </a:tr>
              <a:tr h="0">
                <a:tc>
                  <a:txBody>
                    <a:bodyPr/>
                    <a:lstStyle/>
                    <a:p>
                      <a:pPr marL="182563" lvl="0" indent="-182563" algn="just" defTabSz="685800" rtl="0" eaLnBrk="1" latinLnBrk="0" hangingPunct="1">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降雨情勢之未來兩週累積雨量估計模組，為介接中央氣象署網格資料，是否可於頁面中針對各水庫集水區之未來兩週累積雨量預報作展示。</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感謝委員意見，本團隊在未來兩週累積雨量估計模組已設計表格，呈現灌區與水庫集水區之未來兩週累積雨量預報資訊。</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3382717708"/>
                  </a:ext>
                </a:extLst>
              </a:tr>
            </a:tbl>
          </a:graphicData>
        </a:graphic>
      </p:graphicFrame>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4779019" cy="536031"/>
            <a:chOff x="1061266" y="304800"/>
            <a:chExt cx="4779019"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4779019" cy="523220"/>
            </a:xfrm>
            <a:prstGeom prst="rect">
              <a:avLst/>
            </a:prstGeom>
            <a:noFill/>
          </p:spPr>
          <p:txBody>
            <a:bodyPr wrap="square">
              <a:spAutoFit/>
            </a:bodyPr>
            <a:lstStyle/>
            <a:p>
              <a:r>
                <a:rPr lang="en-US" altLang="zh-TW"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113 </a:t>
              </a:r>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期初審查意見與回復</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9640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54</a:t>
            </a:fld>
            <a:r>
              <a:rPr lang="en-US" altLang="zh-TW"/>
              <a:t>/66</a:t>
            </a:r>
            <a:endParaRPr lang="zh-TW" altLang="en-US" dirty="0"/>
          </a:p>
        </p:txBody>
      </p:sp>
      <p:graphicFrame>
        <p:nvGraphicFramePr>
          <p:cNvPr id="5" name="表格 4">
            <a:extLst>
              <a:ext uri="{FF2B5EF4-FFF2-40B4-BE49-F238E27FC236}">
                <a16:creationId xmlns:a16="http://schemas.microsoft.com/office/drawing/2014/main" id="{B14E2146-8D59-D854-7921-3E373CD0BE49}"/>
              </a:ext>
            </a:extLst>
          </p:cNvPr>
          <p:cNvGraphicFramePr>
            <a:graphicFrameLocks noGrp="1"/>
          </p:cNvGraphicFramePr>
          <p:nvPr>
            <p:extLst>
              <p:ext uri="{D42A27DB-BD31-4B8C-83A1-F6EECF244321}">
                <p14:modId xmlns:p14="http://schemas.microsoft.com/office/powerpoint/2010/main" val="2546699917"/>
              </p:ext>
            </p:extLst>
          </p:nvPr>
        </p:nvGraphicFramePr>
        <p:xfrm>
          <a:off x="609599" y="1513606"/>
          <a:ext cx="11287126" cy="3712052"/>
        </p:xfrm>
        <a:graphic>
          <a:graphicData uri="http://schemas.openxmlformats.org/drawingml/2006/table">
            <a:tbl>
              <a:tblPr firstRow="1" bandRow="1">
                <a:tableStyleId>{0505E3EF-67EA-436B-97B2-0124C06EBD24}</a:tableStyleId>
              </a:tblPr>
              <a:tblGrid>
                <a:gridCol w="5643563">
                  <a:extLst>
                    <a:ext uri="{9D8B030D-6E8A-4147-A177-3AD203B41FA5}">
                      <a16:colId xmlns:a16="http://schemas.microsoft.com/office/drawing/2014/main" val="20001"/>
                    </a:ext>
                  </a:extLst>
                </a:gridCol>
                <a:gridCol w="5643563">
                  <a:extLst>
                    <a:ext uri="{9D8B030D-6E8A-4147-A177-3AD203B41FA5}">
                      <a16:colId xmlns:a16="http://schemas.microsoft.com/office/drawing/2014/main" val="2950469179"/>
                    </a:ext>
                  </a:extLst>
                </a:gridCol>
              </a:tblGrid>
              <a:tr h="463258">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委員意見</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回復</a:t>
                      </a:r>
                      <a:r>
                        <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辦理情形</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03350415"/>
                  </a:ext>
                </a:extLst>
              </a:tr>
              <a:tr h="303224">
                <a:tc gridSpan="2">
                  <a:txBody>
                    <a:bodyPr/>
                    <a:lstStyle/>
                    <a:p>
                      <a:pPr marL="0" lvl="0" indent="0">
                        <a:buSzPts val="1400"/>
                        <a:buFont typeface="+mj-ea"/>
                        <a:buNone/>
                      </a:pPr>
                      <a:r>
                        <a:rPr lang="zh-TW" altLang="en-US" sz="1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二、李正工程司元喻</a:t>
                      </a:r>
                      <a:endParaRPr lang="en-US" alt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hMerge="1">
                  <a:txBody>
                    <a:bodyPr/>
                    <a:lstStyle/>
                    <a:p>
                      <a:pPr marL="0" lvl="0" indent="0">
                        <a:buSzPts val="1400"/>
                        <a:buFont typeface="+mj-ea"/>
                        <a:buNone/>
                      </a:pPr>
                      <a:endParaRPr lang="en-US" alt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182563" lvl="0" indent="-182563"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請說明衛星影像判釋所採用之衛星、空間解析度、採用多光譜或全譜段；若欲針對水稻進行判釋，請說明應採多少空間解析度之影像較為合適。</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本計畫採用</a:t>
                      </a:r>
                      <a:r>
                        <a:rPr 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SPOT</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衛星多光譜</a:t>
                      </a:r>
                      <a:r>
                        <a:rPr 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(multispectral)</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與全譜態</a:t>
                      </a:r>
                      <a:r>
                        <a:rPr 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(panchromatic)</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影像進行水稻種植面積判釋。多光譜影像之空間解析度為</a:t>
                      </a:r>
                      <a:r>
                        <a:rPr 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6m</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，全譜態影像之空間解析度為</a:t>
                      </a:r>
                      <a:r>
                        <a:rPr 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1.5m</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。多光譜影像將用於擷取水田之光譜特徵，而全譜態影像是用以計算水田之紋理特徵。若僅從水田坵塊大小與水稻種植密度而言，多光譜</a:t>
                      </a:r>
                      <a:r>
                        <a:rPr 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6m</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與全譜態</a:t>
                      </a:r>
                      <a:r>
                        <a:rPr 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1.5m</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之空間解析度應屬合適，惟仍須考慮不同地表覆蓋類別間光譜或紋理特徵之可辨識度。</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2847114928"/>
                  </a:ext>
                </a:extLst>
              </a:tr>
              <a:tr h="0">
                <a:tc>
                  <a:txBody>
                    <a:bodyPr/>
                    <a:lstStyle/>
                    <a:p>
                      <a:pPr marL="182563" lvl="0" indent="-182563"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近期農試所將與部長報告綱要計畫之相關成果與後續預算規劃，故請團隊配合辦理，提供相關資料。</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謹遵辦理。</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3382717708"/>
                  </a:ext>
                </a:extLst>
              </a:tr>
            </a:tbl>
          </a:graphicData>
        </a:graphic>
      </p:graphicFrame>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4779019" cy="536031"/>
            <a:chOff x="1061266" y="304800"/>
            <a:chExt cx="4779019"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4779019" cy="523220"/>
            </a:xfrm>
            <a:prstGeom prst="rect">
              <a:avLst/>
            </a:prstGeom>
            <a:noFill/>
          </p:spPr>
          <p:txBody>
            <a:bodyPr wrap="square">
              <a:spAutoFit/>
            </a:bodyPr>
            <a:lstStyle/>
            <a:p>
              <a:r>
                <a:rPr lang="en-US" altLang="zh-TW"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113 </a:t>
              </a:r>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期初審查意見與回復</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7865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55</a:t>
            </a:fld>
            <a:r>
              <a:rPr lang="en-US" altLang="zh-TW"/>
              <a:t>/66</a:t>
            </a:r>
            <a:endParaRPr lang="zh-TW" altLang="en-US" dirty="0"/>
          </a:p>
        </p:txBody>
      </p:sp>
      <p:graphicFrame>
        <p:nvGraphicFramePr>
          <p:cNvPr id="5" name="表格 4">
            <a:extLst>
              <a:ext uri="{FF2B5EF4-FFF2-40B4-BE49-F238E27FC236}">
                <a16:creationId xmlns:a16="http://schemas.microsoft.com/office/drawing/2014/main" id="{B14E2146-8D59-D854-7921-3E373CD0BE49}"/>
              </a:ext>
            </a:extLst>
          </p:cNvPr>
          <p:cNvGraphicFramePr>
            <a:graphicFrameLocks noGrp="1"/>
          </p:cNvGraphicFramePr>
          <p:nvPr>
            <p:extLst>
              <p:ext uri="{D42A27DB-BD31-4B8C-83A1-F6EECF244321}">
                <p14:modId xmlns:p14="http://schemas.microsoft.com/office/powerpoint/2010/main" val="1713706484"/>
              </p:ext>
            </p:extLst>
          </p:nvPr>
        </p:nvGraphicFramePr>
        <p:xfrm>
          <a:off x="609599" y="1513606"/>
          <a:ext cx="11287126" cy="4607402"/>
        </p:xfrm>
        <a:graphic>
          <a:graphicData uri="http://schemas.openxmlformats.org/drawingml/2006/table">
            <a:tbl>
              <a:tblPr firstRow="1" bandRow="1">
                <a:tableStyleId>{0505E3EF-67EA-436B-97B2-0124C06EBD24}</a:tableStyleId>
              </a:tblPr>
              <a:tblGrid>
                <a:gridCol w="5643563">
                  <a:extLst>
                    <a:ext uri="{9D8B030D-6E8A-4147-A177-3AD203B41FA5}">
                      <a16:colId xmlns:a16="http://schemas.microsoft.com/office/drawing/2014/main" val="20001"/>
                    </a:ext>
                  </a:extLst>
                </a:gridCol>
                <a:gridCol w="5643563">
                  <a:extLst>
                    <a:ext uri="{9D8B030D-6E8A-4147-A177-3AD203B41FA5}">
                      <a16:colId xmlns:a16="http://schemas.microsoft.com/office/drawing/2014/main" val="2950469179"/>
                    </a:ext>
                  </a:extLst>
                </a:gridCol>
              </a:tblGrid>
              <a:tr h="463258">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委員意見</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回復</a:t>
                      </a:r>
                      <a:r>
                        <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辦理情形</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03350415"/>
                  </a:ext>
                </a:extLst>
              </a:tr>
              <a:tr h="303224">
                <a:tc gridSpan="2">
                  <a:txBody>
                    <a:bodyPr/>
                    <a:lstStyle/>
                    <a:p>
                      <a:pPr marL="0" lvl="0" indent="0">
                        <a:buSzPts val="1400"/>
                        <a:buFont typeface="+mj-ea"/>
                        <a:buNone/>
                      </a:pPr>
                      <a:r>
                        <a:rPr lang="zh-TW" altLang="en-US" sz="1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三、王副工程司歆涵</a:t>
                      </a:r>
                      <a:endParaRPr lang="en-US" alt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hMerge="1">
                  <a:txBody>
                    <a:bodyPr/>
                    <a:lstStyle/>
                    <a:p>
                      <a:pPr marL="0" lvl="0" indent="0">
                        <a:buSzPts val="1400"/>
                        <a:buFont typeface="+mj-ea"/>
                        <a:buNone/>
                      </a:pPr>
                      <a:endParaRPr lang="en-US" alt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182563" lvl="0" indent="-182563"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有關平台收錄綱要計畫成果，請團隊再思考收錄之內容及方式。</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網要計畫成果模組的功能設計為綱要計畫各分項計畫成果收錄，並提供資料的查詢、展示與下載三個部份。 展示的部份依資料結構與特性，提供地圖位置的呈現與原始資料的下載。收錄方式以各分項計畫產出成果原始資料收錄，並依資料特性設計視覺化呈現方式，並以詮釋資料</a:t>
                      </a:r>
                      <a:r>
                        <a:rPr 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(Metadata)</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設計關鍵字查詢之功能。</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2847114928"/>
                  </a:ext>
                </a:extLst>
              </a:tr>
              <a:tr h="0">
                <a:tc>
                  <a:txBody>
                    <a:bodyPr/>
                    <a:lstStyle/>
                    <a:p>
                      <a:pPr marL="182563" lvl="0" indent="-182563"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請說明衛星影像判識正確率如何驗證。</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衛星影像應用於水稻種植面積判釋之正確率將採用以訓練樣本建立之混淆矩陣評估。另外，也將選擇參考區域</a:t>
                      </a:r>
                      <a:r>
                        <a:rPr 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(reference area)</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以驗證判釋結果。</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3382717708"/>
                  </a:ext>
                </a:extLst>
              </a:tr>
              <a:tr h="0">
                <a:tc>
                  <a:txBody>
                    <a:bodyPr/>
                    <a:lstStyle/>
                    <a:p>
                      <a:pPr marL="182563" lvl="0" indent="-182563"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請團隊說明農試所成果收錄平台與農科計畫之平台是否是為同一個，若不同，建議計畫需要收集之資料可採連結之方式串接，以避免網頁或後台更新後，造成系統發生問題。</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感謝委員建議，本團隊將區分決策平台資料庫與綱要計畫成果資料庫，如有資料共用時，再以資料庫串接方式使用資料。</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658340745"/>
                  </a:ext>
                </a:extLst>
              </a:tr>
            </a:tbl>
          </a:graphicData>
        </a:graphic>
      </p:graphicFrame>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4779019" cy="536031"/>
            <a:chOff x="1061266" y="304800"/>
            <a:chExt cx="4779019"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4779019" cy="523220"/>
            </a:xfrm>
            <a:prstGeom prst="rect">
              <a:avLst/>
            </a:prstGeom>
            <a:noFill/>
          </p:spPr>
          <p:txBody>
            <a:bodyPr wrap="square">
              <a:spAutoFit/>
            </a:bodyPr>
            <a:lstStyle/>
            <a:p>
              <a:r>
                <a:rPr lang="en-US" altLang="zh-TW"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113 </a:t>
              </a:r>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期初審查意見與回復</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63057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56</a:t>
            </a:fld>
            <a:r>
              <a:rPr lang="en-US" altLang="zh-TW"/>
              <a:t>/66</a:t>
            </a:r>
            <a:endParaRPr lang="zh-TW" altLang="en-US" dirty="0"/>
          </a:p>
        </p:txBody>
      </p:sp>
      <p:graphicFrame>
        <p:nvGraphicFramePr>
          <p:cNvPr id="5" name="表格 4">
            <a:extLst>
              <a:ext uri="{FF2B5EF4-FFF2-40B4-BE49-F238E27FC236}">
                <a16:creationId xmlns:a16="http://schemas.microsoft.com/office/drawing/2014/main" id="{B14E2146-8D59-D854-7921-3E373CD0BE49}"/>
              </a:ext>
            </a:extLst>
          </p:cNvPr>
          <p:cNvGraphicFramePr>
            <a:graphicFrameLocks noGrp="1"/>
          </p:cNvGraphicFramePr>
          <p:nvPr>
            <p:extLst>
              <p:ext uri="{D42A27DB-BD31-4B8C-83A1-F6EECF244321}">
                <p14:modId xmlns:p14="http://schemas.microsoft.com/office/powerpoint/2010/main" val="3743609566"/>
              </p:ext>
            </p:extLst>
          </p:nvPr>
        </p:nvGraphicFramePr>
        <p:xfrm>
          <a:off x="609599" y="1513606"/>
          <a:ext cx="11287126" cy="4477862"/>
        </p:xfrm>
        <a:graphic>
          <a:graphicData uri="http://schemas.openxmlformats.org/drawingml/2006/table">
            <a:tbl>
              <a:tblPr firstRow="1" bandRow="1">
                <a:tableStyleId>{0505E3EF-67EA-436B-97B2-0124C06EBD24}</a:tableStyleId>
              </a:tblPr>
              <a:tblGrid>
                <a:gridCol w="5643563">
                  <a:extLst>
                    <a:ext uri="{9D8B030D-6E8A-4147-A177-3AD203B41FA5}">
                      <a16:colId xmlns:a16="http://schemas.microsoft.com/office/drawing/2014/main" val="20001"/>
                    </a:ext>
                  </a:extLst>
                </a:gridCol>
                <a:gridCol w="5643563">
                  <a:extLst>
                    <a:ext uri="{9D8B030D-6E8A-4147-A177-3AD203B41FA5}">
                      <a16:colId xmlns:a16="http://schemas.microsoft.com/office/drawing/2014/main" val="2950469179"/>
                    </a:ext>
                  </a:extLst>
                </a:gridCol>
              </a:tblGrid>
              <a:tr h="463258">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委員意見</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回復</a:t>
                      </a:r>
                      <a:r>
                        <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辦理情形</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03350415"/>
                  </a:ext>
                </a:extLst>
              </a:tr>
              <a:tr h="303224">
                <a:tc gridSpan="2">
                  <a:txBody>
                    <a:bodyPr/>
                    <a:lstStyle/>
                    <a:p>
                      <a:pPr marL="0" lvl="0" indent="0">
                        <a:buSzPts val="1400"/>
                        <a:buFont typeface="+mj-ea"/>
                        <a:buNone/>
                      </a:pPr>
                      <a:r>
                        <a:rPr lang="zh-TW" altLang="en-US" sz="1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三、王副工程司歆涵</a:t>
                      </a:r>
                      <a:endParaRPr lang="en-US" alt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hMerge="1">
                  <a:txBody>
                    <a:bodyPr/>
                    <a:lstStyle/>
                    <a:p>
                      <a:pPr marL="0" lvl="0" indent="0">
                        <a:buSzPts val="1400"/>
                        <a:buFont typeface="+mj-ea"/>
                        <a:buNone/>
                      </a:pPr>
                      <a:endParaRPr lang="en-US" alt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182563" lvl="0" indent="-182563"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另針對綱要計畫欲收錄之資料仍需經過評估，以避免造成儲存空間之浪費。</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感謝委員意見，本團隊於</a:t>
                      </a:r>
                      <a:r>
                        <a:rPr 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月與各綱要計畫團隊召開資料媒合會議，審慎評估各綱要計畫成果產出資料，評估後欲收錄之資料清單可參考工項</a:t>
                      </a:r>
                      <a:r>
                        <a:rPr 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內容。</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2847114928"/>
                  </a:ext>
                </a:extLst>
              </a:tr>
              <a:tr h="0">
                <a:tc>
                  <a:txBody>
                    <a:bodyPr/>
                    <a:lstStyle/>
                    <a:p>
                      <a:pPr marL="182563" lvl="0" indent="-182563"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針對計畫工項預計於第一季召開各分項工作會議，確定時間後，可盡早通知本署，以利後續安排</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謹遵辦理，已於</a:t>
                      </a:r>
                      <a:r>
                        <a:rPr 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日召開第一季工作會議。</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3382717708"/>
                  </a:ext>
                </a:extLst>
              </a:tr>
              <a:tr h="0">
                <a:tc>
                  <a:txBody>
                    <a:bodyPr/>
                    <a:lstStyle/>
                    <a:p>
                      <a:pPr marL="182563" lvl="0" indent="-182563"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有關簡報內提及「有人氣象站」之名詞，是否為專有名詞或有誤植之情況</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感謝委員提問，氣象署將氣象站依照是否有人駐點，分為署屬有人氣象站與自動氣象站。</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658340745"/>
                  </a:ext>
                </a:extLst>
              </a:tr>
              <a:tr h="0">
                <a:tc>
                  <a:txBody>
                    <a:bodyPr/>
                    <a:lstStyle/>
                    <a:p>
                      <a:pPr marL="182563" lvl="0" indent="-182563"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因本計畫執行期間有收錄各單位資訊，故建請團隊可先行整理現有資料種類、來源、年份、維護狀況、更新頻率等清冊，以利後續提供查核使用</a:t>
                      </a:r>
                      <a:endPar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感謝委員意見，本計畫已整理各模組使用之資料，詳見附錄一內容。</a:t>
                      </a:r>
                      <a:endPar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598696941"/>
                  </a:ext>
                </a:extLst>
              </a:tr>
              <a:tr h="0">
                <a:tc>
                  <a:txBody>
                    <a:bodyPr/>
                    <a:lstStyle/>
                    <a:p>
                      <a:pPr marL="182563" lvl="0" indent="-182563" algn="just" defTabSz="685800" rtl="0" eaLnBrk="1" latinLnBrk="0" hangingPunct="1">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本計畫工項內容包含收錄各子項計畫資料之模組，請一併呈現於平台架構圖中。</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marL="182563" lvl="0" indent="-182563" algn="just" defTabSz="685800" rtl="0" eaLnBrk="1" latinLnBrk="0" hangingPunct="1">
                        <a:buFont typeface="+mj-lt"/>
                        <a:buNone/>
                      </a:pP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感謝委員意見，已調整平台架構圖，詳見工項一內容。</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777272945"/>
                  </a:ext>
                </a:extLst>
              </a:tr>
            </a:tbl>
          </a:graphicData>
        </a:graphic>
      </p:graphicFrame>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4779019" cy="536031"/>
            <a:chOff x="1061266" y="304800"/>
            <a:chExt cx="4779019"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4779019" cy="523220"/>
            </a:xfrm>
            <a:prstGeom prst="rect">
              <a:avLst/>
            </a:prstGeom>
            <a:noFill/>
          </p:spPr>
          <p:txBody>
            <a:bodyPr wrap="square">
              <a:spAutoFit/>
            </a:bodyPr>
            <a:lstStyle/>
            <a:p>
              <a:r>
                <a:rPr lang="en-US" altLang="zh-TW"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113 </a:t>
              </a:r>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期初審查意見與回復</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2455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57</a:t>
            </a:fld>
            <a:r>
              <a:rPr lang="en-US" altLang="zh-TW"/>
              <a:t>/66</a:t>
            </a:r>
            <a:endParaRPr lang="zh-TW" altLang="en-US" dirty="0"/>
          </a:p>
        </p:txBody>
      </p:sp>
      <p:graphicFrame>
        <p:nvGraphicFramePr>
          <p:cNvPr id="5" name="表格 4">
            <a:extLst>
              <a:ext uri="{FF2B5EF4-FFF2-40B4-BE49-F238E27FC236}">
                <a16:creationId xmlns:a16="http://schemas.microsoft.com/office/drawing/2014/main" id="{B14E2146-8D59-D854-7921-3E373CD0BE49}"/>
              </a:ext>
            </a:extLst>
          </p:cNvPr>
          <p:cNvGraphicFramePr>
            <a:graphicFrameLocks noGrp="1"/>
          </p:cNvGraphicFramePr>
          <p:nvPr>
            <p:extLst>
              <p:ext uri="{D42A27DB-BD31-4B8C-83A1-F6EECF244321}">
                <p14:modId xmlns:p14="http://schemas.microsoft.com/office/powerpoint/2010/main" val="3287629129"/>
              </p:ext>
            </p:extLst>
          </p:nvPr>
        </p:nvGraphicFramePr>
        <p:xfrm>
          <a:off x="609599" y="1513606"/>
          <a:ext cx="11287126" cy="4607402"/>
        </p:xfrm>
        <a:graphic>
          <a:graphicData uri="http://schemas.openxmlformats.org/drawingml/2006/table">
            <a:tbl>
              <a:tblPr firstRow="1" bandRow="1">
                <a:tableStyleId>{0505E3EF-67EA-436B-97B2-0124C06EBD24}</a:tableStyleId>
              </a:tblPr>
              <a:tblGrid>
                <a:gridCol w="5643563">
                  <a:extLst>
                    <a:ext uri="{9D8B030D-6E8A-4147-A177-3AD203B41FA5}">
                      <a16:colId xmlns:a16="http://schemas.microsoft.com/office/drawing/2014/main" val="20001"/>
                    </a:ext>
                  </a:extLst>
                </a:gridCol>
                <a:gridCol w="5643563">
                  <a:extLst>
                    <a:ext uri="{9D8B030D-6E8A-4147-A177-3AD203B41FA5}">
                      <a16:colId xmlns:a16="http://schemas.microsoft.com/office/drawing/2014/main" val="2950469179"/>
                    </a:ext>
                  </a:extLst>
                </a:gridCol>
              </a:tblGrid>
              <a:tr h="463258">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委員意見</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marL="0" indent="0" algn="ctr">
                        <a:buFont typeface="+mj-lt"/>
                        <a:buNone/>
                      </a:pP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回復</a:t>
                      </a:r>
                      <a:r>
                        <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辦理情形</a:t>
                      </a:r>
                      <a:endParaRPr lang="en-US" altLang="zh-TW" sz="20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03350415"/>
                  </a:ext>
                </a:extLst>
              </a:tr>
              <a:tr h="303224">
                <a:tc gridSpan="2">
                  <a:txBody>
                    <a:bodyPr/>
                    <a:lstStyle/>
                    <a:p>
                      <a:pPr marL="0" lvl="0" indent="0">
                        <a:buSzPts val="1400"/>
                        <a:buFont typeface="+mj-ea"/>
                        <a:buNone/>
                      </a:pPr>
                      <a:r>
                        <a:rPr lang="zh-TW" altLang="en-US" sz="18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三、王副工程司歆涵</a:t>
                      </a:r>
                      <a:endParaRPr lang="en-US" alt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hMerge="1">
                  <a:txBody>
                    <a:bodyPr/>
                    <a:lstStyle/>
                    <a:p>
                      <a:pPr marL="0" lvl="0" indent="0">
                        <a:buSzPts val="1400"/>
                        <a:buFont typeface="+mj-ea"/>
                        <a:buNone/>
                      </a:pPr>
                      <a:endParaRPr lang="en-US" alt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86495" marR="86495" marT="43247" marB="43247"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182563" lvl="0" indent="-182563"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平台中埤塘水位資料來源為直接介接管理處之資訊，請團隊評估其資料之正確性是否可直接介接使用</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感謝委員建議，本計畫所介接資料為管理處所提供之水位資訊，並透過「能量表」進行水位與蓄水量轉換，後續仍需比對轉換結果與管理處網頁所提供之資料是否一致。</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2847114928"/>
                  </a:ext>
                </a:extLst>
              </a:tr>
              <a:tr h="0">
                <a:tc>
                  <a:txBody>
                    <a:bodyPr/>
                    <a:lstStyle/>
                    <a:p>
                      <a:pPr marL="358775" lvl="0" indent="-358775" algn="just">
                        <a:buFont typeface="+mj-lt"/>
                        <a:buNone/>
                      </a:pP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因綱要計畫示範區第一年為北部石門水庫，第二年為南部曾文</a:t>
                      </a:r>
                      <a:r>
                        <a:rPr lang="en-US" altLang="zh-TW"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烏山頭水庫，今年為中部鯉魚潭水庫與東部關山大圳，但仍有許多區域尚未建置，請團隊說明後續是否有相關之規劃</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因其他水庫之輸入、輸出變數差異過大，模擬出來之結果亦與實際情況有明顯之出入，故針對不同的水庫則需採以不同的角度分析水情，且需具有完整之觀測資料，始能進行相關模組之建置與規劃。</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3382717708"/>
                  </a:ext>
                </a:extLst>
              </a:tr>
              <a:tr h="0">
                <a:tc>
                  <a:txBody>
                    <a:bodyPr/>
                    <a:lstStyle/>
                    <a:p>
                      <a:pPr marL="358775" lvl="0" indent="-358775" algn="just">
                        <a:buFont typeface="+mj-lt"/>
                        <a:buNone/>
                      </a:pPr>
                      <a:r>
                        <a:rPr lang="en-US" altLang="zh-TW"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800" kern="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請團隊說明灌溉情勢通訊資料後續如何應用推廣，以及是否放置於平台上展示</a:t>
                      </a:r>
                      <a:endPar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感謝委員建議，因灌溉情勢通訊資料為彙整當時各項資料</a:t>
                      </a:r>
                      <a:r>
                        <a:rPr 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水庫、氣象、農業等</a:t>
                      </a:r>
                      <a:r>
                        <a:rPr 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kern="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之結果，將相關預報、決策與模擬資訊紀錄在內，可供未來回顧歷史決策條件之用；另本計畫可將歷次所完成之通訊資料放置於雲端空間，提供署內長官參考使用。</a:t>
                      </a:r>
                    </a:p>
                  </a:txBody>
                  <a:tcPr marL="36195" marR="36195" marT="36195" marB="36195">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658340745"/>
                  </a:ext>
                </a:extLst>
              </a:tr>
            </a:tbl>
          </a:graphicData>
        </a:graphic>
      </p:graphicFrame>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4779019" cy="536031"/>
            <a:chOff x="1061266" y="304800"/>
            <a:chExt cx="4779019"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4779019" cy="523220"/>
            </a:xfrm>
            <a:prstGeom prst="rect">
              <a:avLst/>
            </a:prstGeom>
            <a:noFill/>
          </p:spPr>
          <p:txBody>
            <a:bodyPr wrap="square">
              <a:spAutoFit/>
            </a:bodyPr>
            <a:lstStyle/>
            <a:p>
              <a:r>
                <a:rPr lang="en-US" altLang="zh-TW"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113 </a:t>
              </a:r>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期初審查意見與回復</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7659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58</a:t>
            </a:fld>
            <a:r>
              <a:rPr lang="en-US" altLang="zh-TW"/>
              <a:t>/66</a:t>
            </a:r>
            <a:endParaRPr lang="zh-TW" altLang="en-US" dirty="0"/>
          </a:p>
        </p:txBody>
      </p:sp>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4779019" cy="536031"/>
            <a:chOff x="1061266" y="304800"/>
            <a:chExt cx="4779019"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4779019" cy="523220"/>
            </a:xfrm>
            <a:prstGeom prst="rect">
              <a:avLst/>
            </a:prstGeom>
            <a:noFill/>
          </p:spPr>
          <p:txBody>
            <a:bodyPr wrap="square">
              <a:spAutoFit/>
            </a:bodyPr>
            <a:lstStyle/>
            <a:p>
              <a:r>
                <a:rPr lang="en-US" altLang="zh-TW"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 年度計畫 </a:t>
              </a:r>
              <a:r>
                <a:rPr lang="en-US" altLang="zh-TW"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OKR </a:t>
              </a:r>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執行情形</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graphicFrame>
        <p:nvGraphicFramePr>
          <p:cNvPr id="3" name="表格 2">
            <a:extLst>
              <a:ext uri="{FF2B5EF4-FFF2-40B4-BE49-F238E27FC236}">
                <a16:creationId xmlns:a16="http://schemas.microsoft.com/office/drawing/2014/main" id="{48D46010-BAD1-4BC8-5D9C-A467C48EB00F}"/>
              </a:ext>
            </a:extLst>
          </p:cNvPr>
          <p:cNvGraphicFramePr>
            <a:graphicFrameLocks noGrp="1"/>
          </p:cNvGraphicFramePr>
          <p:nvPr>
            <p:extLst>
              <p:ext uri="{D42A27DB-BD31-4B8C-83A1-F6EECF244321}">
                <p14:modId xmlns:p14="http://schemas.microsoft.com/office/powerpoint/2010/main" val="940879549"/>
              </p:ext>
            </p:extLst>
          </p:nvPr>
        </p:nvGraphicFramePr>
        <p:xfrm>
          <a:off x="1039976" y="2579054"/>
          <a:ext cx="10104274" cy="2631121"/>
        </p:xfrm>
        <a:graphic>
          <a:graphicData uri="http://schemas.openxmlformats.org/drawingml/2006/table">
            <a:tbl>
              <a:tblPr firstRow="1" bandRow="1">
                <a:tableStyleId>{72833802-FEF1-4C79-8D5D-14CF1EAF98D9}</a:tableStyleId>
              </a:tblPr>
              <a:tblGrid>
                <a:gridCol w="3707654">
                  <a:extLst>
                    <a:ext uri="{9D8B030D-6E8A-4147-A177-3AD203B41FA5}">
                      <a16:colId xmlns:a16="http://schemas.microsoft.com/office/drawing/2014/main" val="20001"/>
                    </a:ext>
                  </a:extLst>
                </a:gridCol>
                <a:gridCol w="6396620">
                  <a:extLst>
                    <a:ext uri="{9D8B030D-6E8A-4147-A177-3AD203B41FA5}">
                      <a16:colId xmlns:a16="http://schemas.microsoft.com/office/drawing/2014/main" val="20002"/>
                    </a:ext>
                  </a:extLst>
                </a:gridCol>
              </a:tblGrid>
              <a:tr h="493446">
                <a:tc>
                  <a:txBody>
                    <a:bodyPr/>
                    <a:lstStyle/>
                    <a:p>
                      <a:pPr algn="ctr"/>
                      <a:r>
                        <a:rPr lang="zh-TW" altLang="en-US" sz="19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預期關鍵成果 </a:t>
                      </a:r>
                      <a:r>
                        <a:rPr lang="en-US" altLang="zh-TW" sz="19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(KR)</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9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期中執行情形說明</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2137675">
                <a:tc>
                  <a:txBody>
                    <a:bodyPr/>
                    <a:lstStyle/>
                    <a:p>
                      <a:pPr marL="717550" marR="0" indent="-717550" algn="just" defTabSz="914400" rtl="0" eaLnBrk="1" fontAlgn="auto" latinLnBrk="0" hangingPunct="1">
                        <a:lnSpc>
                          <a:spcPct val="100000"/>
                        </a:lnSpc>
                        <a:spcBef>
                          <a:spcPts val="0"/>
                        </a:spcBef>
                        <a:spcAft>
                          <a:spcPts val="0"/>
                        </a:spcAft>
                        <a:buClrTx/>
                        <a:buSzTx/>
                        <a:buFontTx/>
                        <a:buNone/>
                        <a:tabLst/>
                        <a:defRPr/>
                      </a:pPr>
                      <a:r>
                        <a:rPr lang="en-US" altLang="zh-TW"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KR3</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：完成農業水資源決策支援平台擴充，建置</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中區</a:t>
                      </a:r>
                      <a:r>
                        <a:rPr lang="en-US" altLang="zh-TW"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鯉魚潭水庫下游水庫及河川併用灌區</a:t>
                      </a:r>
                      <a:r>
                        <a:rPr lang="en-US" altLang="zh-TW"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與</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東區</a:t>
                      </a:r>
                      <a:r>
                        <a:rPr lang="en-US" altLang="zh-TW"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卑南溪灌區</a:t>
                      </a:r>
                      <a:r>
                        <a:rPr lang="en-US" altLang="zh-TW"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示範場域之</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動態供需用水決策模擬模組</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本計畫期中階段已完成</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中區</a:t>
                      </a:r>
                      <a:r>
                        <a:rPr lang="en-US" altLang="zh-TW"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鯉魚潭水庫下游水庫及河川併用灌區</a:t>
                      </a:r>
                      <a:r>
                        <a:rPr lang="en-US" altLang="zh-TW"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之</a:t>
                      </a:r>
                      <a:r>
                        <a:rPr lang="en-US" altLang="zh-TW"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UI/UX</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畫面設計</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資料庫</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相關欄位</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設計與實作</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核心計算模組</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之開發等，並已</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蒐集</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供灌決策模組所需資料，如</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鯉魚潭水庫入流量超越機率</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水庫蓄水量</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、臺中管理處</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一、二期作灌溉計畫用水量</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b="1" kern="1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協議放水量</a:t>
                      </a:r>
                      <a:r>
                        <a:rPr lang="zh-TW" altLang="en-US"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等資訊，後續將持續整合多方資訊，以建置鯉魚潭水庫供灌決策模組。</a:t>
                      </a:r>
                      <a:endParaRPr lang="en-US" altLang="zh-TW" sz="19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5784AD22-2043-5EF2-F953-A42E3B7D29E9}"/>
              </a:ext>
            </a:extLst>
          </p:cNvPr>
          <p:cNvSpPr/>
          <p:nvPr/>
        </p:nvSpPr>
        <p:spPr>
          <a:xfrm>
            <a:off x="1209065" y="1578220"/>
            <a:ext cx="10597948" cy="830997"/>
          </a:xfrm>
          <a:prstGeom prst="rect">
            <a:avLst/>
          </a:prstGeom>
        </p:spPr>
        <p:txBody>
          <a:bodyPr wrap="square">
            <a:spAutoFit/>
          </a:bodyPr>
          <a:lstStyle/>
          <a:p>
            <a:pPr marL="3495675" indent="-3495675" algn="just"/>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單一計畫年度目標 </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(O3)</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：監測農業區用水平衡及整合農業水情與環境資訊，提高智能配水與農業用水管理決策效能</a:t>
            </a:r>
            <a:endPar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9" name="圖片 8" descr="一張含有 字型, 螢幕擷取畫面, 圖形, 標誌 的圖片&#10;&#10;自動產生的描述">
            <a:extLst>
              <a:ext uri="{FF2B5EF4-FFF2-40B4-BE49-F238E27FC236}">
                <a16:creationId xmlns:a16="http://schemas.microsoft.com/office/drawing/2014/main" id="{7682099C-F5ED-DC1C-3391-F12377C14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143" y="1513606"/>
            <a:ext cx="461665" cy="461665"/>
          </a:xfrm>
          <a:prstGeom prst="rect">
            <a:avLst/>
          </a:prstGeom>
        </p:spPr>
      </p:pic>
    </p:spTree>
    <p:extLst>
      <p:ext uri="{BB962C8B-B14F-4D97-AF65-F5344CB8AC3E}">
        <p14:creationId xmlns:p14="http://schemas.microsoft.com/office/powerpoint/2010/main" val="879266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59</a:t>
            </a:fld>
            <a:r>
              <a:rPr lang="en-US" altLang="zh-TW"/>
              <a:t>/66</a:t>
            </a:r>
            <a:endParaRPr lang="zh-TW" altLang="en-US" dirty="0"/>
          </a:p>
        </p:txBody>
      </p:sp>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5263334" cy="536031"/>
            <a:chOff x="1061266" y="304800"/>
            <a:chExt cx="5263334"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5263334" cy="523220"/>
            </a:xfrm>
            <a:prstGeom prst="rect">
              <a:avLst/>
            </a:prstGeom>
            <a:noFill/>
          </p:spPr>
          <p:txBody>
            <a:bodyPr wrap="square">
              <a:spAutoFit/>
            </a:bodyPr>
            <a:lstStyle/>
            <a:p>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期中評核標準及達成情形說明</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graphicFrame>
        <p:nvGraphicFramePr>
          <p:cNvPr id="5" name="表格 4">
            <a:extLst>
              <a:ext uri="{FF2B5EF4-FFF2-40B4-BE49-F238E27FC236}">
                <a16:creationId xmlns:a16="http://schemas.microsoft.com/office/drawing/2014/main" id="{7EFEC538-6CA7-8B2C-8F12-305249B16523}"/>
              </a:ext>
            </a:extLst>
          </p:cNvPr>
          <p:cNvGraphicFramePr>
            <a:graphicFrameLocks noGrp="1"/>
          </p:cNvGraphicFramePr>
          <p:nvPr>
            <p:extLst>
              <p:ext uri="{D42A27DB-BD31-4B8C-83A1-F6EECF244321}">
                <p14:modId xmlns:p14="http://schemas.microsoft.com/office/powerpoint/2010/main" val="370467854"/>
              </p:ext>
            </p:extLst>
          </p:nvPr>
        </p:nvGraphicFramePr>
        <p:xfrm>
          <a:off x="680265" y="1500795"/>
          <a:ext cx="11225983" cy="4490815"/>
        </p:xfrm>
        <a:graphic>
          <a:graphicData uri="http://schemas.openxmlformats.org/drawingml/2006/table">
            <a:tbl>
              <a:tblPr firstRow="1" bandRow="1">
                <a:tableStyleId>{21E4AEA4-8DFA-4A89-87EB-49C32662AFE0}</a:tableStyleId>
              </a:tblPr>
              <a:tblGrid>
                <a:gridCol w="2806496">
                  <a:extLst>
                    <a:ext uri="{9D8B030D-6E8A-4147-A177-3AD203B41FA5}">
                      <a16:colId xmlns:a16="http://schemas.microsoft.com/office/drawing/2014/main" val="3049080349"/>
                    </a:ext>
                  </a:extLst>
                </a:gridCol>
                <a:gridCol w="2346414">
                  <a:extLst>
                    <a:ext uri="{9D8B030D-6E8A-4147-A177-3AD203B41FA5}">
                      <a16:colId xmlns:a16="http://schemas.microsoft.com/office/drawing/2014/main" val="2293299889"/>
                    </a:ext>
                  </a:extLst>
                </a:gridCol>
                <a:gridCol w="5336943">
                  <a:extLst>
                    <a:ext uri="{9D8B030D-6E8A-4147-A177-3AD203B41FA5}">
                      <a16:colId xmlns:a16="http://schemas.microsoft.com/office/drawing/2014/main" val="745423979"/>
                    </a:ext>
                  </a:extLst>
                </a:gridCol>
                <a:gridCol w="736130">
                  <a:extLst>
                    <a:ext uri="{9D8B030D-6E8A-4147-A177-3AD203B41FA5}">
                      <a16:colId xmlns:a16="http://schemas.microsoft.com/office/drawing/2014/main" val="766783950"/>
                    </a:ext>
                  </a:extLst>
                </a:gridCol>
              </a:tblGrid>
              <a:tr h="0">
                <a:tc>
                  <a:txBody>
                    <a:bodyPr/>
                    <a:lstStyle/>
                    <a:p>
                      <a:pPr algn="ct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工作項目</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600" b="1" dirty="0">
                          <a:solidFill>
                            <a:sysClr val="windowText" lastClr="000000"/>
                          </a:solidFill>
                          <a:latin typeface="微軟正黑體" panose="020B0604030504040204" pitchFamily="34" charset="-120"/>
                          <a:ea typeface="微軟正黑體" panose="020B0604030504040204" pitchFamily="34" charset="-120"/>
                        </a:rPr>
                        <a:t>期中評核標準</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600" b="1" dirty="0">
                          <a:solidFill>
                            <a:sysClr val="windowText" lastClr="000000"/>
                          </a:solidFill>
                          <a:latin typeface="微軟正黑體" panose="020B0604030504040204" pitchFamily="34" charset="-120"/>
                          <a:ea typeface="微軟正黑體" panose="020B0604030504040204" pitchFamily="34" charset="-120"/>
                        </a:rPr>
                        <a:t>執行情形</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100" b="1" dirty="0">
                          <a:solidFill>
                            <a:sysClr val="windowText" lastClr="000000"/>
                          </a:solidFill>
                          <a:latin typeface="微軟正黑體" panose="020B0604030504040204" pitchFamily="34" charset="-120"/>
                          <a:ea typeface="微軟正黑體" panose="020B0604030504040204" pitchFamily="34" charset="-120"/>
                        </a:rPr>
                        <a:t>是否</a:t>
                      </a:r>
                      <a:endParaRPr lang="en-US" altLang="zh-TW" sz="1100" b="1" dirty="0">
                        <a:solidFill>
                          <a:sysClr val="windowText" lastClr="000000"/>
                        </a:solidFill>
                        <a:latin typeface="微軟正黑體" panose="020B0604030504040204" pitchFamily="34" charset="-120"/>
                        <a:ea typeface="微軟正黑體" panose="020B0604030504040204" pitchFamily="34" charset="-120"/>
                      </a:endParaRPr>
                    </a:p>
                    <a:p>
                      <a:pPr algn="ctr"/>
                      <a:r>
                        <a:rPr lang="zh-TW" altLang="en-US" sz="1100" b="1" dirty="0">
                          <a:solidFill>
                            <a:sysClr val="windowText" lastClr="000000"/>
                          </a:solidFill>
                          <a:latin typeface="微軟正黑體" panose="020B0604030504040204" pitchFamily="34" charset="-120"/>
                          <a:ea typeface="微軟正黑體" panose="020B0604030504040204" pitchFamily="34" charset="-120"/>
                        </a:rPr>
                        <a:t>達標</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27487571"/>
                  </a:ext>
                </a:extLst>
              </a:tr>
              <a:tr h="1013522">
                <a:tc>
                  <a:txBody>
                    <a:bodyPr/>
                    <a:lstStyle/>
                    <a:p>
                      <a:pPr marL="179388" indent="-179388" algn="just"/>
                      <a:r>
                        <a:rPr lang="en-US" altLang="zh-TW" sz="1600" b="1" kern="1200" dirty="0">
                          <a:solidFill>
                            <a:schemeClr val="dk1"/>
                          </a:solidFill>
                          <a:latin typeface="微軟正黑體" panose="020B0604030504040204" pitchFamily="34" charset="-120"/>
                          <a:ea typeface="微軟正黑體" panose="020B0604030504040204" pitchFamily="34" charset="-120"/>
                          <a:cs typeface="+mn-cs"/>
                        </a:rPr>
                        <a:t>1.</a:t>
                      </a:r>
                      <a:r>
                        <a:rPr lang="zh-TW" altLang="en-US" sz="1600" b="1" kern="1200" dirty="0">
                          <a:solidFill>
                            <a:schemeClr val="dk1"/>
                          </a:solidFill>
                          <a:latin typeface="微軟正黑體" panose="020B0604030504040204" pitchFamily="34" charset="-120"/>
                          <a:ea typeface="微軟正黑體" panose="020B0604030504040204" pitchFamily="34" charset="-120"/>
                          <a:cs typeface="+mn-cs"/>
                        </a:rPr>
                        <a:t>農業水資源智慧決策支援模組可視化展示功能擴充與及軟硬體環境維運</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dirty="0">
                          <a:latin typeface="微軟正黑體" panose="020B0604030504040204" pitchFamily="34" charset="-120"/>
                          <a:ea typeface="微軟正黑體" panose="020B0604030504040204" pitchFamily="34" charset="-120"/>
                        </a:rPr>
                        <a:t>完成模組擴充建置需求、模組功能及</a:t>
                      </a:r>
                      <a:r>
                        <a:rPr lang="en-US" altLang="zh-TW" sz="1600" dirty="0">
                          <a:latin typeface="微軟正黑體" panose="020B0604030504040204" pitchFamily="34" charset="-120"/>
                          <a:ea typeface="微軟正黑體" panose="020B0604030504040204" pitchFamily="34" charset="-120"/>
                        </a:rPr>
                        <a:t>UX</a:t>
                      </a:r>
                      <a:r>
                        <a:rPr lang="zh-TW" altLang="en-US" sz="1600" dirty="0">
                          <a:latin typeface="微軟正黑體" panose="020B0604030504040204" pitchFamily="34" charset="-120"/>
                          <a:ea typeface="微軟正黑體" panose="020B0604030504040204" pitchFamily="34" charset="-120"/>
                        </a:rPr>
                        <a:t>設計規劃。</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b="1" dirty="0">
                          <a:solidFill>
                            <a:srgbClr val="C00000"/>
                          </a:solidFill>
                          <a:latin typeface="微軟正黑體" panose="020B0604030504040204" pitchFamily="34" charset="-120"/>
                          <a:ea typeface="微軟正黑體" panose="020B0604030504040204" pitchFamily="34" charset="-120"/>
                        </a:rPr>
                        <a:t>完成平台五大模組中部及東部灌區擴充功能設計</a:t>
                      </a:r>
                      <a:r>
                        <a:rPr lang="zh-TW" altLang="en-US" sz="1600" dirty="0">
                          <a:latin typeface="微軟正黑體" panose="020B0604030504040204" pitchFamily="34" charset="-120"/>
                          <a:ea typeface="微軟正黑體" panose="020B0604030504040204" pitchFamily="34" charset="-120"/>
                        </a:rPr>
                        <a:t>，以及綱要成果產出模組功能設計，包含成果產出資料查詢、展示、下載等功能。</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ctr"/>
                      <a:r>
                        <a:rPr lang="zh-TW" altLang="en-US" sz="1600" dirty="0">
                          <a:latin typeface="微軟正黑體" panose="020B0604030504040204" pitchFamily="34" charset="-120"/>
                          <a:ea typeface="微軟正黑體" panose="020B0604030504040204" pitchFamily="34" charset="-120"/>
                        </a:rPr>
                        <a:t>是</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2308778907"/>
                  </a:ext>
                </a:extLst>
              </a:tr>
              <a:tr h="1023529">
                <a:tc>
                  <a:txBody>
                    <a:bodyPr/>
                    <a:lstStyle/>
                    <a:p>
                      <a:pPr marL="179388" marR="0" indent="-179388" algn="just" defTabSz="685800" rtl="0" eaLnBrk="1" fontAlgn="auto" latinLnBrk="0" hangingPunct="1">
                        <a:lnSpc>
                          <a:spcPct val="100000"/>
                        </a:lnSpc>
                        <a:spcBef>
                          <a:spcPts val="0"/>
                        </a:spcBef>
                        <a:spcAft>
                          <a:spcPts val="0"/>
                        </a:spcAft>
                        <a:buClrTx/>
                        <a:buSzTx/>
                        <a:buFontTx/>
                        <a:buNone/>
                        <a:tabLst/>
                        <a:defRPr/>
                      </a:pPr>
                      <a:r>
                        <a:rPr lang="en-US" altLang="zh-TW" sz="1600" b="1" kern="1200" dirty="0">
                          <a:solidFill>
                            <a:schemeClr val="dk1"/>
                          </a:solidFill>
                          <a:latin typeface="微軟正黑體" panose="020B0604030504040204" pitchFamily="34" charset="-120"/>
                          <a:ea typeface="微軟正黑體" panose="020B0604030504040204" pitchFamily="34" charset="-120"/>
                          <a:cs typeface="+mn-cs"/>
                        </a:rPr>
                        <a:t>2.</a:t>
                      </a:r>
                      <a:r>
                        <a:rPr lang="zh-TW" altLang="en-US" sz="1600" b="1" kern="1200" dirty="0">
                          <a:solidFill>
                            <a:schemeClr val="dk1"/>
                          </a:solidFill>
                          <a:latin typeface="微軟正黑體" panose="020B0604030504040204" pitchFamily="34" charset="-120"/>
                          <a:ea typeface="微軟正黑體" panose="020B0604030504040204" pitchFamily="34" charset="-120"/>
                          <a:cs typeface="+mn-cs"/>
                        </a:rPr>
                        <a:t>農業水資源智慧決策支援模組資料介接及資料庫維護與擴充</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dirty="0">
                          <a:latin typeface="微軟正黑體" panose="020B0604030504040204" pitchFamily="34" charset="-120"/>
                          <a:ea typeface="微軟正黑體" panose="020B0604030504040204" pitchFamily="34" charset="-120"/>
                        </a:rPr>
                        <a:t>完成模組資料介接維護作業。</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完成各模組所需資料介接</a:t>
                      </a:r>
                      <a:r>
                        <a:rPr lang="zh-TW" altLang="en-US" sz="1600" dirty="0">
                          <a:latin typeface="微軟正黑體" panose="020B0604030504040204" pitchFamily="34" charset="-120"/>
                          <a:ea typeface="微軟正黑體" panose="020B0604030504040204" pitchFamily="34" charset="-120"/>
                        </a:rPr>
                        <a:t>，包含水庫水情、河川流量、氣象觀測、作物判釋、綱要計畫各分項成果產出等資料。</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ctr"/>
                      <a:r>
                        <a:rPr lang="zh-TW" altLang="en-US" sz="1600" dirty="0">
                          <a:latin typeface="微軟正黑體" panose="020B0604030504040204" pitchFamily="34" charset="-120"/>
                          <a:ea typeface="微軟正黑體" panose="020B0604030504040204" pitchFamily="34" charset="-120"/>
                        </a:rPr>
                        <a:t>是</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66288418"/>
                  </a:ext>
                </a:extLst>
              </a:tr>
              <a:tr h="1013522">
                <a:tc>
                  <a:txBody>
                    <a:bodyPr/>
                    <a:lstStyle/>
                    <a:p>
                      <a:pPr marL="179388" marR="0" indent="-179388" algn="just" defTabSz="685800" rtl="0" eaLnBrk="1" fontAlgn="auto" latinLnBrk="0" hangingPunct="1">
                        <a:lnSpc>
                          <a:spcPct val="100000"/>
                        </a:lnSpc>
                        <a:spcBef>
                          <a:spcPts val="0"/>
                        </a:spcBef>
                        <a:spcAft>
                          <a:spcPts val="0"/>
                        </a:spcAft>
                        <a:buClrTx/>
                        <a:buSzTx/>
                        <a:buFontTx/>
                        <a:buNone/>
                        <a:tabLst/>
                        <a:defRPr/>
                      </a:pPr>
                      <a:r>
                        <a:rPr lang="en-US" altLang="zh-TW" sz="1600" b="1" kern="1200" dirty="0">
                          <a:solidFill>
                            <a:schemeClr val="dk1"/>
                          </a:solidFill>
                          <a:latin typeface="微軟正黑體" panose="020B0604030504040204" pitchFamily="34" charset="-120"/>
                          <a:ea typeface="微軟正黑體" panose="020B0604030504040204" pitchFamily="34" charset="-120"/>
                          <a:cs typeface="+mn-cs"/>
                        </a:rPr>
                        <a:t>3.</a:t>
                      </a:r>
                      <a:r>
                        <a:rPr lang="zh-TW" altLang="en-US" sz="1600" b="1" kern="1200" dirty="0">
                          <a:solidFill>
                            <a:schemeClr val="dk1"/>
                          </a:solidFill>
                          <a:latin typeface="微軟正黑體" panose="020B0604030504040204" pitchFamily="34" charset="-120"/>
                          <a:ea typeface="微軟正黑體" panose="020B0604030504040204" pitchFamily="34" charset="-120"/>
                          <a:cs typeface="+mn-cs"/>
                        </a:rPr>
                        <a:t>研提灌溉管理實務應用衛星影像或航照影像之建議案</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dirty="0">
                          <a:latin typeface="微軟正黑體" panose="020B0604030504040204" pitchFamily="34" charset="-120"/>
                          <a:ea typeface="微軟正黑體" panose="020B0604030504040204" pitchFamily="34" charset="-120"/>
                        </a:rPr>
                        <a:t>完成示範區衛星或航照影像蒐集校正。</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取得</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113</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年</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1</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月</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1</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日至</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113</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年</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6</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月</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20</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日嘉南灌區範圍衛星影像，共計有</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92</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幅圖幅</a:t>
                      </a:r>
                      <a:r>
                        <a:rPr lang="zh-TW" altLang="en-US" sz="1600" dirty="0">
                          <a:latin typeface="微軟正黑體" panose="020B0604030504040204" pitchFamily="34" charset="-120"/>
                          <a:ea typeface="微軟正黑體" panose="020B0604030504040204" pitchFamily="34" charset="-120"/>
                        </a:rPr>
                        <a:t>，並完成影像大氣輻射校正與鑲嵌處理。</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ctr"/>
                      <a:r>
                        <a:rPr lang="zh-TW" altLang="en-US" sz="1600" dirty="0">
                          <a:latin typeface="微軟正黑體" panose="020B0604030504040204" pitchFamily="34" charset="-120"/>
                          <a:ea typeface="微軟正黑體" panose="020B0604030504040204" pitchFamily="34" charset="-120"/>
                        </a:rPr>
                        <a:t>是</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459215340"/>
                  </a:ext>
                </a:extLst>
              </a:tr>
              <a:tr h="1013522">
                <a:tc>
                  <a:txBody>
                    <a:bodyPr/>
                    <a:lstStyle/>
                    <a:p>
                      <a:pPr marL="179388" marR="0" indent="-179388" algn="just" defTabSz="685800" rtl="0" eaLnBrk="1" fontAlgn="auto" latinLnBrk="0" hangingPunct="1">
                        <a:lnSpc>
                          <a:spcPct val="100000"/>
                        </a:lnSpc>
                        <a:spcBef>
                          <a:spcPts val="0"/>
                        </a:spcBef>
                        <a:spcAft>
                          <a:spcPts val="0"/>
                        </a:spcAft>
                        <a:buClrTx/>
                        <a:buSzTx/>
                        <a:buFontTx/>
                        <a:buNone/>
                        <a:tabLst/>
                        <a:defRPr/>
                      </a:pPr>
                      <a:r>
                        <a:rPr lang="en-US" altLang="zh-TW" sz="1600" b="1" kern="1200" dirty="0">
                          <a:solidFill>
                            <a:schemeClr val="dk1"/>
                          </a:solidFill>
                          <a:latin typeface="微軟正黑體" panose="020B0604030504040204" pitchFamily="34" charset="-120"/>
                          <a:ea typeface="微軟正黑體" panose="020B0604030504040204" pitchFamily="34" charset="-120"/>
                          <a:cs typeface="+mn-cs"/>
                        </a:rPr>
                        <a:t>4.</a:t>
                      </a:r>
                      <a:r>
                        <a:rPr lang="zh-TW" altLang="en-US" sz="1600" b="1" kern="1200" dirty="0">
                          <a:solidFill>
                            <a:schemeClr val="dk1"/>
                          </a:solidFill>
                          <a:latin typeface="微軟正黑體" panose="020B0604030504040204" pitchFamily="34" charset="-120"/>
                          <a:ea typeface="微軟正黑體" panose="020B0604030504040204" pitchFamily="34" charset="-120"/>
                          <a:cs typeface="+mn-cs"/>
                        </a:rPr>
                        <a:t>針對水資源競用區歷史一、二期稻作停灌事件之模擬與研析</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dirty="0">
                          <a:latin typeface="微軟正黑體" panose="020B0604030504040204" pitchFamily="34" charset="-120"/>
                          <a:ea typeface="微軟正黑體" panose="020B0604030504040204" pitchFamily="34" charset="-120"/>
                        </a:rPr>
                        <a:t>至少完成</a:t>
                      </a:r>
                      <a:r>
                        <a:rPr lang="en-US" altLang="zh-TW" sz="1600" dirty="0">
                          <a:latin typeface="微軟正黑體" panose="020B0604030504040204" pitchFamily="34" charset="-120"/>
                          <a:ea typeface="微軟正黑體" panose="020B0604030504040204" pitchFamily="34" charset="-120"/>
                        </a:rPr>
                        <a:t>1</a:t>
                      </a:r>
                      <a:r>
                        <a:rPr lang="zh-TW" altLang="en-US" sz="1600" dirty="0">
                          <a:latin typeface="微軟正黑體" panose="020B0604030504040204" pitchFamily="34" charset="-120"/>
                          <a:ea typeface="微軟正黑體" panose="020B0604030504040204" pitchFamily="34" charset="-120"/>
                        </a:rPr>
                        <a:t>示範區歷史一、二期稻作停灌事件之模擬。</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dirty="0">
                          <a:latin typeface="微軟正黑體" panose="020B0604030504040204" pitchFamily="34" charset="-120"/>
                          <a:ea typeface="微軟正黑體" panose="020B0604030504040204" pitchFamily="34" charset="-120"/>
                        </a:rPr>
                        <a:t>已完成</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石門水庫歷史一、二期作停灌事件模擬</a:t>
                      </a:r>
                      <a:r>
                        <a:rPr lang="zh-TW" altLang="en-US" sz="1600" dirty="0">
                          <a:latin typeface="微軟正黑體" panose="020B0604030504040204" pitchFamily="34" charset="-120"/>
                          <a:ea typeface="微軟正黑體" panose="020B0604030504040204" pitchFamily="34" charset="-120"/>
                        </a:rPr>
                        <a:t>，共計</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4</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場一期作停灌</a:t>
                      </a:r>
                      <a:r>
                        <a:rPr lang="zh-TW" altLang="en-US" sz="1600" dirty="0">
                          <a:latin typeface="微軟正黑體" panose="020B0604030504040204" pitchFamily="34" charset="-120"/>
                          <a:ea typeface="微軟正黑體" panose="020B0604030504040204" pitchFamily="34" charset="-120"/>
                        </a:rPr>
                        <a:t>、</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1</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場二期作停灌</a:t>
                      </a:r>
                      <a:r>
                        <a:rPr lang="zh-TW" altLang="en-US" sz="1600" dirty="0">
                          <a:latin typeface="微軟正黑體" panose="020B0604030504040204" pitchFamily="34" charset="-120"/>
                          <a:ea typeface="微軟正黑體" panose="020B0604030504040204" pitchFamily="34" charset="-120"/>
                        </a:rPr>
                        <a:t>、</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3</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場正常供灌模擬事件</a:t>
                      </a:r>
                      <a:r>
                        <a:rPr lang="zh-TW" altLang="en-US" sz="1600" dirty="0">
                          <a:latin typeface="微軟正黑體" panose="020B0604030504040204" pitchFamily="34" charset="-120"/>
                          <a:ea typeface="微軟正黑體" panose="020B0604030504040204" pitchFamily="34" charset="-120"/>
                        </a:rPr>
                        <a:t>。</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ctr"/>
                      <a:r>
                        <a:rPr lang="zh-TW" altLang="en-US" sz="1600" dirty="0">
                          <a:latin typeface="微軟正黑體" panose="020B0604030504040204" pitchFamily="34" charset="-120"/>
                          <a:ea typeface="微軟正黑體" panose="020B0604030504040204" pitchFamily="34" charset="-120"/>
                        </a:rPr>
                        <a:t>是</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2607863576"/>
                  </a:ext>
                </a:extLst>
              </a:tr>
            </a:tbl>
          </a:graphicData>
        </a:graphic>
      </p:graphicFrame>
    </p:spTree>
    <p:extLst>
      <p:ext uri="{BB962C8B-B14F-4D97-AF65-F5344CB8AC3E}">
        <p14:creationId xmlns:p14="http://schemas.microsoft.com/office/powerpoint/2010/main" val="2649040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title"/>
          </p:nvPr>
        </p:nvSpPr>
        <p:spPr/>
        <p:txBody>
          <a:bodyPr/>
          <a:lstStyle/>
          <a:p>
            <a:r>
              <a:rPr lang="zh-TW" altLang="en-US" dirty="0"/>
              <a:t>壹、工作項目</a:t>
            </a:r>
          </a:p>
        </p:txBody>
      </p:sp>
      <p:sp>
        <p:nvSpPr>
          <p:cNvPr id="10" name="矩形 9">
            <a:extLst>
              <a:ext uri="{FF2B5EF4-FFF2-40B4-BE49-F238E27FC236}">
                <a16:creationId xmlns:a16="http://schemas.microsoft.com/office/drawing/2014/main" id="{343CF4D0-12BF-0079-8091-35013487EB5C}"/>
              </a:ext>
            </a:extLst>
          </p:cNvPr>
          <p:cNvSpPr>
            <a:spLocks noChangeArrowheads="1"/>
          </p:cNvSpPr>
          <p:nvPr/>
        </p:nvSpPr>
        <p:spPr bwMode="auto">
          <a:xfrm>
            <a:off x="527380" y="764704"/>
            <a:ext cx="11376000" cy="42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66700" indent="-266700" eaLnBrk="0" fontAlgn="base" hangingPunct="0">
              <a:lnSpc>
                <a:spcPts val="2800"/>
              </a:lnSpc>
              <a:spcBef>
                <a:spcPct val="0"/>
              </a:spcBef>
              <a:spcAft>
                <a:spcPct val="0"/>
              </a:spcAft>
              <a:buClr>
                <a:srgbClr val="EEECE1">
                  <a:lumMod val="50000"/>
                </a:srgbClr>
              </a:buClr>
              <a:buSzPct val="80000"/>
              <a:buFont typeface="Wingdings" panose="05000000000000000000" pitchFamily="2" charset="2"/>
              <a:buChar char="l"/>
            </a:pPr>
            <a:r>
              <a:rPr lang="zh-TW" altLang="en-US"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共 </a:t>
            </a:r>
            <a:r>
              <a:rPr lang="en-US" altLang="zh-TW"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8</a:t>
            </a:r>
            <a:r>
              <a:rPr lang="zh-TW" altLang="en-US"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大項、</a:t>
            </a:r>
            <a:r>
              <a:rPr lang="en-US" altLang="zh-TW"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25</a:t>
            </a:r>
            <a:r>
              <a:rPr lang="zh-TW" altLang="en-US" sz="2000" b="1" dirty="0">
                <a:solidFill>
                  <a:srgbClr val="FF0000"/>
                </a:solidFill>
                <a:latin typeface="Microsoft YaHei" panose="020B0503020204020204" pitchFamily="34" charset="-122"/>
                <a:ea typeface="Microsoft YaHei" panose="020B0503020204020204" pitchFamily="34" charset="-122"/>
                <a:cs typeface="Times New Roman" pitchFamily="18" charset="0"/>
              </a:rPr>
              <a:t>小項</a:t>
            </a:r>
          </a:p>
        </p:txBody>
      </p:sp>
      <p:graphicFrame>
        <p:nvGraphicFramePr>
          <p:cNvPr id="2" name="表格 1">
            <a:extLst>
              <a:ext uri="{FF2B5EF4-FFF2-40B4-BE49-F238E27FC236}">
                <a16:creationId xmlns:a16="http://schemas.microsoft.com/office/drawing/2014/main" id="{71B7AC5B-FDFF-9669-F622-E862BCCFED1A}"/>
              </a:ext>
            </a:extLst>
          </p:cNvPr>
          <p:cNvGraphicFramePr>
            <a:graphicFrameLocks noGrp="1"/>
          </p:cNvGraphicFramePr>
          <p:nvPr>
            <p:extLst>
              <p:ext uri="{D42A27DB-BD31-4B8C-83A1-F6EECF244321}">
                <p14:modId xmlns:p14="http://schemas.microsoft.com/office/powerpoint/2010/main" val="2561831130"/>
              </p:ext>
            </p:extLst>
          </p:nvPr>
        </p:nvGraphicFramePr>
        <p:xfrm>
          <a:off x="527380" y="1223393"/>
          <a:ext cx="11376000" cy="3780078"/>
        </p:xfrm>
        <a:graphic>
          <a:graphicData uri="http://schemas.openxmlformats.org/drawingml/2006/table">
            <a:tbl>
              <a:tblPr>
                <a:tableStyleId>{616DA210-FB5B-4158-B5E0-FEB733F419BA}</a:tableStyleId>
              </a:tblPr>
              <a:tblGrid>
                <a:gridCol w="2949245">
                  <a:extLst>
                    <a:ext uri="{9D8B030D-6E8A-4147-A177-3AD203B41FA5}">
                      <a16:colId xmlns:a16="http://schemas.microsoft.com/office/drawing/2014/main" val="4057032030"/>
                    </a:ext>
                  </a:extLst>
                </a:gridCol>
                <a:gridCol w="8426755">
                  <a:extLst>
                    <a:ext uri="{9D8B030D-6E8A-4147-A177-3AD203B41FA5}">
                      <a16:colId xmlns:a16="http://schemas.microsoft.com/office/drawing/2014/main" val="1092877010"/>
                    </a:ext>
                  </a:extLst>
                </a:gridCol>
              </a:tblGrid>
              <a:tr h="329388">
                <a:tc>
                  <a:txBody>
                    <a:bodyPr/>
                    <a:lstStyle/>
                    <a:p>
                      <a:pPr algn="ctr">
                        <a:lnSpc>
                          <a:spcPct val="100000"/>
                        </a:lnSpc>
                        <a:spcAft>
                          <a:spcPts val="0"/>
                        </a:spcAft>
                      </a:pPr>
                      <a:r>
                        <a:rPr lang="zh-TW" altLang="en-US" sz="1600" b="1" kern="100" dirty="0">
                          <a:effectLst/>
                          <a:latin typeface="Microsoft YaHei" panose="020B0503020204020204" pitchFamily="34" charset="-122"/>
                          <a:ea typeface="Microsoft YaHei" panose="020B0503020204020204" pitchFamily="34" charset="-122"/>
                          <a:cs typeface="Times New Roman" panose="02020603050405020304" pitchFamily="18" charset="0"/>
                        </a:rPr>
                        <a:t>工作項目</a:t>
                      </a:r>
                      <a:endParaRPr lang="zh-TW" sz="1600" b="1"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F679"/>
                    </a:solidFill>
                  </a:tcPr>
                </a:tc>
                <a:tc>
                  <a:txBody>
                    <a:bodyPr/>
                    <a:lstStyle/>
                    <a:p>
                      <a:pPr marL="86995" indent="-86995" algn="ctr">
                        <a:lnSpc>
                          <a:spcPct val="100000"/>
                        </a:lnSpc>
                        <a:spcAft>
                          <a:spcPts val="0"/>
                        </a:spcAft>
                      </a:pPr>
                      <a:r>
                        <a:rPr lang="zh-TW" altLang="en-US" sz="1600" b="1" kern="100" dirty="0">
                          <a:effectLst/>
                          <a:latin typeface="Microsoft YaHei" panose="020B0503020204020204" pitchFamily="34" charset="-122"/>
                          <a:ea typeface="Microsoft YaHei" panose="020B0503020204020204" pitchFamily="34" charset="-122"/>
                          <a:cs typeface="Times New Roman" panose="02020603050405020304" pitchFamily="18" charset="0"/>
                        </a:rPr>
                        <a:t>細部工作規劃</a:t>
                      </a:r>
                      <a:endParaRPr lang="zh-TW" sz="1600" b="1"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36000" marR="36000" marT="36000" marB="360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F679"/>
                    </a:solidFill>
                  </a:tcPr>
                </a:tc>
                <a:extLst>
                  <a:ext uri="{0D108BD9-81ED-4DB2-BD59-A6C34878D82A}">
                    <a16:rowId xmlns:a16="http://schemas.microsoft.com/office/drawing/2014/main" val="1700665673"/>
                  </a:ext>
                </a:extLst>
              </a:tr>
              <a:tr h="335051">
                <a:tc>
                  <a:txBody>
                    <a:bodyPr/>
                    <a:lstStyle/>
                    <a:p>
                      <a:pPr marL="447675" marR="0" lvl="0" indent="-447675" algn="just"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六、</a:t>
                      </a:r>
                      <a:r>
                        <a:rPr lang="zh-TW" altLang="en-US"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乾旱監測指標研析</a:t>
                      </a: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及應用於農業缺水預警</a:t>
                      </a:r>
                      <a:r>
                        <a:rPr lang="en-US" alt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擇北、中、南、東各</a:t>
                      </a:r>
                      <a:r>
                        <a:rPr lang="en-US" alt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示範區</a:t>
                      </a:r>
                      <a:r>
                        <a:rPr lang="en-US" alt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endParaRPr 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乾旱監測指標</a:t>
                      </a: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變動尺度</a:t>
                      </a: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計算方法研析。</a:t>
                      </a:r>
                    </a:p>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乾旱監測指標結合雨量預報產品。</a:t>
                      </a:r>
                    </a:p>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以過往一場次乾旱事件驗證乾旱監測指標。</a:t>
                      </a:r>
                    </a:p>
                  </a:txBody>
                  <a:tcPr marL="36000" marR="36000" marT="36000" marB="36000">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0229463"/>
                  </a:ext>
                </a:extLst>
              </a:tr>
              <a:tr h="575655">
                <a:tc>
                  <a:txBody>
                    <a:bodyPr/>
                    <a:lstStyle/>
                    <a:p>
                      <a:pPr marL="538163" marR="0" lvl="0" indent="-538163" algn="just"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七、協助辦理</a:t>
                      </a:r>
                      <a:r>
                        <a:rPr lang="en-US" alt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年</a:t>
                      </a:r>
                      <a:r>
                        <a:rPr lang="zh-TW" altLang="en-US"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供灌水情滾動分析</a:t>
                      </a: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及供灌策略建議</a:t>
                      </a:r>
                      <a:endParaRPr lang="zh-TW"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定期編撰提供灌溉情勢通訊。</a:t>
                      </a:r>
                    </a:p>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協助辦理全國水資源競用區</a:t>
                      </a: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年一、二期作及</a:t>
                      </a: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年一期作供灌模擬作業及相關會議之幕僚支援作業。</a:t>
                      </a:r>
                    </a:p>
                  </a:txBody>
                  <a:tcPr marL="36000" marR="36000" marT="36000" marB="36000">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7623590"/>
                  </a:ext>
                </a:extLst>
              </a:tr>
              <a:tr h="335051">
                <a:tc>
                  <a:txBody>
                    <a:bodyPr/>
                    <a:lstStyle/>
                    <a:p>
                      <a:pPr marL="538163" marR="0" lvl="0" indent="-538163" algn="just"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八、協助所屬分項計畫之統籌管考與項下</a:t>
                      </a:r>
                      <a:r>
                        <a:rPr lang="zh-TW" altLang="en-US"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rPr>
                        <a:t>各計畫間橫向聯繫工作</a:t>
                      </a:r>
                      <a:endParaRPr lang="zh-TW" sz="2000" b="1" kern="1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6000" marR="36000" marT="36000" marB="36000">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協助本計畫所屬分項計畫工作會議辦理、分工協調及資料整合等橫向聯繫工作。</a:t>
                      </a:r>
                    </a:p>
                    <a:p>
                      <a:pPr marL="266700" indent="-241300" algn="just" defTabSz="914400" rtl="0" eaLnBrk="1" latinLnBrk="0" hangingPunct="1">
                        <a:lnSpc>
                          <a:spcPts val="3000"/>
                        </a:lnSpc>
                        <a:spcAft>
                          <a:spcPts val="0"/>
                        </a:spcAft>
                        <a:buFont typeface="+mj-lt"/>
                        <a:buAutoNum type="arabicPeriod"/>
                      </a:pP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派駐</a:t>
                      </a:r>
                      <a:r>
                        <a:rPr lang="en-US" altLang="zh-TW"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800" b="1" kern="1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名駐點人員。</a:t>
                      </a:r>
                    </a:p>
                  </a:txBody>
                  <a:tcPr marL="36000" marR="36000" marT="36000" marB="36000">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4571084"/>
                  </a:ext>
                </a:extLst>
              </a:tr>
            </a:tbl>
          </a:graphicData>
        </a:graphic>
      </p:graphicFrame>
      <p:sp>
        <p:nvSpPr>
          <p:cNvPr id="4" name="投影片編號版面配置區 3">
            <a:extLst>
              <a:ext uri="{FF2B5EF4-FFF2-40B4-BE49-F238E27FC236}">
                <a16:creationId xmlns:a16="http://schemas.microsoft.com/office/drawing/2014/main" id="{8ACD214C-084A-0FC3-045F-210E77771D04}"/>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6</a:t>
            </a:fld>
            <a:r>
              <a:rPr lang="en-US" altLang="zh-TW" dirty="0"/>
              <a:t>/66</a:t>
            </a:r>
            <a:endParaRPr lang="zh-TW" altLang="en-US" dirty="0"/>
          </a:p>
        </p:txBody>
      </p:sp>
    </p:spTree>
    <p:extLst>
      <p:ext uri="{BB962C8B-B14F-4D97-AF65-F5344CB8AC3E}">
        <p14:creationId xmlns:p14="http://schemas.microsoft.com/office/powerpoint/2010/main" val="13041043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60</a:t>
            </a:fld>
            <a:r>
              <a:rPr lang="en-US" altLang="zh-TW"/>
              <a:t>/66</a:t>
            </a:r>
            <a:endParaRPr lang="zh-TW" altLang="en-US" dirty="0"/>
          </a:p>
        </p:txBody>
      </p:sp>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5263334" cy="536031"/>
            <a:chOff x="1061266" y="304800"/>
            <a:chExt cx="5263334"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5263334" cy="523220"/>
            </a:xfrm>
            <a:prstGeom prst="rect">
              <a:avLst/>
            </a:prstGeom>
            <a:noFill/>
          </p:spPr>
          <p:txBody>
            <a:bodyPr wrap="square">
              <a:spAutoFit/>
            </a:bodyPr>
            <a:lstStyle/>
            <a:p>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期中評核標準及達成情形說明</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graphicFrame>
        <p:nvGraphicFramePr>
          <p:cNvPr id="5" name="表格 4">
            <a:extLst>
              <a:ext uri="{FF2B5EF4-FFF2-40B4-BE49-F238E27FC236}">
                <a16:creationId xmlns:a16="http://schemas.microsoft.com/office/drawing/2014/main" id="{7EFEC538-6CA7-8B2C-8F12-305249B16523}"/>
              </a:ext>
            </a:extLst>
          </p:cNvPr>
          <p:cNvGraphicFramePr>
            <a:graphicFrameLocks noGrp="1"/>
          </p:cNvGraphicFramePr>
          <p:nvPr>
            <p:extLst>
              <p:ext uri="{D42A27DB-BD31-4B8C-83A1-F6EECF244321}">
                <p14:modId xmlns:p14="http://schemas.microsoft.com/office/powerpoint/2010/main" val="1261763538"/>
              </p:ext>
            </p:extLst>
          </p:nvPr>
        </p:nvGraphicFramePr>
        <p:xfrm>
          <a:off x="680265" y="1500795"/>
          <a:ext cx="11225983" cy="4544093"/>
        </p:xfrm>
        <a:graphic>
          <a:graphicData uri="http://schemas.openxmlformats.org/drawingml/2006/table">
            <a:tbl>
              <a:tblPr firstRow="1" bandRow="1">
                <a:tableStyleId>{21E4AEA4-8DFA-4A89-87EB-49C32662AFE0}</a:tableStyleId>
              </a:tblPr>
              <a:tblGrid>
                <a:gridCol w="2806496">
                  <a:extLst>
                    <a:ext uri="{9D8B030D-6E8A-4147-A177-3AD203B41FA5}">
                      <a16:colId xmlns:a16="http://schemas.microsoft.com/office/drawing/2014/main" val="3049080349"/>
                    </a:ext>
                  </a:extLst>
                </a:gridCol>
                <a:gridCol w="2346414">
                  <a:extLst>
                    <a:ext uri="{9D8B030D-6E8A-4147-A177-3AD203B41FA5}">
                      <a16:colId xmlns:a16="http://schemas.microsoft.com/office/drawing/2014/main" val="2293299889"/>
                    </a:ext>
                  </a:extLst>
                </a:gridCol>
                <a:gridCol w="5336943">
                  <a:extLst>
                    <a:ext uri="{9D8B030D-6E8A-4147-A177-3AD203B41FA5}">
                      <a16:colId xmlns:a16="http://schemas.microsoft.com/office/drawing/2014/main" val="745423979"/>
                    </a:ext>
                  </a:extLst>
                </a:gridCol>
                <a:gridCol w="736130">
                  <a:extLst>
                    <a:ext uri="{9D8B030D-6E8A-4147-A177-3AD203B41FA5}">
                      <a16:colId xmlns:a16="http://schemas.microsoft.com/office/drawing/2014/main" val="766783950"/>
                    </a:ext>
                  </a:extLst>
                </a:gridCol>
              </a:tblGrid>
              <a:tr h="0">
                <a:tc>
                  <a:txBody>
                    <a:bodyPr/>
                    <a:lstStyle/>
                    <a:p>
                      <a:pPr algn="ctr"/>
                      <a:r>
                        <a:rPr lang="zh-TW" altLang="en-US" sz="1600" b="1" kern="1200" dirty="0">
                          <a:solidFill>
                            <a:sysClr val="windowText" lastClr="000000"/>
                          </a:solidFill>
                          <a:latin typeface="微軟正黑體" panose="020B0604030504040204" pitchFamily="34" charset="-120"/>
                          <a:ea typeface="微軟正黑體" panose="020B0604030504040204" pitchFamily="34" charset="-120"/>
                          <a:cs typeface="+mn-cs"/>
                        </a:rPr>
                        <a:t>工作項目</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600" b="1" dirty="0">
                          <a:solidFill>
                            <a:sysClr val="windowText" lastClr="000000"/>
                          </a:solidFill>
                          <a:latin typeface="微軟正黑體" panose="020B0604030504040204" pitchFamily="34" charset="-120"/>
                          <a:ea typeface="微軟正黑體" panose="020B0604030504040204" pitchFamily="34" charset="-120"/>
                        </a:rPr>
                        <a:t>期中評核標準</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600" b="1" dirty="0">
                          <a:solidFill>
                            <a:sysClr val="windowText" lastClr="000000"/>
                          </a:solidFill>
                          <a:latin typeface="微軟正黑體" panose="020B0604030504040204" pitchFamily="34" charset="-120"/>
                          <a:ea typeface="微軟正黑體" panose="020B0604030504040204" pitchFamily="34" charset="-120"/>
                        </a:rPr>
                        <a:t>執行情形</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100" b="1" dirty="0">
                          <a:solidFill>
                            <a:sysClr val="windowText" lastClr="000000"/>
                          </a:solidFill>
                          <a:latin typeface="微軟正黑體" panose="020B0604030504040204" pitchFamily="34" charset="-120"/>
                          <a:ea typeface="微軟正黑體" panose="020B0604030504040204" pitchFamily="34" charset="-120"/>
                        </a:rPr>
                        <a:t>是否</a:t>
                      </a:r>
                      <a:endParaRPr lang="en-US" altLang="zh-TW" sz="1100" b="1" dirty="0">
                        <a:solidFill>
                          <a:sysClr val="windowText" lastClr="000000"/>
                        </a:solidFill>
                        <a:latin typeface="微軟正黑體" panose="020B0604030504040204" pitchFamily="34" charset="-120"/>
                        <a:ea typeface="微軟正黑體" panose="020B0604030504040204" pitchFamily="34" charset="-120"/>
                      </a:endParaRPr>
                    </a:p>
                    <a:p>
                      <a:pPr algn="ctr"/>
                      <a:r>
                        <a:rPr lang="zh-TW" altLang="en-US" sz="1100" b="1" dirty="0">
                          <a:solidFill>
                            <a:sysClr val="windowText" lastClr="000000"/>
                          </a:solidFill>
                          <a:latin typeface="微軟正黑體" panose="020B0604030504040204" pitchFamily="34" charset="-120"/>
                          <a:ea typeface="微軟正黑體" panose="020B0604030504040204" pitchFamily="34" charset="-120"/>
                        </a:rPr>
                        <a:t>達標</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27487571"/>
                  </a:ext>
                </a:extLst>
              </a:tr>
              <a:tr h="1013522">
                <a:tc>
                  <a:txBody>
                    <a:bodyPr/>
                    <a:lstStyle/>
                    <a:p>
                      <a:pPr marL="179388" marR="0" indent="-179388" algn="just" defTabSz="685800" rtl="0" eaLnBrk="1" fontAlgn="auto" latinLnBrk="0" hangingPunct="1">
                        <a:lnSpc>
                          <a:spcPct val="100000"/>
                        </a:lnSpc>
                        <a:spcBef>
                          <a:spcPts val="0"/>
                        </a:spcBef>
                        <a:spcAft>
                          <a:spcPts val="0"/>
                        </a:spcAft>
                        <a:buClrTx/>
                        <a:buSzTx/>
                        <a:buFontTx/>
                        <a:buNone/>
                        <a:tabLst/>
                        <a:defRPr/>
                      </a:pPr>
                      <a:r>
                        <a:rPr lang="en-US" altLang="zh-TW" sz="1600" b="1" kern="1200" dirty="0">
                          <a:solidFill>
                            <a:schemeClr val="dk1"/>
                          </a:solidFill>
                          <a:latin typeface="微軟正黑體" panose="020B0604030504040204" pitchFamily="34" charset="-120"/>
                          <a:ea typeface="微軟正黑體" panose="020B0604030504040204" pitchFamily="34" charset="-120"/>
                          <a:cs typeface="+mn-cs"/>
                        </a:rPr>
                        <a:t>5.</a:t>
                      </a:r>
                      <a:r>
                        <a:rPr lang="zh-TW" altLang="en-US" sz="1600" b="1" kern="1200" dirty="0">
                          <a:solidFill>
                            <a:schemeClr val="dk1"/>
                          </a:solidFill>
                          <a:latin typeface="微軟正黑體" panose="020B0604030504040204" pitchFamily="34" charset="-120"/>
                          <a:ea typeface="微軟正黑體" panose="020B0604030504040204" pitchFamily="34" charset="-120"/>
                          <a:cs typeface="+mn-cs"/>
                        </a:rPr>
                        <a:t>農業水資源供灌缺水風險評估</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dirty="0">
                          <a:latin typeface="微軟正黑體" panose="020B0604030504040204" pitchFamily="34" charset="-120"/>
                          <a:ea typeface="微軟正黑體" panose="020B0604030504040204" pitchFamily="34" charset="-120"/>
                        </a:rPr>
                        <a:t>至少完成</a:t>
                      </a:r>
                      <a:r>
                        <a:rPr lang="en-US" altLang="zh-TW" sz="1600" dirty="0">
                          <a:latin typeface="微軟正黑體" panose="020B0604030504040204" pitchFamily="34" charset="-120"/>
                          <a:ea typeface="微軟正黑體" panose="020B0604030504040204" pitchFamily="34" charset="-120"/>
                        </a:rPr>
                        <a:t>1</a:t>
                      </a:r>
                      <a:r>
                        <a:rPr lang="zh-TW" altLang="en-US" sz="1600" dirty="0">
                          <a:latin typeface="微軟正黑體" panose="020B0604030504040204" pitchFamily="34" charset="-120"/>
                          <a:ea typeface="微軟正黑體" panose="020B0604030504040204" pitchFamily="34" charset="-120"/>
                        </a:rPr>
                        <a:t>示範區水庫入流量機率分布研析。</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已完成石門、曾文水庫一、二期作入流量機率分布研析</a:t>
                      </a:r>
                      <a:r>
                        <a:rPr lang="zh-TW" altLang="en-US" sz="1600" dirty="0">
                          <a:latin typeface="微軟正黑體" panose="020B0604030504040204" pitchFamily="34" charset="-120"/>
                          <a:ea typeface="微軟正黑體" panose="020B0604030504040204" pitchFamily="34" charset="-120"/>
                        </a:rPr>
                        <a:t>，分別選用對數常態分布以及對數皮爾森</a:t>
                      </a:r>
                      <a:r>
                        <a:rPr lang="en-US" altLang="zh-TW" sz="1600" dirty="0">
                          <a:latin typeface="微軟正黑體" panose="020B0604030504040204" pitchFamily="34" charset="-120"/>
                          <a:ea typeface="微軟正黑體" panose="020B0604030504040204" pitchFamily="34" charset="-120"/>
                        </a:rPr>
                        <a:t>III</a:t>
                      </a:r>
                      <a:r>
                        <a:rPr lang="zh-TW" altLang="en-US" sz="1600" dirty="0">
                          <a:latin typeface="微軟正黑體" panose="020B0604030504040204" pitchFamily="34" charset="-120"/>
                          <a:ea typeface="微軟正黑體" panose="020B0604030504040204" pitchFamily="34" charset="-120"/>
                        </a:rPr>
                        <a:t>型分布當作最適之機率分布。</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ctr"/>
                      <a:r>
                        <a:rPr lang="zh-TW" altLang="en-US" sz="1600" dirty="0">
                          <a:latin typeface="微軟正黑體" panose="020B0604030504040204" pitchFamily="34" charset="-120"/>
                          <a:ea typeface="微軟正黑體" panose="020B0604030504040204" pitchFamily="34" charset="-120"/>
                        </a:rPr>
                        <a:t>是</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2308778907"/>
                  </a:ext>
                </a:extLst>
              </a:tr>
              <a:tr h="1023529">
                <a:tc>
                  <a:txBody>
                    <a:bodyPr/>
                    <a:lstStyle/>
                    <a:p>
                      <a:pPr marL="179388" marR="0" indent="-179388" algn="just" defTabSz="685800" rtl="0" eaLnBrk="1" fontAlgn="auto" latinLnBrk="0" hangingPunct="1">
                        <a:lnSpc>
                          <a:spcPct val="100000"/>
                        </a:lnSpc>
                        <a:spcBef>
                          <a:spcPts val="0"/>
                        </a:spcBef>
                        <a:spcAft>
                          <a:spcPts val="0"/>
                        </a:spcAft>
                        <a:buClrTx/>
                        <a:buSzTx/>
                        <a:buFontTx/>
                        <a:buNone/>
                        <a:tabLst/>
                        <a:defRPr/>
                      </a:pPr>
                      <a:r>
                        <a:rPr lang="en-US" altLang="zh-TW" sz="1600" b="1" kern="1200" dirty="0">
                          <a:solidFill>
                            <a:schemeClr val="dk1"/>
                          </a:solidFill>
                          <a:latin typeface="微軟正黑體" panose="020B0604030504040204" pitchFamily="34" charset="-120"/>
                          <a:ea typeface="微軟正黑體" panose="020B0604030504040204" pitchFamily="34" charset="-120"/>
                          <a:cs typeface="+mn-cs"/>
                        </a:rPr>
                        <a:t>6.</a:t>
                      </a:r>
                      <a:r>
                        <a:rPr lang="zh-TW" altLang="en-US" sz="1600" b="1" kern="1200" dirty="0">
                          <a:solidFill>
                            <a:schemeClr val="dk1"/>
                          </a:solidFill>
                          <a:latin typeface="微軟正黑體" panose="020B0604030504040204" pitchFamily="34" charset="-120"/>
                          <a:ea typeface="微軟正黑體" panose="020B0604030504040204" pitchFamily="34" charset="-120"/>
                          <a:cs typeface="+mn-cs"/>
                        </a:rPr>
                        <a:t>乾旱監測指標研析及應用於農業缺水預警</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dirty="0">
                          <a:latin typeface="微軟正黑體" panose="020B0604030504040204" pitchFamily="34" charset="-120"/>
                          <a:ea typeface="微軟正黑體" panose="020B0604030504040204" pitchFamily="34" charset="-120"/>
                        </a:rPr>
                        <a:t>完成乾旱監測指標</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變動尺度標準化降水指數</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計算方法研析。</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已完成變動尺度</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SPI</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計算方法研析</a:t>
                      </a:r>
                      <a:r>
                        <a:rPr lang="zh-TW" altLang="en-US" sz="1600" dirty="0">
                          <a:latin typeface="微軟正黑體" panose="020B0604030504040204" pitchFamily="34" charset="-120"/>
                          <a:ea typeface="微軟正黑體" panose="020B0604030504040204" pitchFamily="34" charset="-120"/>
                        </a:rPr>
                        <a:t>，並計算北、中、南、東四區近</a:t>
                      </a:r>
                      <a:r>
                        <a:rPr lang="en-US" altLang="zh-TW" sz="1600" dirty="0">
                          <a:latin typeface="微軟正黑體" panose="020B0604030504040204" pitchFamily="34" charset="-120"/>
                          <a:ea typeface="微軟正黑體" panose="020B0604030504040204" pitchFamily="34" charset="-120"/>
                        </a:rPr>
                        <a:t>20</a:t>
                      </a:r>
                      <a:r>
                        <a:rPr lang="zh-TW" altLang="en-US" sz="1600" dirty="0">
                          <a:latin typeface="微軟正黑體" panose="020B0604030504040204" pitchFamily="34" charset="-120"/>
                          <a:ea typeface="微軟正黑體" panose="020B0604030504040204" pitchFamily="34" charset="-120"/>
                        </a:rPr>
                        <a:t>年之變動尺度</a:t>
                      </a:r>
                      <a:r>
                        <a:rPr lang="en-US" altLang="zh-TW" sz="1600" dirty="0">
                          <a:latin typeface="微軟正黑體" panose="020B0604030504040204" pitchFamily="34" charset="-120"/>
                          <a:ea typeface="微軟正黑體" panose="020B0604030504040204" pitchFamily="34" charset="-120"/>
                        </a:rPr>
                        <a:t>SPI</a:t>
                      </a:r>
                      <a:r>
                        <a:rPr lang="zh-TW" altLang="en-US" sz="1600" dirty="0">
                          <a:latin typeface="微軟正黑體" panose="020B0604030504040204" pitchFamily="34" charset="-120"/>
                          <a:ea typeface="微軟正黑體" panose="020B0604030504040204" pitchFamily="34" charset="-120"/>
                        </a:rPr>
                        <a:t>。</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ctr"/>
                      <a:r>
                        <a:rPr lang="zh-TW" altLang="en-US" sz="1600" dirty="0">
                          <a:latin typeface="微軟正黑體" panose="020B0604030504040204" pitchFamily="34" charset="-120"/>
                          <a:ea typeface="微軟正黑體" panose="020B0604030504040204" pitchFamily="34" charset="-120"/>
                        </a:rPr>
                        <a:t>是</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66288418"/>
                  </a:ext>
                </a:extLst>
              </a:tr>
              <a:tr h="1013522">
                <a:tc>
                  <a:txBody>
                    <a:bodyPr/>
                    <a:lstStyle/>
                    <a:p>
                      <a:pPr marL="179388" marR="0" indent="-179388" algn="just" defTabSz="685800" rtl="0" eaLnBrk="1" fontAlgn="auto" latinLnBrk="0" hangingPunct="1">
                        <a:lnSpc>
                          <a:spcPct val="100000"/>
                        </a:lnSpc>
                        <a:spcBef>
                          <a:spcPts val="0"/>
                        </a:spcBef>
                        <a:spcAft>
                          <a:spcPts val="0"/>
                        </a:spcAft>
                        <a:buClrTx/>
                        <a:buSzTx/>
                        <a:buFontTx/>
                        <a:buNone/>
                        <a:tabLst/>
                        <a:defRPr/>
                      </a:pPr>
                      <a:r>
                        <a:rPr lang="en-US" altLang="zh-TW" sz="1600" b="1" kern="1200" dirty="0">
                          <a:solidFill>
                            <a:schemeClr val="dk1"/>
                          </a:solidFill>
                          <a:latin typeface="微軟正黑體" panose="020B0604030504040204" pitchFamily="34" charset="-120"/>
                          <a:ea typeface="微軟正黑體" panose="020B0604030504040204" pitchFamily="34" charset="-120"/>
                          <a:cs typeface="+mn-cs"/>
                        </a:rPr>
                        <a:t>7.</a:t>
                      </a:r>
                      <a:r>
                        <a:rPr lang="zh-TW" altLang="en-US" sz="1600" b="1" kern="1200" dirty="0">
                          <a:solidFill>
                            <a:schemeClr val="dk1"/>
                          </a:solidFill>
                          <a:latin typeface="微軟正黑體" panose="020B0604030504040204" pitchFamily="34" charset="-120"/>
                          <a:ea typeface="微軟正黑體" panose="020B0604030504040204" pitchFamily="34" charset="-120"/>
                          <a:cs typeface="+mn-cs"/>
                        </a:rPr>
                        <a:t>協助辦理</a:t>
                      </a:r>
                      <a:r>
                        <a:rPr lang="en-US" altLang="zh-TW" sz="1600" b="1" kern="1200" dirty="0">
                          <a:solidFill>
                            <a:schemeClr val="dk1"/>
                          </a:solidFill>
                          <a:latin typeface="微軟正黑體" panose="020B0604030504040204" pitchFamily="34" charset="-120"/>
                          <a:ea typeface="微軟正黑體" panose="020B0604030504040204" pitchFamily="34" charset="-120"/>
                          <a:cs typeface="+mn-cs"/>
                        </a:rPr>
                        <a:t>113</a:t>
                      </a:r>
                      <a:r>
                        <a:rPr lang="zh-TW" altLang="en-US" sz="1600" b="1" kern="1200" dirty="0">
                          <a:solidFill>
                            <a:schemeClr val="dk1"/>
                          </a:solidFill>
                          <a:latin typeface="微軟正黑體" panose="020B0604030504040204" pitchFamily="34" charset="-120"/>
                          <a:ea typeface="微軟正黑體" panose="020B0604030504040204" pitchFamily="34" charset="-120"/>
                          <a:cs typeface="+mn-cs"/>
                        </a:rPr>
                        <a:t>年供灌水情滾動分析及供灌策略建議</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dirty="0">
                          <a:latin typeface="微軟正黑體" panose="020B0604030504040204" pitchFamily="34" charset="-120"/>
                          <a:ea typeface="微軟正黑體" panose="020B0604030504040204" pitchFamily="34" charset="-120"/>
                        </a:rPr>
                        <a:t>定期編撰提供灌溉情勢通訊。</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已完成</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3~6</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月之灌溉情勢分析</a:t>
                      </a:r>
                      <a:r>
                        <a:rPr lang="zh-TW" altLang="en-US" sz="1600" dirty="0">
                          <a:latin typeface="微軟正黑體" panose="020B0604030504040204" pitchFamily="34" charset="-120"/>
                          <a:ea typeface="微軟正黑體" panose="020B0604030504040204" pitchFamily="34" charset="-120"/>
                        </a:rPr>
                        <a:t>，並依主辦單位需求，持續提供全國相關水情預報與每日水情分析，</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共計提供</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2,715</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組模擬情境與</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1,516</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頁水情分析簡報</a:t>
                      </a:r>
                      <a:r>
                        <a:rPr lang="zh-TW" altLang="en-US" sz="1600" dirty="0">
                          <a:latin typeface="微軟正黑體" panose="020B0604030504040204" pitchFamily="34" charset="-120"/>
                          <a:ea typeface="微軟正黑體" panose="020B0604030504040204" pitchFamily="34" charset="-120"/>
                        </a:rPr>
                        <a:t>。</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ctr"/>
                      <a:r>
                        <a:rPr lang="zh-TW" altLang="en-US" sz="1600" dirty="0">
                          <a:latin typeface="微軟正黑體" panose="020B0604030504040204" pitchFamily="34" charset="-120"/>
                          <a:ea typeface="微軟正黑體" panose="020B0604030504040204" pitchFamily="34" charset="-120"/>
                        </a:rPr>
                        <a:t>是</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459215340"/>
                  </a:ext>
                </a:extLst>
              </a:tr>
              <a:tr h="1013522">
                <a:tc>
                  <a:txBody>
                    <a:bodyPr/>
                    <a:lstStyle/>
                    <a:p>
                      <a:pPr marL="179388" marR="0" indent="-179388" algn="just" defTabSz="685800" rtl="0" eaLnBrk="1" fontAlgn="auto" latinLnBrk="0" hangingPunct="1">
                        <a:lnSpc>
                          <a:spcPct val="100000"/>
                        </a:lnSpc>
                        <a:spcBef>
                          <a:spcPts val="0"/>
                        </a:spcBef>
                        <a:spcAft>
                          <a:spcPts val="0"/>
                        </a:spcAft>
                        <a:buClrTx/>
                        <a:buSzTx/>
                        <a:buFontTx/>
                        <a:buNone/>
                        <a:tabLst/>
                        <a:defRPr/>
                      </a:pPr>
                      <a:r>
                        <a:rPr lang="en-US" altLang="zh-TW" sz="1600" b="1" kern="1200" dirty="0">
                          <a:solidFill>
                            <a:schemeClr val="dk1"/>
                          </a:solidFill>
                          <a:latin typeface="微軟正黑體" panose="020B0604030504040204" pitchFamily="34" charset="-120"/>
                          <a:ea typeface="微軟正黑體" panose="020B0604030504040204" pitchFamily="34" charset="-120"/>
                          <a:cs typeface="+mn-cs"/>
                        </a:rPr>
                        <a:t>8.</a:t>
                      </a:r>
                      <a:r>
                        <a:rPr lang="zh-TW" altLang="en-US" sz="1600" b="1" kern="1200" dirty="0">
                          <a:solidFill>
                            <a:schemeClr val="dk1"/>
                          </a:solidFill>
                          <a:latin typeface="微軟正黑體" panose="020B0604030504040204" pitchFamily="34" charset="-120"/>
                          <a:ea typeface="微軟正黑體" panose="020B0604030504040204" pitchFamily="34" charset="-120"/>
                          <a:cs typeface="+mn-cs"/>
                        </a:rPr>
                        <a:t>協助所屬分項計畫之統籌管考與項下各計畫間橫向聯繫工作</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dirty="0">
                          <a:latin typeface="微軟正黑體" panose="020B0604030504040204" pitchFamily="34" charset="-120"/>
                          <a:ea typeface="微軟正黑體" panose="020B0604030504040204" pitchFamily="34" charset="-120"/>
                        </a:rPr>
                        <a:t>持續協助本計畫所屬分項計畫工作會議辦理、分工協調及資料整合等橫向聯繫工作。</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just"/>
                      <a:r>
                        <a:rPr lang="zh-TW" altLang="en-US" sz="1600" dirty="0">
                          <a:latin typeface="微軟正黑體" panose="020B0604030504040204" pitchFamily="34" charset="-120"/>
                          <a:ea typeface="微軟正黑體" panose="020B0604030504040204" pitchFamily="34" charset="-120"/>
                        </a:rPr>
                        <a:t>已協助</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於</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113</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年</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4</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月</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9</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日辦理第一次季分項工作會議</a:t>
                      </a:r>
                      <a:r>
                        <a:rPr lang="zh-TW" altLang="en-US" sz="1600" dirty="0">
                          <a:latin typeface="微軟正黑體" panose="020B0604030504040204" pitchFamily="34" charset="-120"/>
                          <a:ea typeface="微軟正黑體" panose="020B0604030504040204" pitchFamily="34" charset="-120"/>
                        </a:rPr>
                        <a:t>，並協助</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辦理</a:t>
                      </a:r>
                      <a:r>
                        <a:rPr lang="en-US" altLang="zh-TW" sz="1600" b="1" kern="1200" dirty="0">
                          <a:solidFill>
                            <a:srgbClr val="C00000"/>
                          </a:solidFill>
                          <a:latin typeface="微軟正黑體" panose="020B0604030504040204" pitchFamily="34" charset="-120"/>
                          <a:ea typeface="微軟正黑體" panose="020B0604030504040204" pitchFamily="34" charset="-120"/>
                          <a:cs typeface="+mn-cs"/>
                        </a:rPr>
                        <a:t>12</a:t>
                      </a:r>
                      <a:r>
                        <a:rPr lang="zh-TW" altLang="en-US" sz="1600" b="1" kern="1200" dirty="0">
                          <a:solidFill>
                            <a:srgbClr val="C00000"/>
                          </a:solidFill>
                          <a:latin typeface="微軟正黑體" panose="020B0604030504040204" pitchFamily="34" charset="-120"/>
                          <a:ea typeface="微軟正黑體" panose="020B0604030504040204" pitchFamily="34" charset="-120"/>
                          <a:cs typeface="+mn-cs"/>
                        </a:rPr>
                        <a:t>次相關業務溝通</a:t>
                      </a:r>
                      <a:r>
                        <a:rPr lang="zh-TW" altLang="en-US" sz="1600" dirty="0">
                          <a:latin typeface="微軟正黑體" panose="020B0604030504040204" pitchFamily="34" charset="-120"/>
                          <a:ea typeface="微軟正黑體" panose="020B0604030504040204" pitchFamily="34" charset="-120"/>
                        </a:rPr>
                        <a:t>。</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algn="ctr"/>
                      <a:r>
                        <a:rPr lang="zh-TW" altLang="en-US" sz="1600" dirty="0">
                          <a:latin typeface="微軟正黑體" panose="020B0604030504040204" pitchFamily="34" charset="-120"/>
                          <a:ea typeface="微軟正黑體" panose="020B0604030504040204" pitchFamily="34" charset="-120"/>
                        </a:rPr>
                        <a:t>是</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2607863576"/>
                  </a:ext>
                </a:extLst>
              </a:tr>
            </a:tbl>
          </a:graphicData>
        </a:graphic>
      </p:graphicFrame>
    </p:spTree>
    <p:extLst>
      <p:ext uri="{BB962C8B-B14F-4D97-AF65-F5344CB8AC3E}">
        <p14:creationId xmlns:p14="http://schemas.microsoft.com/office/powerpoint/2010/main" val="38424993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graphicFrame>
        <p:nvGraphicFramePr>
          <p:cNvPr id="14" name="表格 13">
            <a:extLst>
              <a:ext uri="{FF2B5EF4-FFF2-40B4-BE49-F238E27FC236}">
                <a16:creationId xmlns:a16="http://schemas.microsoft.com/office/drawing/2014/main" id="{43EC1B84-46EC-5508-A555-958BFE0FF005}"/>
              </a:ext>
            </a:extLst>
          </p:cNvPr>
          <p:cNvGraphicFramePr>
            <a:graphicFrameLocks noGrp="1"/>
          </p:cNvGraphicFramePr>
          <p:nvPr>
            <p:extLst>
              <p:ext uri="{D42A27DB-BD31-4B8C-83A1-F6EECF244321}">
                <p14:modId xmlns:p14="http://schemas.microsoft.com/office/powerpoint/2010/main" val="3975092123"/>
              </p:ext>
            </p:extLst>
          </p:nvPr>
        </p:nvGraphicFramePr>
        <p:xfrm>
          <a:off x="750205" y="1513606"/>
          <a:ext cx="11252565" cy="4896761"/>
        </p:xfrm>
        <a:graphic>
          <a:graphicData uri="http://schemas.openxmlformats.org/drawingml/2006/table">
            <a:tbl>
              <a:tblPr firstRow="1" bandRow="1">
                <a:tableStyleId>{8799B23B-EC83-4686-B30A-512413B5E67A}</a:tableStyleId>
              </a:tblPr>
              <a:tblGrid>
                <a:gridCol w="5397075">
                  <a:extLst>
                    <a:ext uri="{9D8B030D-6E8A-4147-A177-3AD203B41FA5}">
                      <a16:colId xmlns:a16="http://schemas.microsoft.com/office/drawing/2014/main" val="20000"/>
                    </a:ext>
                  </a:extLst>
                </a:gridCol>
                <a:gridCol w="5855490">
                  <a:extLst>
                    <a:ext uri="{9D8B030D-6E8A-4147-A177-3AD203B41FA5}">
                      <a16:colId xmlns:a16="http://schemas.microsoft.com/office/drawing/2014/main" val="20001"/>
                    </a:ext>
                  </a:extLst>
                </a:gridCol>
              </a:tblGrid>
              <a:tr h="376674">
                <a:tc gridSpan="2">
                  <a:txBody>
                    <a:bodyPr/>
                    <a:lstStyle/>
                    <a:p>
                      <a:pPr algn="l"/>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計畫亮點成果：研析不同超越機率算法對供灌模擬之影響</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hMerge="1">
                  <a:txBody>
                    <a:bodyPr/>
                    <a:lstStyle/>
                    <a:p>
                      <a:pPr algn="l"/>
                      <a:endParaRPr lang="zh-TW" altLang="en-US" sz="1800" dirty="0">
                        <a:solidFill>
                          <a:schemeClr val="bg1"/>
                        </a:solidFill>
                        <a:latin typeface="+mn-lt"/>
                        <a:ea typeface="微軟正黑體" panose="020B0604030504040204" pitchFamily="34" charset="-120"/>
                      </a:endParaRPr>
                    </a:p>
                  </a:txBody>
                  <a:tcPr anchor="ctr">
                    <a:solidFill>
                      <a:schemeClr val="accent3">
                        <a:lumMod val="75000"/>
                      </a:schemeClr>
                    </a:solidFill>
                  </a:tcPr>
                </a:tc>
                <a:extLst>
                  <a:ext uri="{0D108BD9-81ED-4DB2-BD59-A6C34878D82A}">
                    <a16:rowId xmlns:a16="http://schemas.microsoft.com/office/drawing/2014/main" val="10000"/>
                  </a:ext>
                </a:extLst>
              </a:tr>
              <a:tr h="1506696">
                <a:tc>
                  <a:txBody>
                    <a:bodyPr/>
                    <a:lstStyle/>
                    <a:p>
                      <a:pPr marL="989013" marR="0" indent="-989013" algn="just"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成果說明：將入流量分為豐水期與枯水期，分別計算期作累積入流量超越機率，其結果顯示，期作累積入流量將可更加符合農業配水現況，可避免採用各旬入流量超越機率而發生低估之情況。</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marL="1431925" marR="0" indent="-1431925" algn="just"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效益評估規劃：完成石門、曾文</a:t>
                      </a:r>
                      <a:r>
                        <a:rPr lang="en-US" altLang="zh-TW" sz="16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烏山頭水庫期作累積入流量超越機率，提供農水署可提前掌握未來之入流量趨勢，可做為水庫蓄水量模擬與評估灌溉配水之重要參考依據。</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0004"/>
                  </a:ext>
                </a:extLst>
              </a:tr>
              <a:tr h="3013391">
                <a:tc gridSpan="2">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zh-TW" altLang="en-US" sz="16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成果圖表</a:t>
                      </a:r>
                      <a:endParaRPr lang="zh-TW" altLang="en-US" sz="1500" b="1" dirty="0">
                        <a:solidFill>
                          <a:schemeClr val="bg1">
                            <a:lumMod val="6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tcPr>
                </a:tc>
                <a:tc hMerge="1">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a:solidFill>
                          <a:schemeClr val="tx1"/>
                        </a:solidFill>
                        <a:latin typeface="+mn-lt"/>
                        <a:ea typeface="微軟正黑體" panose="020B0604030504040204" pitchFamily="34" charset="-12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61</a:t>
            </a:fld>
            <a:r>
              <a:rPr lang="en-US" altLang="zh-TW"/>
              <a:t>/66</a:t>
            </a:r>
            <a:endParaRPr lang="zh-TW" altLang="en-US" dirty="0"/>
          </a:p>
        </p:txBody>
      </p:sp>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5263334" cy="536031"/>
            <a:chOff x="1061266" y="304800"/>
            <a:chExt cx="5263334"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5263334" cy="523220"/>
            </a:xfrm>
            <a:prstGeom prst="rect">
              <a:avLst/>
            </a:prstGeom>
            <a:noFill/>
          </p:spPr>
          <p:txBody>
            <a:bodyPr wrap="square">
              <a:spAutoFit/>
            </a:bodyPr>
            <a:lstStyle/>
            <a:p>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計畫亮點成果及影響力</a:t>
              </a:r>
              <a:endPar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grpSp>
        <p:nvGrpSpPr>
          <p:cNvPr id="16" name="群組 15">
            <a:extLst>
              <a:ext uri="{FF2B5EF4-FFF2-40B4-BE49-F238E27FC236}">
                <a16:creationId xmlns:a16="http://schemas.microsoft.com/office/drawing/2014/main" id="{0937A1F7-FE8B-7188-E300-BA164857EF31}"/>
              </a:ext>
            </a:extLst>
          </p:cNvPr>
          <p:cNvGrpSpPr/>
          <p:nvPr/>
        </p:nvGrpSpPr>
        <p:grpSpPr>
          <a:xfrm>
            <a:off x="1813911" y="3531270"/>
            <a:ext cx="8749314" cy="2636935"/>
            <a:chOff x="1823436" y="3559845"/>
            <a:chExt cx="8389717" cy="2528557"/>
          </a:xfrm>
        </p:grpSpPr>
        <p:pic>
          <p:nvPicPr>
            <p:cNvPr id="12" name="圖片 11" descr="一張含有 文字, 螢幕擷取畫面, 繪圖, 行 的圖片&#10;&#10;自動產生的描述">
              <a:extLst>
                <a:ext uri="{FF2B5EF4-FFF2-40B4-BE49-F238E27FC236}">
                  <a16:creationId xmlns:a16="http://schemas.microsoft.com/office/drawing/2014/main" id="{76125CEA-71D2-3FBA-A399-813ABB7CB1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559845"/>
              <a:ext cx="4117153" cy="2528557"/>
            </a:xfrm>
            <a:prstGeom prst="rect">
              <a:avLst/>
            </a:prstGeom>
            <a:noFill/>
          </p:spPr>
        </p:pic>
        <p:pic>
          <p:nvPicPr>
            <p:cNvPr id="13" name="圖片 12" descr="一張含有 繪圖, 圖表, 行, 螢幕擷取畫面 的圖片&#10;&#10;自動產生的描述">
              <a:extLst>
                <a:ext uri="{FF2B5EF4-FFF2-40B4-BE49-F238E27FC236}">
                  <a16:creationId xmlns:a16="http://schemas.microsoft.com/office/drawing/2014/main" id="{1AA9EE8C-600A-48F3-FC69-653146423F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3436" y="3561504"/>
              <a:ext cx="4117154" cy="2526898"/>
            </a:xfrm>
            <a:prstGeom prst="rect">
              <a:avLst/>
            </a:prstGeom>
            <a:noFill/>
          </p:spPr>
        </p:pic>
      </p:grpSp>
      <p:sp>
        <p:nvSpPr>
          <p:cNvPr id="17" name="文字方塊 16">
            <a:extLst>
              <a:ext uri="{FF2B5EF4-FFF2-40B4-BE49-F238E27FC236}">
                <a16:creationId xmlns:a16="http://schemas.microsoft.com/office/drawing/2014/main" id="{38B3CCE1-3D8A-62C9-45C1-F9CB328810E7}"/>
              </a:ext>
            </a:extLst>
          </p:cNvPr>
          <p:cNvSpPr txBox="1"/>
          <p:nvPr/>
        </p:nvSpPr>
        <p:spPr>
          <a:xfrm>
            <a:off x="2578778" y="6150787"/>
            <a:ext cx="3129658" cy="276999"/>
          </a:xfrm>
          <a:prstGeom prst="rect">
            <a:avLst/>
          </a:prstGeom>
          <a:noFill/>
        </p:spPr>
        <p:txBody>
          <a:bodyPr wrap="square">
            <a:spAutoFit/>
          </a:bodyPr>
          <a:lstStyle/>
          <a:p>
            <a:pPr algn="ctr"/>
            <a:r>
              <a:rPr lang="zh-TW" altLang="en-US" sz="1200" b="1" dirty="0">
                <a:latin typeface="微軟正黑體" panose="020B0604030504040204" pitchFamily="34" charset="-120"/>
                <a:ea typeface="微軟正黑體" panose="020B0604030504040204" pitchFamily="34" charset="-120"/>
                <a:cs typeface="Times New Roman" panose="02020603050405020304" pitchFamily="18" charset="0"/>
              </a:rPr>
              <a:t>各旬次入流量超越機率</a:t>
            </a:r>
            <a:endParaRPr lang="en-US" altLang="zh-TW" sz="12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文字方塊 17">
            <a:extLst>
              <a:ext uri="{FF2B5EF4-FFF2-40B4-BE49-F238E27FC236}">
                <a16:creationId xmlns:a16="http://schemas.microsoft.com/office/drawing/2014/main" id="{38918036-5B20-9CCD-125B-3FC3C4A4A1DE}"/>
              </a:ext>
            </a:extLst>
          </p:cNvPr>
          <p:cNvSpPr txBox="1"/>
          <p:nvPr/>
        </p:nvSpPr>
        <p:spPr>
          <a:xfrm>
            <a:off x="6944998" y="6177431"/>
            <a:ext cx="3129658" cy="276999"/>
          </a:xfrm>
          <a:prstGeom prst="rect">
            <a:avLst/>
          </a:prstGeom>
          <a:noFill/>
        </p:spPr>
        <p:txBody>
          <a:bodyPr wrap="square">
            <a:spAutoFit/>
          </a:bodyPr>
          <a:lstStyle/>
          <a:p>
            <a:pPr algn="ctr"/>
            <a:r>
              <a:rPr lang="zh-TW" altLang="en-US" sz="1200" b="1" dirty="0">
                <a:latin typeface="微軟正黑體" panose="020B0604030504040204" pitchFamily="34" charset="-120"/>
                <a:ea typeface="微軟正黑體" panose="020B0604030504040204" pitchFamily="34" charset="-120"/>
                <a:cs typeface="Times New Roman" panose="02020603050405020304" pitchFamily="18" charset="0"/>
              </a:rPr>
              <a:t>累積入流量超越機率之比較</a:t>
            </a:r>
            <a:endParaRPr lang="en-US" altLang="zh-TW" sz="12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340820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62</a:t>
            </a:fld>
            <a:r>
              <a:rPr lang="en-US" altLang="zh-TW"/>
              <a:t>/66</a:t>
            </a:r>
            <a:endParaRPr lang="zh-TW" altLang="en-US" dirty="0"/>
          </a:p>
        </p:txBody>
      </p:sp>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5263334" cy="536031"/>
            <a:chOff x="1061266" y="304800"/>
            <a:chExt cx="5263334"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5263334" cy="523220"/>
            </a:xfrm>
            <a:prstGeom prst="rect">
              <a:avLst/>
            </a:prstGeom>
            <a:noFill/>
          </p:spPr>
          <p:txBody>
            <a:bodyPr wrap="square">
              <a:spAutoFit/>
            </a:bodyPr>
            <a:lstStyle/>
            <a:p>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計畫亮點成果及影響力</a:t>
              </a:r>
              <a:endPar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graphicFrame>
        <p:nvGraphicFramePr>
          <p:cNvPr id="3" name="表格 2">
            <a:extLst>
              <a:ext uri="{FF2B5EF4-FFF2-40B4-BE49-F238E27FC236}">
                <a16:creationId xmlns:a16="http://schemas.microsoft.com/office/drawing/2014/main" id="{E7BF59F4-978E-B8B8-064C-B3D5A82222C0}"/>
              </a:ext>
            </a:extLst>
          </p:cNvPr>
          <p:cNvGraphicFramePr>
            <a:graphicFrameLocks noGrp="1"/>
          </p:cNvGraphicFramePr>
          <p:nvPr>
            <p:extLst>
              <p:ext uri="{D42A27DB-BD31-4B8C-83A1-F6EECF244321}">
                <p14:modId xmlns:p14="http://schemas.microsoft.com/office/powerpoint/2010/main" val="674381182"/>
              </p:ext>
            </p:extLst>
          </p:nvPr>
        </p:nvGraphicFramePr>
        <p:xfrm>
          <a:off x="750205" y="1513606"/>
          <a:ext cx="11252565" cy="4896761"/>
        </p:xfrm>
        <a:graphic>
          <a:graphicData uri="http://schemas.openxmlformats.org/drawingml/2006/table">
            <a:tbl>
              <a:tblPr firstRow="1" bandRow="1">
                <a:tableStyleId>{8799B23B-EC83-4686-B30A-512413B5E67A}</a:tableStyleId>
              </a:tblPr>
              <a:tblGrid>
                <a:gridCol w="5397075">
                  <a:extLst>
                    <a:ext uri="{9D8B030D-6E8A-4147-A177-3AD203B41FA5}">
                      <a16:colId xmlns:a16="http://schemas.microsoft.com/office/drawing/2014/main" val="20000"/>
                    </a:ext>
                  </a:extLst>
                </a:gridCol>
                <a:gridCol w="5855490">
                  <a:extLst>
                    <a:ext uri="{9D8B030D-6E8A-4147-A177-3AD203B41FA5}">
                      <a16:colId xmlns:a16="http://schemas.microsoft.com/office/drawing/2014/main" val="20001"/>
                    </a:ext>
                  </a:extLst>
                </a:gridCol>
              </a:tblGrid>
              <a:tr h="376674">
                <a:tc gridSpan="2">
                  <a:txBody>
                    <a:bodyPr/>
                    <a:lstStyle/>
                    <a:p>
                      <a:pPr algn="l"/>
                      <a:r>
                        <a:rPr lang="zh-TW" altLang="en-US" sz="16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計畫亮點成果：研析供灌缺水風險評估及農業節水補償期望值估計方法</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hMerge="1">
                  <a:txBody>
                    <a:bodyPr/>
                    <a:lstStyle/>
                    <a:p>
                      <a:pPr algn="l"/>
                      <a:endParaRPr lang="zh-TW" altLang="en-US" sz="1800" dirty="0">
                        <a:solidFill>
                          <a:schemeClr val="bg1"/>
                        </a:solidFill>
                        <a:latin typeface="+mn-lt"/>
                        <a:ea typeface="微軟正黑體" panose="020B0604030504040204" pitchFamily="34" charset="-120"/>
                      </a:endParaRPr>
                    </a:p>
                  </a:txBody>
                  <a:tcPr anchor="ctr">
                    <a:solidFill>
                      <a:schemeClr val="accent3">
                        <a:lumMod val="75000"/>
                      </a:schemeClr>
                    </a:solidFill>
                  </a:tcPr>
                </a:tc>
                <a:extLst>
                  <a:ext uri="{0D108BD9-81ED-4DB2-BD59-A6C34878D82A}">
                    <a16:rowId xmlns:a16="http://schemas.microsoft.com/office/drawing/2014/main" val="10000"/>
                  </a:ext>
                </a:extLst>
              </a:tr>
              <a:tr h="1506696">
                <a:tc>
                  <a:txBody>
                    <a:bodyPr/>
                    <a:lstStyle/>
                    <a:p>
                      <a:pPr marL="1076325" marR="0" indent="-1076325" algn="just"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成果說明：應用水庫期作間入流量機率分布，考量供給面與需求面關係，計算期作供灌缺水風險，並結合停灌休耕補償金，計算農業節水補償期望值，供決策者於期作前評估供灌政策參考。</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marL="1435100" marR="0" indent="-1435100" algn="just"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效益評估規劃：運用供灌缺水風險計算農業節水補償期望值，呈現在不同供灌情境下，可能面臨的缺水風險及期望補助金為多少。可提供決策者考量不同的決策目標時</a:t>
                      </a:r>
                      <a:r>
                        <a:rPr lang="en-US" altLang="zh-TW" sz="16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如缺水風險最低、補償金額最小等</a:t>
                      </a:r>
                      <a:r>
                        <a:rPr lang="en-US" altLang="zh-TW" sz="16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，有一量化指標做為決策擬定之參考依據。</a:t>
                      </a: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0004"/>
                  </a:ext>
                </a:extLst>
              </a:tr>
              <a:tr h="3013391">
                <a:tc gridSpan="2">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zh-TW" altLang="en-US" sz="16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成果圖表</a:t>
                      </a:r>
                      <a:endParaRPr lang="zh-TW" altLang="en-US" sz="1500" b="1" dirty="0">
                        <a:solidFill>
                          <a:schemeClr val="bg1">
                            <a:lumMod val="6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tcPr>
                </a:tc>
                <a:tc hMerge="1">
                  <a: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zh-TW" altLang="en-US" sz="1800" b="1" kern="1200" dirty="0">
                        <a:solidFill>
                          <a:schemeClr val="tx1"/>
                        </a:solidFill>
                        <a:latin typeface="+mn-lt"/>
                        <a:ea typeface="微軟正黑體" panose="020B0604030504040204" pitchFamily="34" charset="-12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pic>
        <p:nvPicPr>
          <p:cNvPr id="4" name="圖片 3" descr="一張含有 文字, 圖表, 行, 繪圖 的圖片&#10;&#10;自動產生的描述">
            <a:extLst>
              <a:ext uri="{FF2B5EF4-FFF2-40B4-BE49-F238E27FC236}">
                <a16:creationId xmlns:a16="http://schemas.microsoft.com/office/drawing/2014/main" id="{078772D7-987E-8C25-7E7B-8D7FEE47EAF2}"/>
              </a:ext>
            </a:extLst>
          </p:cNvPr>
          <p:cNvPicPr>
            <a:picLocks noChangeAspect="1"/>
          </p:cNvPicPr>
          <p:nvPr/>
        </p:nvPicPr>
        <p:blipFill rotWithShape="1">
          <a:blip r:embed="rId2">
            <a:extLst>
              <a:ext uri="{28A0092B-C50C-407E-A947-70E740481C1C}">
                <a14:useLocalDpi xmlns:a14="http://schemas.microsoft.com/office/drawing/2010/main" val="0"/>
              </a:ext>
            </a:extLst>
          </a:blip>
          <a:srcRect t="11935"/>
          <a:stretch/>
        </p:blipFill>
        <p:spPr bwMode="auto">
          <a:xfrm>
            <a:off x="7443686" y="3726170"/>
            <a:ext cx="4138714" cy="2308479"/>
          </a:xfrm>
          <a:prstGeom prst="rect">
            <a:avLst/>
          </a:prstGeom>
          <a:noFill/>
          <a:ln>
            <a:noFill/>
          </a:ln>
          <a:extLst>
            <a:ext uri="{53640926-AAD7-44D8-BBD7-CCE9431645EC}">
              <a14:shadowObscured xmlns:a14="http://schemas.microsoft.com/office/drawing/2010/main"/>
            </a:ext>
          </a:extLst>
        </p:spPr>
      </p:pic>
      <p:pic>
        <p:nvPicPr>
          <p:cNvPr id="9" name="圖片 8" descr="一張含有 文字, 螢幕擷取畫面, 字型, 數字 的圖片&#10;&#10;自動產生的描述">
            <a:extLst>
              <a:ext uri="{FF2B5EF4-FFF2-40B4-BE49-F238E27FC236}">
                <a16:creationId xmlns:a16="http://schemas.microsoft.com/office/drawing/2014/main" id="{B0CA734A-3C18-3602-EC8F-8D6A2BC45F96}"/>
              </a:ext>
            </a:extLst>
          </p:cNvPr>
          <p:cNvPicPr>
            <a:picLocks noChangeAspect="1"/>
          </p:cNvPicPr>
          <p:nvPr/>
        </p:nvPicPr>
        <p:blipFill>
          <a:blip r:embed="rId3"/>
          <a:stretch>
            <a:fillRect/>
          </a:stretch>
        </p:blipFill>
        <p:spPr>
          <a:xfrm>
            <a:off x="916791" y="3726170"/>
            <a:ext cx="5969784" cy="1968068"/>
          </a:xfrm>
          <a:prstGeom prst="rect">
            <a:avLst/>
          </a:prstGeom>
        </p:spPr>
      </p:pic>
      <p:sp>
        <p:nvSpPr>
          <p:cNvPr id="10" name="文字方塊 9">
            <a:extLst>
              <a:ext uri="{FF2B5EF4-FFF2-40B4-BE49-F238E27FC236}">
                <a16:creationId xmlns:a16="http://schemas.microsoft.com/office/drawing/2014/main" id="{8B12B98A-6A84-0344-833B-A2211B4DE6C3}"/>
              </a:ext>
            </a:extLst>
          </p:cNvPr>
          <p:cNvSpPr txBox="1"/>
          <p:nvPr/>
        </p:nvSpPr>
        <p:spPr>
          <a:xfrm>
            <a:off x="2007299" y="5913803"/>
            <a:ext cx="3129658" cy="276999"/>
          </a:xfrm>
          <a:prstGeom prst="rect">
            <a:avLst/>
          </a:prstGeom>
          <a:noFill/>
        </p:spPr>
        <p:txBody>
          <a:bodyPr wrap="square">
            <a:spAutoFit/>
          </a:bodyPr>
          <a:lstStyle/>
          <a:p>
            <a:pPr algn="ctr"/>
            <a:r>
              <a:rPr lang="zh-TW" altLang="en-US" sz="1200" b="1" dirty="0">
                <a:latin typeface="微軟正黑體" panose="020B0604030504040204" pitchFamily="34" charset="-120"/>
                <a:ea typeface="微軟正黑體" panose="020B0604030504040204" pitchFamily="34" charset="-120"/>
                <a:cs typeface="Times New Roman" panose="02020603050405020304" pitchFamily="18" charset="0"/>
              </a:rPr>
              <a:t>供灌缺水風險評估流程圖</a:t>
            </a:r>
            <a:endParaRPr lang="en-US" altLang="zh-TW" sz="12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文字方塊 10">
            <a:extLst>
              <a:ext uri="{FF2B5EF4-FFF2-40B4-BE49-F238E27FC236}">
                <a16:creationId xmlns:a16="http://schemas.microsoft.com/office/drawing/2014/main" id="{0D944B19-61C0-5D45-B6C0-79737A84D939}"/>
              </a:ext>
            </a:extLst>
          </p:cNvPr>
          <p:cNvSpPr txBox="1"/>
          <p:nvPr/>
        </p:nvSpPr>
        <p:spPr>
          <a:xfrm>
            <a:off x="8104256" y="5962790"/>
            <a:ext cx="3129658" cy="461665"/>
          </a:xfrm>
          <a:prstGeom prst="rect">
            <a:avLst/>
          </a:prstGeom>
          <a:noFill/>
        </p:spPr>
        <p:txBody>
          <a:bodyPr wrap="square">
            <a:spAutoFit/>
          </a:bodyPr>
          <a:lstStyle/>
          <a:p>
            <a:pPr algn="ctr"/>
            <a:r>
              <a:rPr lang="zh-TW" altLang="en-US" sz="1200" b="1" dirty="0">
                <a:latin typeface="微軟正黑體" panose="020B0604030504040204" pitchFamily="34" charset="-120"/>
                <a:ea typeface="微軟正黑體" panose="020B0604030504040204" pitchFamily="34" charset="-120"/>
                <a:cs typeface="Times New Roman" panose="02020603050405020304" pitchFamily="18" charset="0"/>
              </a:rPr>
              <a:t>石門水庫灌區</a:t>
            </a:r>
            <a:r>
              <a:rPr lang="en-US" altLang="zh-TW" sz="1200" b="1" dirty="0">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1200" b="1" dirty="0">
                <a:latin typeface="微軟正黑體" panose="020B0604030504040204" pitchFamily="34" charset="-120"/>
                <a:ea typeface="微軟正黑體" panose="020B0604030504040204" pitchFamily="34" charset="-120"/>
                <a:cs typeface="Times New Roman" panose="02020603050405020304" pitchFamily="18" charset="0"/>
              </a:rPr>
              <a:t>年一期作供灌面積與補償期望值關係圖</a:t>
            </a:r>
            <a:endParaRPr lang="en-US" altLang="zh-TW" sz="12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472141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63</a:t>
            </a:fld>
            <a:r>
              <a:rPr lang="en-US" altLang="zh-TW"/>
              <a:t>/66</a:t>
            </a:r>
            <a:endParaRPr lang="zh-TW" altLang="en-US" dirty="0"/>
          </a:p>
        </p:txBody>
      </p:sp>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5263334" cy="536031"/>
            <a:chOff x="1061266" y="304800"/>
            <a:chExt cx="5263334"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5263334" cy="523220"/>
            </a:xfrm>
            <a:prstGeom prst="rect">
              <a:avLst/>
            </a:prstGeom>
            <a:noFill/>
          </p:spPr>
          <p:txBody>
            <a:bodyPr wrap="square">
              <a:spAutoFit/>
            </a:bodyPr>
            <a:lstStyle/>
            <a:p>
              <a:r>
                <a:rPr lang="en-US" altLang="zh-TW"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113 </a:t>
              </a:r>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年度後半年進度規劃</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pic>
        <p:nvPicPr>
          <p:cNvPr id="5" name="圖片 4">
            <a:extLst>
              <a:ext uri="{FF2B5EF4-FFF2-40B4-BE49-F238E27FC236}">
                <a16:creationId xmlns:a16="http://schemas.microsoft.com/office/drawing/2014/main" id="{EAF0508C-F01F-EDBB-CBD3-8DE47BB25E47}"/>
              </a:ext>
            </a:extLst>
          </p:cNvPr>
          <p:cNvPicPr>
            <a:picLocks noChangeAspect="1"/>
          </p:cNvPicPr>
          <p:nvPr/>
        </p:nvPicPr>
        <p:blipFill>
          <a:blip r:embed="rId2"/>
          <a:stretch>
            <a:fillRect/>
          </a:stretch>
        </p:blipFill>
        <p:spPr>
          <a:xfrm>
            <a:off x="833437" y="1382761"/>
            <a:ext cx="9358313" cy="4785086"/>
          </a:xfrm>
          <a:prstGeom prst="rect">
            <a:avLst/>
          </a:prstGeom>
        </p:spPr>
      </p:pic>
    </p:spTree>
    <p:extLst>
      <p:ext uri="{BB962C8B-B14F-4D97-AF65-F5344CB8AC3E}">
        <p14:creationId xmlns:p14="http://schemas.microsoft.com/office/powerpoint/2010/main" val="22154082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64</a:t>
            </a:fld>
            <a:r>
              <a:rPr lang="en-US" altLang="zh-TW"/>
              <a:t>/66</a:t>
            </a:r>
            <a:endParaRPr lang="zh-TW" altLang="en-US" dirty="0"/>
          </a:p>
        </p:txBody>
      </p:sp>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5263334" cy="536031"/>
            <a:chOff x="1061266" y="304800"/>
            <a:chExt cx="5263334"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5263334" cy="523220"/>
            </a:xfrm>
            <a:prstGeom prst="rect">
              <a:avLst/>
            </a:prstGeom>
            <a:noFill/>
          </p:spPr>
          <p:txBody>
            <a:bodyPr wrap="square">
              <a:spAutoFit/>
            </a:bodyPr>
            <a:lstStyle/>
            <a:p>
              <a:r>
                <a:rPr lang="en-US" altLang="zh-TW"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113 </a:t>
              </a:r>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年度後半年進度規劃</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pic>
        <p:nvPicPr>
          <p:cNvPr id="4" name="圖片 3">
            <a:extLst>
              <a:ext uri="{FF2B5EF4-FFF2-40B4-BE49-F238E27FC236}">
                <a16:creationId xmlns:a16="http://schemas.microsoft.com/office/drawing/2014/main" id="{8F7EBDAD-84BF-9C9F-F3DE-C3C28E354600}"/>
              </a:ext>
            </a:extLst>
          </p:cNvPr>
          <p:cNvPicPr>
            <a:picLocks noChangeAspect="1"/>
          </p:cNvPicPr>
          <p:nvPr/>
        </p:nvPicPr>
        <p:blipFill>
          <a:blip r:embed="rId2"/>
          <a:stretch>
            <a:fillRect/>
          </a:stretch>
        </p:blipFill>
        <p:spPr>
          <a:xfrm>
            <a:off x="833437" y="1382761"/>
            <a:ext cx="9358306" cy="4032620"/>
          </a:xfrm>
          <a:prstGeom prst="rect">
            <a:avLst/>
          </a:prstGeom>
        </p:spPr>
      </p:pic>
      <p:grpSp>
        <p:nvGrpSpPr>
          <p:cNvPr id="9" name="群組 8">
            <a:extLst>
              <a:ext uri="{FF2B5EF4-FFF2-40B4-BE49-F238E27FC236}">
                <a16:creationId xmlns:a16="http://schemas.microsoft.com/office/drawing/2014/main" id="{A98D56FE-6D38-5A2B-754E-897CBB381615}"/>
              </a:ext>
            </a:extLst>
          </p:cNvPr>
          <p:cNvGrpSpPr/>
          <p:nvPr/>
        </p:nvGrpSpPr>
        <p:grpSpPr>
          <a:xfrm>
            <a:off x="677256" y="5341889"/>
            <a:ext cx="5263334" cy="536031"/>
            <a:chOff x="1061266" y="304800"/>
            <a:chExt cx="5263334" cy="536031"/>
          </a:xfrm>
        </p:grpSpPr>
        <p:sp>
          <p:nvSpPr>
            <p:cNvPr id="10" name="文字方塊 9">
              <a:extLst>
                <a:ext uri="{FF2B5EF4-FFF2-40B4-BE49-F238E27FC236}">
                  <a16:creationId xmlns:a16="http://schemas.microsoft.com/office/drawing/2014/main" id="{04A87D1E-A79C-C39D-6AEC-049CFDB7FDFE}"/>
                </a:ext>
              </a:extLst>
            </p:cNvPr>
            <p:cNvSpPr txBox="1"/>
            <p:nvPr/>
          </p:nvSpPr>
          <p:spPr>
            <a:xfrm>
              <a:off x="1061266" y="317611"/>
              <a:ext cx="5263334" cy="523220"/>
            </a:xfrm>
            <a:prstGeom prst="rect">
              <a:avLst/>
            </a:prstGeom>
            <a:noFill/>
          </p:spPr>
          <p:txBody>
            <a:bodyPr wrap="square">
              <a:spAutoFit/>
            </a:bodyPr>
            <a:lstStyle/>
            <a:p>
              <a:r>
                <a:rPr lang="zh-TW" altLang="en-US" sz="2800" b="1" dirty="0">
                  <a:solidFill>
                    <a:srgbClr val="152146"/>
                  </a:solidFill>
                  <a:latin typeface="微軟正黑體" panose="020B0604030504040204" pitchFamily="34" charset="-120"/>
                  <a:ea typeface="微軟正黑體" panose="020B0604030504040204" pitchFamily="34" charset="-120"/>
                  <a:cs typeface="Times New Roman" panose="02020603050405020304" pitchFamily="18" charset="0"/>
                </a:rPr>
                <a:t>經費支用情形</a:t>
              </a:r>
            </a:p>
          </p:txBody>
        </p:sp>
        <p:cxnSp>
          <p:nvCxnSpPr>
            <p:cNvPr id="11" name="直線接點 10">
              <a:extLst>
                <a:ext uri="{FF2B5EF4-FFF2-40B4-BE49-F238E27FC236}">
                  <a16:creationId xmlns:a16="http://schemas.microsoft.com/office/drawing/2014/main" id="{68CB7A38-5C5E-F3CD-4864-7048D04BB08C}"/>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graphicFrame>
        <p:nvGraphicFramePr>
          <p:cNvPr id="14" name="表格 13">
            <a:extLst>
              <a:ext uri="{FF2B5EF4-FFF2-40B4-BE49-F238E27FC236}">
                <a16:creationId xmlns:a16="http://schemas.microsoft.com/office/drawing/2014/main" id="{2D3DE7F8-1F64-91ED-4684-1B5D8097E89A}"/>
              </a:ext>
            </a:extLst>
          </p:cNvPr>
          <p:cNvGraphicFramePr>
            <a:graphicFrameLocks noGrp="1"/>
          </p:cNvGraphicFramePr>
          <p:nvPr>
            <p:extLst>
              <p:ext uri="{D42A27DB-BD31-4B8C-83A1-F6EECF244321}">
                <p14:modId xmlns:p14="http://schemas.microsoft.com/office/powerpoint/2010/main" val="1862693016"/>
              </p:ext>
            </p:extLst>
          </p:nvPr>
        </p:nvGraphicFramePr>
        <p:xfrm>
          <a:off x="833436" y="5818812"/>
          <a:ext cx="10167934" cy="731160"/>
        </p:xfrm>
        <a:graphic>
          <a:graphicData uri="http://schemas.openxmlformats.org/drawingml/2006/table">
            <a:tbl>
              <a:tblPr firstRow="1" bandRow="1">
                <a:tableStyleId>{8799B23B-EC83-4686-B30A-512413B5E67A}</a:tableStyleId>
              </a:tblPr>
              <a:tblGrid>
                <a:gridCol w="5233989">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81145">
                  <a:extLst>
                    <a:ext uri="{9D8B030D-6E8A-4147-A177-3AD203B41FA5}">
                      <a16:colId xmlns:a16="http://schemas.microsoft.com/office/drawing/2014/main" val="20004"/>
                    </a:ext>
                  </a:extLst>
                </a:gridCol>
              </a:tblGrid>
              <a:tr h="290884">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單一</a:t>
                      </a:r>
                      <a:r>
                        <a:rPr lang="en-US" altLang="zh-TW"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細部計畫名稱</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計畫經費</a:t>
                      </a:r>
                      <a:r>
                        <a:rPr lang="en-US" altLang="zh-TW"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千元</a:t>
                      </a:r>
                      <a:r>
                        <a:rPr lang="en-US" altLang="zh-TW"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實際支用</a:t>
                      </a:r>
                      <a:r>
                        <a:rPr lang="en-US" altLang="zh-TW"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千元</a:t>
                      </a:r>
                      <a:r>
                        <a:rPr lang="en-US" altLang="zh-TW"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執行率</a:t>
                      </a:r>
                      <a:r>
                        <a:rPr lang="en-US" altLang="zh-TW"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426360">
                <a:tc>
                  <a:txBody>
                    <a:bodyPr/>
                    <a:lstStyle/>
                    <a:p>
                      <a:pPr marL="177800" marR="0" indent="-177800" algn="ctr"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農業灌溉用水供需動態風險分析及可視化功能優化</a:t>
                      </a: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marL="177800" marR="0" indent="-177800" algn="ctr" defTabSz="914400" rtl="0" eaLnBrk="1" fontAlgn="auto" latinLnBrk="0" hangingPunct="1">
                        <a:lnSpc>
                          <a:spcPct val="100000"/>
                        </a:lnSpc>
                        <a:spcBef>
                          <a:spcPts val="0"/>
                        </a:spcBef>
                        <a:spcAft>
                          <a:spcPts val="0"/>
                        </a:spcAft>
                        <a:buClrTx/>
                        <a:buSzTx/>
                        <a:buFontTx/>
                        <a:buNone/>
                        <a:tabLst/>
                        <a:defRPr/>
                      </a:pPr>
                      <a:r>
                        <a:rPr lang="en-US" altLang="zh-TW" sz="1800" b="1"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16,000</a:t>
                      </a:r>
                      <a:endParaRPr lang="zh-TW" altLang="en-US" sz="1800" b="1"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marL="177800" marR="0" indent="-177800" algn="ctr" defTabSz="914400" rtl="0" eaLnBrk="1" fontAlgn="auto" latinLnBrk="0" hangingPunct="1">
                        <a:lnSpc>
                          <a:spcPct val="100000"/>
                        </a:lnSpc>
                        <a:spcBef>
                          <a:spcPts val="0"/>
                        </a:spcBef>
                        <a:spcAft>
                          <a:spcPts val="0"/>
                        </a:spcAft>
                        <a:buClrTx/>
                        <a:buSzTx/>
                        <a:buFontTx/>
                        <a:buNone/>
                        <a:tabLst/>
                        <a:defRPr/>
                      </a:pPr>
                      <a:r>
                        <a:rPr lang="en-US" altLang="zh-TW" sz="1800" b="1"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7,270</a:t>
                      </a:r>
                      <a:endParaRPr lang="zh-TW" altLang="en-US" sz="1800" b="1"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tc>
                  <a:txBody>
                    <a:bodyPr/>
                    <a:lstStyle/>
                    <a:p>
                      <a:pPr marL="177800" marR="0" indent="-177800" algn="ctr" defTabSz="914400" rtl="0" eaLnBrk="1" fontAlgn="auto" latinLnBrk="0" hangingPunct="1">
                        <a:lnSpc>
                          <a:spcPct val="100000"/>
                        </a:lnSpc>
                        <a:spcBef>
                          <a:spcPts val="0"/>
                        </a:spcBef>
                        <a:spcAft>
                          <a:spcPts val="0"/>
                        </a:spcAft>
                        <a:buClrTx/>
                        <a:buSzTx/>
                        <a:buFontTx/>
                        <a:buNone/>
                        <a:tabLst/>
                        <a:defRPr/>
                      </a:pPr>
                      <a:r>
                        <a:rPr lang="en-US" altLang="zh-TW" sz="1800" b="1"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90.88</a:t>
                      </a:r>
                      <a:endParaRPr lang="zh-TW" altLang="en-US" sz="1800" b="1" kern="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lnL w="12700" cap="flat" cmpd="sng" algn="ctr">
                      <a:solidFill>
                        <a:srgbClr val="2A3558"/>
                      </a:solidFill>
                      <a:prstDash val="solid"/>
                      <a:round/>
                      <a:headEnd type="none" w="med" len="med"/>
                      <a:tailEnd type="none" w="med" len="med"/>
                    </a:lnL>
                    <a:lnR w="12700" cap="flat" cmpd="sng" algn="ctr">
                      <a:solidFill>
                        <a:srgbClr val="2A3558"/>
                      </a:solidFill>
                      <a:prstDash val="solid"/>
                      <a:round/>
                      <a:headEnd type="none" w="med" len="med"/>
                      <a:tailEnd type="none" w="med" len="med"/>
                    </a:lnR>
                    <a:lnT w="12700" cap="flat" cmpd="sng" algn="ctr">
                      <a:solidFill>
                        <a:srgbClr val="2A3558"/>
                      </a:solidFill>
                      <a:prstDash val="solid"/>
                      <a:round/>
                      <a:headEnd type="none" w="med" len="med"/>
                      <a:tailEnd type="none" w="med" len="med"/>
                    </a:lnT>
                    <a:lnB w="12700" cap="flat" cmpd="sng" algn="ctr">
                      <a:solidFill>
                        <a:srgbClr val="2A3558"/>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38685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F0D1-F336-D6BB-CCF4-CC953D9F4098}"/>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12536438-FCA2-F038-136F-FA90A7D36404}"/>
              </a:ext>
            </a:extLst>
          </p:cNvPr>
          <p:cNvSpPr>
            <a:spLocks noGrp="1"/>
          </p:cNvSpPr>
          <p:nvPr>
            <p:ph type="title"/>
          </p:nvPr>
        </p:nvSpPr>
        <p:spPr/>
        <p:txBody>
          <a:bodyPr>
            <a:noAutofit/>
          </a:bodyPr>
          <a:lstStyle/>
          <a:p>
            <a:pPr eaLnBrk="1" hangingPunct="1"/>
            <a:r>
              <a:rPr lang="zh-TW" altLang="en-US"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參、綱要計畫審查內容</a:t>
            </a:r>
            <a:endParaRPr kumimoji="0" lang="zh-TW" altLang="en-US" b="1" dirty="0">
              <a:solidFill>
                <a:prstClr val="black"/>
              </a:solidFill>
              <a:latin typeface="Microsoft YaHei" panose="020B0503020204020204" pitchFamily="34" charset="-122"/>
              <a:ea typeface="Microsoft YaHei" panose="020B0503020204020204" pitchFamily="34" charset="-122"/>
              <a:cs typeface="Times New Roman" pitchFamily="18" charset="0"/>
            </a:endParaRPr>
          </a:p>
        </p:txBody>
      </p:sp>
      <p:sp>
        <p:nvSpPr>
          <p:cNvPr id="2" name="投影片編號版面配置區 1">
            <a:extLst>
              <a:ext uri="{FF2B5EF4-FFF2-40B4-BE49-F238E27FC236}">
                <a16:creationId xmlns:a16="http://schemas.microsoft.com/office/drawing/2014/main" id="{A56B6C64-168A-7FAA-374F-964CBF110437}"/>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65</a:t>
            </a:fld>
            <a:r>
              <a:rPr lang="en-US" altLang="zh-TW"/>
              <a:t>/66</a:t>
            </a:r>
            <a:endParaRPr lang="zh-TW" altLang="en-US" dirty="0"/>
          </a:p>
        </p:txBody>
      </p:sp>
      <p:grpSp>
        <p:nvGrpSpPr>
          <p:cNvPr id="6" name="群組 5">
            <a:extLst>
              <a:ext uri="{FF2B5EF4-FFF2-40B4-BE49-F238E27FC236}">
                <a16:creationId xmlns:a16="http://schemas.microsoft.com/office/drawing/2014/main" id="{62A4EFAC-F467-18FD-268A-A3A153052527}"/>
              </a:ext>
            </a:extLst>
          </p:cNvPr>
          <p:cNvGrpSpPr/>
          <p:nvPr/>
        </p:nvGrpSpPr>
        <p:grpSpPr>
          <a:xfrm>
            <a:off x="680266" y="846730"/>
            <a:ext cx="5263334" cy="536031"/>
            <a:chOff x="1061266" y="304800"/>
            <a:chExt cx="5263334" cy="536031"/>
          </a:xfrm>
        </p:grpSpPr>
        <p:sp>
          <p:nvSpPr>
            <p:cNvPr id="7" name="文字方塊 6">
              <a:extLst>
                <a:ext uri="{FF2B5EF4-FFF2-40B4-BE49-F238E27FC236}">
                  <a16:creationId xmlns:a16="http://schemas.microsoft.com/office/drawing/2014/main" id="{450DD7B7-B9F6-35FA-C845-4C3D75DAA18B}"/>
                </a:ext>
              </a:extLst>
            </p:cNvPr>
            <p:cNvSpPr txBox="1"/>
            <p:nvPr/>
          </p:nvSpPr>
          <p:spPr>
            <a:xfrm>
              <a:off x="1061266" y="317611"/>
              <a:ext cx="5263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Times New Roman" panose="02020603050405020304" pitchFamily="18" charset="0"/>
                </a:rPr>
                <a:t>KPI</a:t>
              </a:r>
              <a:r>
                <a:rPr kumimoji="0" lang="zh-TW" altLang="en-US" sz="28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Times New Roman" panose="02020603050405020304" pitchFamily="18" charset="0"/>
                </a:rPr>
                <a:t>執行情形</a:t>
              </a:r>
            </a:p>
          </p:txBody>
        </p:sp>
        <p:cxnSp>
          <p:nvCxnSpPr>
            <p:cNvPr id="8" name="直線接點 7">
              <a:extLst>
                <a:ext uri="{FF2B5EF4-FFF2-40B4-BE49-F238E27FC236}">
                  <a16:creationId xmlns:a16="http://schemas.microsoft.com/office/drawing/2014/main" id="{D3AB7580-05A3-0955-A1F0-D8FC542F0F08}"/>
                </a:ext>
              </a:extLst>
            </p:cNvPr>
            <p:cNvCxnSpPr/>
            <p:nvPr/>
          </p:nvCxnSpPr>
          <p:spPr>
            <a:xfrm flipV="1">
              <a:off x="1061266" y="304800"/>
              <a:ext cx="0" cy="536031"/>
            </a:xfrm>
            <a:prstGeom prst="line">
              <a:avLst/>
            </a:prstGeom>
            <a:ln w="76200">
              <a:solidFill>
                <a:srgbClr val="FF8856"/>
              </a:solidFill>
            </a:ln>
          </p:spPr>
          <p:style>
            <a:lnRef idx="1">
              <a:schemeClr val="accent1"/>
            </a:lnRef>
            <a:fillRef idx="0">
              <a:schemeClr val="accent1"/>
            </a:fillRef>
            <a:effectRef idx="0">
              <a:schemeClr val="accent1"/>
            </a:effectRef>
            <a:fontRef idx="minor">
              <a:schemeClr val="tx1"/>
            </a:fontRef>
          </p:style>
        </p:cxnSp>
      </p:grpSp>
      <p:graphicFrame>
        <p:nvGraphicFramePr>
          <p:cNvPr id="3" name="表格 2">
            <a:extLst>
              <a:ext uri="{FF2B5EF4-FFF2-40B4-BE49-F238E27FC236}">
                <a16:creationId xmlns:a16="http://schemas.microsoft.com/office/drawing/2014/main" id="{1F43F3A6-CFC3-9C2E-90FF-636BD444E602}"/>
              </a:ext>
            </a:extLst>
          </p:cNvPr>
          <p:cNvGraphicFramePr>
            <a:graphicFrameLocks noGrp="1"/>
          </p:cNvGraphicFramePr>
          <p:nvPr>
            <p:extLst>
              <p:ext uri="{D42A27DB-BD31-4B8C-83A1-F6EECF244321}">
                <p14:modId xmlns:p14="http://schemas.microsoft.com/office/powerpoint/2010/main" val="3486844666"/>
              </p:ext>
            </p:extLst>
          </p:nvPr>
        </p:nvGraphicFramePr>
        <p:xfrm>
          <a:off x="850379" y="1435744"/>
          <a:ext cx="10722496" cy="4562715"/>
        </p:xfrm>
        <a:graphic>
          <a:graphicData uri="http://schemas.openxmlformats.org/drawingml/2006/table">
            <a:tbl>
              <a:tblPr firstRow="1" bandRow="1">
                <a:tableStyleId>{5C22544A-7EE6-4342-B048-85BDC9FD1C3A}</a:tableStyleId>
              </a:tblPr>
              <a:tblGrid>
                <a:gridCol w="933627">
                  <a:extLst>
                    <a:ext uri="{9D8B030D-6E8A-4147-A177-3AD203B41FA5}">
                      <a16:colId xmlns:a16="http://schemas.microsoft.com/office/drawing/2014/main" val="2598224179"/>
                    </a:ext>
                  </a:extLst>
                </a:gridCol>
                <a:gridCol w="1915568">
                  <a:extLst>
                    <a:ext uri="{9D8B030D-6E8A-4147-A177-3AD203B41FA5}">
                      <a16:colId xmlns:a16="http://schemas.microsoft.com/office/drawing/2014/main" val="1927909017"/>
                    </a:ext>
                  </a:extLst>
                </a:gridCol>
                <a:gridCol w="2712745">
                  <a:extLst>
                    <a:ext uri="{9D8B030D-6E8A-4147-A177-3AD203B41FA5}">
                      <a16:colId xmlns:a16="http://schemas.microsoft.com/office/drawing/2014/main" val="907391004"/>
                    </a:ext>
                  </a:extLst>
                </a:gridCol>
                <a:gridCol w="1085531">
                  <a:extLst>
                    <a:ext uri="{9D8B030D-6E8A-4147-A177-3AD203B41FA5}">
                      <a16:colId xmlns:a16="http://schemas.microsoft.com/office/drawing/2014/main" val="4230270442"/>
                    </a:ext>
                  </a:extLst>
                </a:gridCol>
                <a:gridCol w="1894708">
                  <a:extLst>
                    <a:ext uri="{9D8B030D-6E8A-4147-A177-3AD203B41FA5}">
                      <a16:colId xmlns:a16="http://schemas.microsoft.com/office/drawing/2014/main" val="186048905"/>
                    </a:ext>
                  </a:extLst>
                </a:gridCol>
                <a:gridCol w="2180317">
                  <a:extLst>
                    <a:ext uri="{9D8B030D-6E8A-4147-A177-3AD203B41FA5}">
                      <a16:colId xmlns:a16="http://schemas.microsoft.com/office/drawing/2014/main" val="2837168559"/>
                    </a:ext>
                  </a:extLst>
                </a:gridCol>
              </a:tblGrid>
              <a:tr h="409347">
                <a:tc>
                  <a:txBody>
                    <a:bodyPr/>
                    <a:lstStyle/>
                    <a:p>
                      <a:pPr algn="ctr"/>
                      <a:r>
                        <a:rPr lang="zh-TW" altLang="en-US" sz="1800" dirty="0">
                          <a:solidFill>
                            <a:sysClr val="windowText" lastClr="000000"/>
                          </a:solidFill>
                          <a:latin typeface="微軟正黑體" panose="020B0604030504040204" pitchFamily="34" charset="-120"/>
                          <a:ea typeface="微軟正黑體" panose="020B0604030504040204" pitchFamily="34" charset="-120"/>
                        </a:rPr>
                        <a:t>績效</a:t>
                      </a:r>
                      <a:endParaRPr lang="en-US" altLang="zh-TW" sz="1800" dirty="0">
                        <a:solidFill>
                          <a:sysClr val="windowText" lastClr="000000"/>
                        </a:solidFill>
                        <a:latin typeface="微軟正黑體" panose="020B0604030504040204" pitchFamily="34" charset="-120"/>
                        <a:ea typeface="微軟正黑體" panose="020B0604030504040204" pitchFamily="34" charset="-120"/>
                      </a:endParaRPr>
                    </a:p>
                    <a:p>
                      <a:pPr algn="ctr"/>
                      <a:r>
                        <a:rPr lang="zh-TW" altLang="en-US" sz="1800" dirty="0">
                          <a:solidFill>
                            <a:sysClr val="windowText" lastClr="000000"/>
                          </a:solidFill>
                          <a:latin typeface="微軟正黑體" panose="020B0604030504040204" pitchFamily="34" charset="-120"/>
                          <a:ea typeface="微軟正黑體" panose="020B0604030504040204" pitchFamily="34" charset="-120"/>
                        </a:rPr>
                        <a:t>構面</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800" dirty="0">
                          <a:solidFill>
                            <a:sysClr val="windowText" lastClr="000000"/>
                          </a:solidFill>
                          <a:latin typeface="微軟正黑體" panose="020B0604030504040204" pitchFamily="34" charset="-120"/>
                          <a:ea typeface="微軟正黑體" panose="020B0604030504040204" pitchFamily="34" charset="-120"/>
                        </a:rPr>
                        <a:t>細項指標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800" dirty="0">
                          <a:solidFill>
                            <a:sysClr val="windowText" lastClr="000000"/>
                          </a:solidFill>
                          <a:latin typeface="微軟正黑體" panose="020B0604030504040204" pitchFamily="34" charset="-120"/>
                          <a:ea typeface="微軟正黑體" panose="020B0604030504040204" pitchFamily="34" charset="-120"/>
                        </a:rPr>
                        <a:t>衡量指標</a:t>
                      </a:r>
                      <a:r>
                        <a:rPr lang="en-US" altLang="zh-TW" sz="1800" dirty="0">
                          <a:solidFill>
                            <a:sysClr val="windowText" lastClr="000000"/>
                          </a:solidFill>
                          <a:latin typeface="微軟正黑體" panose="020B0604030504040204" pitchFamily="34" charset="-120"/>
                          <a:ea typeface="微軟正黑體" panose="020B0604030504040204" pitchFamily="34" charset="-120"/>
                        </a:rPr>
                        <a:t>(KPI)</a:t>
                      </a:r>
                      <a:endParaRPr lang="zh-TW" altLang="en-US" sz="1800" dirty="0">
                        <a:solidFill>
                          <a:sysClr val="windowText" lastClr="0000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800" dirty="0">
                          <a:solidFill>
                            <a:sysClr val="windowText" lastClr="000000"/>
                          </a:solidFill>
                          <a:latin typeface="微軟正黑體" panose="020B0604030504040204" pitchFamily="34" charset="-120"/>
                          <a:ea typeface="微軟正黑體" panose="020B0604030504040204" pitchFamily="34" charset="-120"/>
                        </a:rPr>
                        <a:t>預估</a:t>
                      </a:r>
                      <a:endParaRPr lang="en-US" altLang="zh-TW" sz="1800" dirty="0">
                        <a:solidFill>
                          <a:sysClr val="windowText" lastClr="000000"/>
                        </a:solidFill>
                        <a:latin typeface="微軟正黑體" panose="020B0604030504040204" pitchFamily="34" charset="-120"/>
                        <a:ea typeface="微軟正黑體" panose="020B0604030504040204" pitchFamily="34" charset="-120"/>
                      </a:endParaRPr>
                    </a:p>
                    <a:p>
                      <a:pPr algn="ctr"/>
                      <a:r>
                        <a:rPr lang="zh-TW" altLang="en-US" sz="1800" dirty="0">
                          <a:solidFill>
                            <a:sysClr val="windowText" lastClr="000000"/>
                          </a:solidFill>
                          <a:latin typeface="微軟正黑體" panose="020B0604030504040204" pitchFamily="34" charset="-120"/>
                          <a:ea typeface="微軟正黑體" panose="020B0604030504040204" pitchFamily="34" charset="-120"/>
                        </a:rPr>
                        <a:t>產出數</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800" dirty="0">
                          <a:solidFill>
                            <a:sysClr val="windowText" lastClr="000000"/>
                          </a:solidFill>
                          <a:latin typeface="微軟正黑體" panose="020B0604030504040204" pitchFamily="34" charset="-120"/>
                          <a:ea typeface="微軟正黑體" panose="020B0604030504040204" pitchFamily="34" charset="-120"/>
                        </a:rPr>
                        <a:t>已完成</a:t>
                      </a:r>
                      <a:endParaRPr lang="en-US" altLang="zh-TW" sz="1800" dirty="0">
                        <a:solidFill>
                          <a:sysClr val="windowText" lastClr="000000"/>
                        </a:solidFill>
                        <a:latin typeface="微軟正黑體" panose="020B0604030504040204" pitchFamily="34" charset="-120"/>
                        <a:ea typeface="微軟正黑體" panose="020B0604030504040204" pitchFamily="34" charset="-120"/>
                      </a:endParaRPr>
                    </a:p>
                    <a:p>
                      <a:pPr algn="ctr"/>
                      <a:r>
                        <a:rPr lang="zh-TW" altLang="en-US" sz="1800" dirty="0">
                          <a:solidFill>
                            <a:sysClr val="windowText" lastClr="000000"/>
                          </a:solidFill>
                          <a:latin typeface="微軟正黑體" panose="020B0604030504040204" pitchFamily="34" charset="-120"/>
                          <a:ea typeface="微軟正黑體" panose="020B0604030504040204" pitchFamily="34" charset="-120"/>
                        </a:rPr>
                        <a:t>產出數</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zh-TW" altLang="en-US" sz="1800" dirty="0">
                          <a:solidFill>
                            <a:sysClr val="windowText" lastClr="000000"/>
                          </a:solidFill>
                          <a:latin typeface="微軟正黑體" panose="020B0604030504040204" pitchFamily="34" charset="-120"/>
                          <a:ea typeface="微軟正黑體" panose="020B0604030504040204" pitchFamily="34" charset="-120"/>
                        </a:rPr>
                        <a:t>未達成之</a:t>
                      </a:r>
                      <a:endParaRPr lang="en-US" altLang="zh-TW" sz="1800" dirty="0">
                        <a:solidFill>
                          <a:sysClr val="windowText" lastClr="000000"/>
                        </a:solidFill>
                        <a:latin typeface="微軟正黑體" panose="020B0604030504040204" pitchFamily="34" charset="-120"/>
                        <a:ea typeface="微軟正黑體" panose="020B0604030504040204" pitchFamily="34" charset="-120"/>
                      </a:endParaRPr>
                    </a:p>
                    <a:p>
                      <a:pPr algn="ctr"/>
                      <a:r>
                        <a:rPr lang="zh-TW" altLang="en-US" sz="1800" dirty="0">
                          <a:solidFill>
                            <a:sysClr val="windowText" lastClr="000000"/>
                          </a:solidFill>
                          <a:latin typeface="微軟正黑體" panose="020B0604030504040204" pitchFamily="34" charset="-120"/>
                          <a:ea typeface="微軟正黑體" panose="020B0604030504040204" pitchFamily="34" charset="-120"/>
                        </a:rPr>
                        <a:t>進度說明</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0985145"/>
                  </a:ext>
                </a:extLst>
              </a:tr>
              <a:tr h="342345">
                <a:tc rowSpan="8">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試驗</a:t>
                      </a:r>
                      <a:endParaRPr lang="en-US" altLang="zh-TW" sz="1600" dirty="0">
                        <a:solidFill>
                          <a:schemeClr val="tx1"/>
                        </a:solidFill>
                        <a:latin typeface="微軟正黑體" panose="020B0604030504040204" pitchFamily="34" charset="-120"/>
                        <a:ea typeface="微軟正黑體" panose="020B0604030504040204" pitchFamily="34" charset="-120"/>
                      </a:endParaRPr>
                    </a:p>
                    <a:p>
                      <a:pPr algn="ctr"/>
                      <a:r>
                        <a:rPr lang="zh-TW" altLang="en-US" sz="1600" dirty="0">
                          <a:solidFill>
                            <a:schemeClr val="tx1"/>
                          </a:solidFill>
                          <a:latin typeface="微軟正黑體" panose="020B0604030504040204" pitchFamily="34" charset="-120"/>
                          <a:ea typeface="微軟正黑體" panose="020B0604030504040204" pitchFamily="34" charset="-120"/>
                        </a:rPr>
                        <a:t>研究</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rowSpan="3">
                  <a:txBody>
                    <a:bodyPr/>
                    <a:lstStyle/>
                    <a:p>
                      <a:pPr algn="l"/>
                      <a:r>
                        <a:rPr lang="zh-TW" altLang="en-US" sz="1600" dirty="0">
                          <a:solidFill>
                            <a:schemeClr val="tx1"/>
                          </a:solidFill>
                          <a:latin typeface="微軟正黑體" panose="020B0604030504040204" pitchFamily="34" charset="-120"/>
                          <a:ea typeface="微軟正黑體" panose="020B0604030504040204" pitchFamily="34" charset="-120"/>
                        </a:rPr>
                        <a:t>學術著作發表</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國內期刊論文</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kern="1200" dirty="0">
                          <a:solidFill>
                            <a:schemeClr val="tx1"/>
                          </a:solidFill>
                          <a:latin typeface="微軟正黑體" panose="020B0604030504040204" pitchFamily="34" charset="-120"/>
                          <a:ea typeface="微軟正黑體" panose="020B0604030504040204" pitchFamily="34" charset="-120"/>
                          <a:cs typeface="+mn-cs"/>
                        </a:rPr>
                        <a:t>1</a:t>
                      </a:r>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篇</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kern="1200" dirty="0">
                          <a:solidFill>
                            <a:schemeClr val="tx1"/>
                          </a:solidFill>
                          <a:latin typeface="微軟正黑體" panose="020B0604030504040204" pitchFamily="34" charset="-120"/>
                          <a:ea typeface="微軟正黑體" panose="020B0604030504040204" pitchFamily="34" charset="-120"/>
                          <a:cs typeface="+mn-cs"/>
                        </a:rPr>
                        <a:t>0</a:t>
                      </a:r>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篇</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撰稿中，預計</a:t>
                      </a:r>
                      <a:endParaRPr lang="en-US" altLang="zh-TW" sz="1600" kern="1200" dirty="0">
                        <a:solidFill>
                          <a:schemeClr val="tx1"/>
                        </a:solidFill>
                        <a:latin typeface="微軟正黑體" panose="020B0604030504040204" pitchFamily="34" charset="-120"/>
                        <a:ea typeface="微軟正黑體" panose="020B0604030504040204" pitchFamily="34" charset="-120"/>
                        <a:cs typeface="+mn-cs"/>
                      </a:endParaRPr>
                    </a:p>
                    <a:p>
                      <a:pPr algn="ctr"/>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於</a:t>
                      </a:r>
                      <a:r>
                        <a:rPr lang="en-US" altLang="zh-TW" sz="1600" kern="1200" dirty="0">
                          <a:solidFill>
                            <a:schemeClr val="tx1"/>
                          </a:solidFill>
                          <a:latin typeface="微軟正黑體" panose="020B0604030504040204" pitchFamily="34" charset="-120"/>
                          <a:ea typeface="微軟正黑體" panose="020B0604030504040204" pitchFamily="34" charset="-120"/>
                          <a:cs typeface="+mn-cs"/>
                        </a:rPr>
                        <a:t>10</a:t>
                      </a:r>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月投稿</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69824948"/>
                  </a:ext>
                </a:extLst>
              </a:tr>
              <a:tr h="0">
                <a:tc vMerge="1">
                  <a:txBody>
                    <a:bodyPr/>
                    <a:lstStyle/>
                    <a:p>
                      <a:pPr algn="ctr"/>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vMerge="1">
                  <a:txBody>
                    <a:bodyPr/>
                    <a:lstStyle/>
                    <a:p>
                      <a:pPr algn="l"/>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國內研討會論文</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kern="1200" dirty="0">
                          <a:solidFill>
                            <a:schemeClr val="tx1"/>
                          </a:solidFill>
                          <a:latin typeface="微軟正黑體" panose="020B0604030504040204" pitchFamily="34" charset="-120"/>
                          <a:ea typeface="微軟正黑體" panose="020B0604030504040204" pitchFamily="34" charset="-120"/>
                          <a:cs typeface="+mn-cs"/>
                        </a:rPr>
                        <a:t>2</a:t>
                      </a:r>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篇</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kern="1200" dirty="0">
                          <a:solidFill>
                            <a:schemeClr val="tx1"/>
                          </a:solidFill>
                          <a:latin typeface="微軟正黑體" panose="020B0604030504040204" pitchFamily="34" charset="-120"/>
                          <a:ea typeface="微軟正黑體" panose="020B0604030504040204" pitchFamily="34" charset="-120"/>
                          <a:cs typeface="+mn-cs"/>
                        </a:rPr>
                        <a:t>0</a:t>
                      </a:r>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篇</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撰稿中，預計</a:t>
                      </a:r>
                      <a:endParaRPr lang="en-US" altLang="zh-TW" sz="1600" kern="1200" dirty="0">
                        <a:solidFill>
                          <a:schemeClr val="tx1"/>
                        </a:solidFill>
                        <a:latin typeface="微軟正黑體" panose="020B0604030504040204" pitchFamily="34" charset="-120"/>
                        <a:ea typeface="微軟正黑體" panose="020B0604030504040204" pitchFamily="34" charset="-120"/>
                        <a:cs typeface="+mn-cs"/>
                      </a:endParaRPr>
                    </a:p>
                    <a:p>
                      <a:pPr algn="ctr"/>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於</a:t>
                      </a:r>
                      <a:r>
                        <a:rPr lang="en-US" altLang="zh-TW" sz="1600" kern="1200" dirty="0">
                          <a:solidFill>
                            <a:schemeClr val="tx1"/>
                          </a:solidFill>
                          <a:latin typeface="微軟正黑體" panose="020B0604030504040204" pitchFamily="34" charset="-120"/>
                          <a:ea typeface="微軟正黑體" panose="020B0604030504040204" pitchFamily="34" charset="-120"/>
                          <a:cs typeface="+mn-cs"/>
                        </a:rPr>
                        <a:t>9~10</a:t>
                      </a:r>
                      <a:r>
                        <a:rPr lang="zh-TW" altLang="en-US" sz="1600" kern="1200" dirty="0">
                          <a:solidFill>
                            <a:schemeClr val="tx1"/>
                          </a:solidFill>
                          <a:latin typeface="微軟正黑體" panose="020B0604030504040204" pitchFamily="34" charset="-120"/>
                          <a:ea typeface="微軟正黑體" panose="020B0604030504040204" pitchFamily="34" charset="-120"/>
                          <a:cs typeface="+mn-cs"/>
                        </a:rPr>
                        <a:t>月投稿</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867569192"/>
                  </a:ext>
                </a:extLst>
              </a:tr>
              <a:tr h="342345">
                <a:tc vMerge="1">
                  <a:txBody>
                    <a:bodyPr/>
                    <a:lstStyle/>
                    <a:p>
                      <a:pPr algn="ctr"/>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vMerge="1">
                  <a:txBody>
                    <a:bodyPr/>
                    <a:lstStyle/>
                    <a:p>
                      <a:pPr algn="l"/>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altLang="en-US" sz="1600" dirty="0">
                          <a:solidFill>
                            <a:schemeClr val="tx1"/>
                          </a:solidFill>
                          <a:latin typeface="微軟正黑體" panose="020B0604030504040204" pitchFamily="34" charset="-120"/>
                          <a:ea typeface="微軟正黑體" panose="020B0604030504040204" pitchFamily="34" charset="-120"/>
                        </a:rPr>
                        <a:t>研究報告</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1</a:t>
                      </a:r>
                      <a:r>
                        <a:rPr lang="zh-TW" altLang="en-US" sz="1600" dirty="0">
                          <a:solidFill>
                            <a:schemeClr val="tx1"/>
                          </a:solidFill>
                          <a:latin typeface="微軟正黑體" panose="020B0604030504040204" pitchFamily="34" charset="-120"/>
                          <a:ea typeface="微軟正黑體" panose="020B0604030504040204" pitchFamily="34" charset="-120"/>
                        </a:rPr>
                        <a:t>本</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0</a:t>
                      </a:r>
                      <a:r>
                        <a:rPr lang="zh-TW" altLang="en-US" sz="1600" dirty="0">
                          <a:solidFill>
                            <a:schemeClr val="tx1"/>
                          </a:solidFill>
                          <a:latin typeface="微軟正黑體" panose="020B0604030504040204" pitchFamily="34" charset="-120"/>
                          <a:ea typeface="微軟正黑體" panose="020B0604030504040204" pitchFamily="34" charset="-120"/>
                        </a:rPr>
                        <a:t>本</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zh-TW" altLang="en-US" sz="1600" dirty="0">
                          <a:solidFill>
                            <a:schemeClr val="tx1"/>
                          </a:solidFill>
                          <a:latin typeface="微軟正黑體" panose="020B0604030504040204" pitchFamily="34" charset="-120"/>
                          <a:ea typeface="微軟正黑體" panose="020B0604030504040204" pitchFamily="34" charset="-120"/>
                        </a:rPr>
                        <a:t>預計於期末完成</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247587442"/>
                  </a:ext>
                </a:extLst>
              </a:tr>
              <a:tr h="342345">
                <a:tc vMerge="1">
                  <a:txBody>
                    <a:bodyPr/>
                    <a:lstStyle/>
                    <a:p>
                      <a:pPr algn="ctr"/>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rowSpan="4">
                  <a:txBody>
                    <a:bodyPr/>
                    <a:lstStyle/>
                    <a:p>
                      <a:pPr algn="l"/>
                      <a:r>
                        <a:rPr lang="zh-TW" altLang="en-US" sz="1600" dirty="0">
                          <a:solidFill>
                            <a:schemeClr val="tx1"/>
                          </a:solidFill>
                          <a:latin typeface="微軟正黑體" panose="020B0604030504040204" pitchFamily="34" charset="-120"/>
                          <a:ea typeface="微軟正黑體" panose="020B0604030504040204" pitchFamily="34" charset="-120"/>
                        </a:rPr>
                        <a:t>研發基礎資料蒐集</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調查</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分析與資料庫建置</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維護</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altLang="en-US" sz="1600" dirty="0">
                          <a:solidFill>
                            <a:schemeClr val="tx1"/>
                          </a:solidFill>
                          <a:latin typeface="微軟正黑體" panose="020B0604030504040204" pitchFamily="34" charset="-120"/>
                          <a:ea typeface="微軟正黑體" panose="020B0604030504040204" pitchFamily="34" charset="-120"/>
                        </a:rPr>
                        <a:t>研發基礎資料蒐集</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調查</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分析之資料筆數</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2,000 </a:t>
                      </a:r>
                      <a:r>
                        <a:rPr lang="zh-TW" altLang="en-US" sz="1600" dirty="0">
                          <a:solidFill>
                            <a:schemeClr val="tx1"/>
                          </a:solidFill>
                          <a:latin typeface="微軟正黑體" panose="020B0604030504040204" pitchFamily="34" charset="-120"/>
                          <a:ea typeface="微軟正黑體" panose="020B0604030504040204" pitchFamily="34" charset="-120"/>
                        </a:rPr>
                        <a:t>筆</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3,698,758,043</a:t>
                      </a:r>
                      <a:r>
                        <a:rPr lang="zh-TW" altLang="en-US" sz="1600" dirty="0">
                          <a:solidFill>
                            <a:schemeClr val="tx1"/>
                          </a:solidFill>
                          <a:latin typeface="微軟正黑體" panose="020B0604030504040204" pitchFamily="34" charset="-120"/>
                          <a:ea typeface="微軟正黑體" panose="020B0604030504040204" pitchFamily="34" charset="-120"/>
                        </a:rPr>
                        <a:t>筆</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728538428"/>
                  </a:ext>
                </a:extLst>
              </a:tr>
              <a:tr h="342345">
                <a:tc vMerge="1">
                  <a:txBody>
                    <a:bodyPr/>
                    <a:lstStyle/>
                    <a:p>
                      <a:pPr algn="ctr"/>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vMerge="1">
                  <a:txBody>
                    <a:bodyPr/>
                    <a:lstStyle/>
                    <a:p>
                      <a:pPr algn="l"/>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altLang="en-US" sz="1600" dirty="0">
                          <a:solidFill>
                            <a:schemeClr val="tx1"/>
                          </a:solidFill>
                          <a:latin typeface="微軟正黑體" panose="020B0604030504040204" pitchFamily="34" charset="-120"/>
                          <a:ea typeface="微軟正黑體" panose="020B0604030504040204" pitchFamily="34" charset="-120"/>
                        </a:rPr>
                        <a:t>研發基礎資料蒐集</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調查</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分析之資料量</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10,000</a:t>
                      </a:r>
                    </a:p>
                    <a:p>
                      <a:pPr algn="ctr"/>
                      <a:r>
                        <a:rPr lang="en-US" altLang="zh-TW" sz="1600" dirty="0">
                          <a:solidFill>
                            <a:schemeClr val="tx1"/>
                          </a:solidFill>
                          <a:latin typeface="微軟正黑體" panose="020B0604030504040204" pitchFamily="34" charset="-120"/>
                          <a:ea typeface="微軟正黑體" panose="020B0604030504040204" pitchFamily="34" charset="-120"/>
                        </a:rPr>
                        <a:t> MB</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66,666</a:t>
                      </a:r>
                    </a:p>
                    <a:p>
                      <a:pPr algn="ctr"/>
                      <a:r>
                        <a:rPr lang="en-US" altLang="zh-TW" sz="1600" dirty="0">
                          <a:solidFill>
                            <a:schemeClr val="tx1"/>
                          </a:solidFill>
                          <a:latin typeface="微軟正黑體" panose="020B0604030504040204" pitchFamily="34" charset="-120"/>
                          <a:ea typeface="微軟正黑體" panose="020B0604030504040204" pitchFamily="34" charset="-120"/>
                        </a:rPr>
                        <a:t>MB</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752752495"/>
                  </a:ext>
                </a:extLst>
              </a:tr>
              <a:tr h="342345">
                <a:tc vMerge="1">
                  <a:txBody>
                    <a:bodyPr/>
                    <a:lstStyle/>
                    <a:p>
                      <a:pPr algn="ctr"/>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vMerge="1">
                  <a:txBody>
                    <a:bodyPr/>
                    <a:lstStyle/>
                    <a:p>
                      <a:pPr algn="l"/>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altLang="en-US" sz="1600" dirty="0">
                          <a:solidFill>
                            <a:schemeClr val="tx1"/>
                          </a:solidFill>
                          <a:latin typeface="微軟正黑體" panose="020B0604030504040204" pitchFamily="34" charset="-120"/>
                          <a:ea typeface="微軟正黑體" panose="020B0604030504040204" pitchFamily="34" charset="-120"/>
                        </a:rPr>
                        <a:t>維護資料庫</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1</a:t>
                      </a:r>
                      <a:r>
                        <a:rPr lang="zh-TW" altLang="en-US" sz="1600" dirty="0">
                          <a:solidFill>
                            <a:schemeClr val="tx1"/>
                          </a:solidFill>
                          <a:latin typeface="微軟正黑體" panose="020B0604030504040204" pitchFamily="34" charset="-120"/>
                          <a:ea typeface="微軟正黑體" panose="020B0604030504040204" pitchFamily="34" charset="-120"/>
                        </a:rPr>
                        <a:t>個</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1</a:t>
                      </a:r>
                      <a:r>
                        <a:rPr lang="zh-TW" altLang="en-US" sz="1600" dirty="0">
                          <a:solidFill>
                            <a:schemeClr val="tx1"/>
                          </a:solidFill>
                          <a:latin typeface="微軟正黑體" panose="020B0604030504040204" pitchFamily="34" charset="-120"/>
                          <a:ea typeface="微軟正黑體" panose="020B0604030504040204" pitchFamily="34" charset="-120"/>
                        </a:rPr>
                        <a:t>個</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99960914"/>
                  </a:ext>
                </a:extLst>
              </a:tr>
              <a:tr h="342345">
                <a:tc vMerge="1">
                  <a:txBody>
                    <a:bodyPr/>
                    <a:lstStyle/>
                    <a:p>
                      <a:pPr algn="ctr"/>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vMerge="1">
                  <a:txBody>
                    <a:bodyPr/>
                    <a:lstStyle/>
                    <a:p>
                      <a:pPr algn="l"/>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altLang="en-US" sz="1600" dirty="0">
                          <a:solidFill>
                            <a:schemeClr val="tx1"/>
                          </a:solidFill>
                          <a:latin typeface="微軟正黑體" panose="020B0604030504040204" pitchFamily="34" charset="-120"/>
                          <a:ea typeface="微軟正黑體" panose="020B0604030504040204" pitchFamily="34" charset="-120"/>
                        </a:rPr>
                        <a:t>使用人數</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100</a:t>
                      </a:r>
                    </a:p>
                    <a:p>
                      <a:pPr algn="ctr"/>
                      <a:r>
                        <a:rPr lang="zh-TW" altLang="en-US" sz="1600" dirty="0">
                          <a:solidFill>
                            <a:schemeClr val="tx1"/>
                          </a:solidFill>
                          <a:latin typeface="微軟正黑體" panose="020B0604030504040204" pitchFamily="34" charset="-120"/>
                          <a:ea typeface="微軟正黑體" panose="020B0604030504040204" pitchFamily="34" charset="-120"/>
                        </a:rPr>
                        <a:t>人次</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年</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658</a:t>
                      </a:r>
                    </a:p>
                    <a:p>
                      <a:pPr algn="ctr"/>
                      <a:r>
                        <a:rPr lang="zh-TW" altLang="en-US" sz="1600" dirty="0">
                          <a:solidFill>
                            <a:schemeClr val="tx1"/>
                          </a:solidFill>
                          <a:latin typeface="微軟正黑體" panose="020B0604030504040204" pitchFamily="34" charset="-120"/>
                          <a:ea typeface="微軟正黑體" panose="020B0604030504040204" pitchFamily="34" charset="-120"/>
                        </a:rPr>
                        <a:t>人次</a:t>
                      </a:r>
                      <a:r>
                        <a:rPr lang="en-US" altLang="zh-TW" sz="1600" dirty="0">
                          <a:solidFill>
                            <a:schemeClr val="tx1"/>
                          </a:solidFill>
                          <a:latin typeface="微軟正黑體" panose="020B0604030504040204" pitchFamily="34" charset="-120"/>
                          <a:ea typeface="微軟正黑體" panose="020B0604030504040204" pitchFamily="34" charset="-120"/>
                        </a:rPr>
                        <a:t>/</a:t>
                      </a:r>
                      <a:r>
                        <a:rPr lang="zh-TW" altLang="en-US" sz="1600" dirty="0">
                          <a:solidFill>
                            <a:schemeClr val="tx1"/>
                          </a:solidFill>
                          <a:latin typeface="微軟正黑體" panose="020B0604030504040204" pitchFamily="34" charset="-120"/>
                          <a:ea typeface="微軟正黑體" panose="020B0604030504040204" pitchFamily="34" charset="-120"/>
                        </a:rPr>
                        <a:t>年</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755750537"/>
                  </a:ext>
                </a:extLst>
              </a:tr>
              <a:tr h="342345">
                <a:tc vMerge="1">
                  <a:txBody>
                    <a:bodyPr/>
                    <a:lstStyle/>
                    <a:p>
                      <a:pPr algn="ctr"/>
                      <a:endParaRPr lang="zh-TW" altLang="en-US" sz="1600" dirty="0">
                        <a:solidFill>
                          <a:schemeClr val="tx2"/>
                        </a:solidFill>
                        <a:latin typeface="+mn-ea"/>
                        <a:ea typeface="+mn-ea"/>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altLang="en-US" sz="1600" dirty="0">
                          <a:solidFill>
                            <a:schemeClr val="tx1"/>
                          </a:solidFill>
                          <a:effectLst/>
                          <a:latin typeface="微軟正黑體" panose="020B0604030504040204" pitchFamily="34" charset="-120"/>
                          <a:ea typeface="微軟正黑體" panose="020B0604030504040204" pitchFamily="34" charset="-120"/>
                        </a:rPr>
                        <a:t>研究團隊養成</a:t>
                      </a: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a:r>
                        <a:rPr lang="zh-TW" altLang="en-US" sz="1600" dirty="0">
                          <a:solidFill>
                            <a:schemeClr val="tx1"/>
                          </a:solidFill>
                          <a:latin typeface="微軟正黑體" panose="020B0604030504040204" pitchFamily="34" charset="-120"/>
                          <a:ea typeface="微軟正黑體" panose="020B0604030504040204" pitchFamily="34" charset="-120"/>
                        </a:rPr>
                        <a:t>機構內跨領域合作團隊數</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1</a:t>
                      </a:r>
                      <a:r>
                        <a:rPr lang="zh-TW" altLang="en-US" sz="1600" dirty="0">
                          <a:solidFill>
                            <a:schemeClr val="tx1"/>
                          </a:solidFill>
                          <a:latin typeface="微軟正黑體" panose="020B0604030504040204" pitchFamily="34" charset="-120"/>
                          <a:ea typeface="微軟正黑體" panose="020B0604030504040204" pitchFamily="34" charset="-120"/>
                        </a:rPr>
                        <a:t>個</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altLang="zh-TW" sz="1600" dirty="0">
                          <a:solidFill>
                            <a:schemeClr val="tx1"/>
                          </a:solidFill>
                          <a:latin typeface="微軟正黑體" panose="020B0604030504040204" pitchFamily="34" charset="-120"/>
                          <a:ea typeface="微軟正黑體" panose="020B0604030504040204" pitchFamily="34" charset="-120"/>
                        </a:rPr>
                        <a:t>1</a:t>
                      </a:r>
                      <a:r>
                        <a:rPr lang="zh-TW" altLang="en-US" sz="1600" dirty="0">
                          <a:solidFill>
                            <a:schemeClr val="tx1"/>
                          </a:solidFill>
                          <a:latin typeface="微軟正黑體" panose="020B0604030504040204" pitchFamily="34" charset="-120"/>
                          <a:ea typeface="微軟正黑體" panose="020B0604030504040204" pitchFamily="34" charset="-120"/>
                        </a:rPr>
                        <a:t>個</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endParaRPr lang="zh-TW" altLang="en-US" sz="16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63138712"/>
                  </a:ext>
                </a:extLst>
              </a:tr>
            </a:tbl>
          </a:graphicData>
        </a:graphic>
      </p:graphicFrame>
    </p:spTree>
    <p:extLst>
      <p:ext uri="{BB962C8B-B14F-4D97-AF65-F5344CB8AC3E}">
        <p14:creationId xmlns:p14="http://schemas.microsoft.com/office/powerpoint/2010/main" val="3530869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ctrTitle"/>
          </p:nvPr>
        </p:nvSpPr>
        <p:spPr>
          <a:xfrm>
            <a:off x="1524000" y="1566069"/>
            <a:ext cx="9144000" cy="3725862"/>
          </a:xfrm>
        </p:spPr>
        <p:txBody>
          <a:bodyPr anchor="ctr">
            <a:noAutofit/>
          </a:bodyPr>
          <a:lstStyle/>
          <a:p>
            <a:pPr eaLnBrk="1" hangingPunct="1">
              <a:lnSpc>
                <a:spcPct val="100000"/>
              </a:lnSpc>
            </a:pPr>
            <a:r>
              <a:rPr lang="zh-TW" altLang="en-US" sz="8000"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簡報完畢</a:t>
            </a:r>
            <a:br>
              <a:rPr lang="zh-TW" altLang="en-US" sz="8000"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br>
            <a:r>
              <a:rPr lang="zh-TW" altLang="en-US" sz="8000" b="1"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敬請指教</a:t>
            </a:r>
          </a:p>
        </p:txBody>
      </p:sp>
    </p:spTree>
    <p:extLst>
      <p:ext uri="{BB962C8B-B14F-4D97-AF65-F5344CB8AC3E}">
        <p14:creationId xmlns:p14="http://schemas.microsoft.com/office/powerpoint/2010/main" val="1668897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3" name="標題 5">
            <a:extLst>
              <a:ext uri="{FF2B5EF4-FFF2-40B4-BE49-F238E27FC236}">
                <a16:creationId xmlns:a16="http://schemas.microsoft.com/office/drawing/2014/main" id="{B46BA20D-B7F1-B983-73DA-42C6E4DB1945}"/>
              </a:ext>
            </a:extLst>
          </p:cNvPr>
          <p:cNvSpPr txBox="1">
            <a:spLocks/>
          </p:cNvSpPr>
          <p:nvPr/>
        </p:nvSpPr>
        <p:spPr>
          <a:xfrm>
            <a:off x="527380" y="728696"/>
            <a:ext cx="11376000" cy="642937"/>
          </a:xfrm>
          <a:prstGeom prst="rect">
            <a:avLst/>
          </a:prstGeom>
        </p:spPr>
        <p:txBody>
          <a:bodyPr>
            <a:noAutofit/>
          </a:bodyPr>
          <a:lstStyle>
            <a:lvl1pPr algn="l" rtl="0" eaLnBrk="0" fontAlgn="base" hangingPunct="0">
              <a:spcBef>
                <a:spcPct val="0"/>
              </a:spcBef>
              <a:spcAft>
                <a:spcPct val="0"/>
              </a:spcAft>
              <a:defRPr sz="4400" kern="1200">
                <a:solidFill>
                  <a:schemeClr val="tx1"/>
                </a:solidFill>
                <a:effectLst>
                  <a:outerShdw blurRad="50800" dist="38100" dir="5400000" algn="t" rotWithShape="0">
                    <a:prstClr val="black">
                      <a:alpha val="40000"/>
                    </a:prstClr>
                  </a:outerShdw>
                </a:effectLst>
                <a:latin typeface="Times New Roman" pitchFamily="18" charset="0"/>
                <a:ea typeface="標楷體" pitchFamily="65" charset="-120"/>
                <a:cs typeface="Times New Roman" pitchFamily="18" charset="0"/>
              </a:defRPr>
            </a:lvl1pPr>
            <a:lvl2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algn="l" rtl="0" eaLnBrk="0" fontAlgn="base" hangingPunct="0">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4572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9144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13716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1828800" algn="l" rtl="0" eaLnBrk="1" fontAlgn="base" hangingPunct="1">
              <a:spcBef>
                <a:spcPct val="0"/>
              </a:spcBef>
              <a:spcAft>
                <a:spcPct val="0"/>
              </a:spcAft>
              <a:defRPr sz="4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just" eaLnBrk="1" hangingPunct="1">
              <a:defRPr/>
            </a:pPr>
            <a:r>
              <a:rPr kumimoji="0" lang="zh-TW" altLang="en-US" sz="2400" b="1" dirty="0">
                <a:effectLst/>
                <a:latin typeface="Microsoft YaHei" panose="020B0503020204020204" pitchFamily="34" charset="-122"/>
                <a:ea typeface="Microsoft YaHei" panose="020B0503020204020204" pitchFamily="34" charset="-122"/>
              </a:rPr>
              <a:t>一、農業水資源智慧決策支援模組可視化展示功能擴充與及軟硬體環境維運</a:t>
            </a:r>
          </a:p>
        </p:txBody>
      </p:sp>
      <p:grpSp>
        <p:nvGrpSpPr>
          <p:cNvPr id="40" name="群組 39">
            <a:extLst>
              <a:ext uri="{FF2B5EF4-FFF2-40B4-BE49-F238E27FC236}">
                <a16:creationId xmlns:a16="http://schemas.microsoft.com/office/drawing/2014/main" id="{92FF888B-C34E-4F83-1E74-1F7B8DB7AF4A}"/>
              </a:ext>
            </a:extLst>
          </p:cNvPr>
          <p:cNvGrpSpPr/>
          <p:nvPr/>
        </p:nvGrpSpPr>
        <p:grpSpPr>
          <a:xfrm>
            <a:off x="356597" y="1445940"/>
            <a:ext cx="10737865" cy="906344"/>
            <a:chOff x="161128" y="3061427"/>
            <a:chExt cx="10737865" cy="906344"/>
          </a:xfrm>
        </p:grpSpPr>
        <p:sp>
          <p:nvSpPr>
            <p:cNvPr id="10" name="矩形: 圓角 9">
              <a:extLst>
                <a:ext uri="{FF2B5EF4-FFF2-40B4-BE49-F238E27FC236}">
                  <a16:creationId xmlns:a16="http://schemas.microsoft.com/office/drawing/2014/main" id="{8F85BEC9-796E-AECC-6DC5-BBB7159F131A}"/>
                </a:ext>
              </a:extLst>
            </p:cNvPr>
            <p:cNvSpPr/>
            <p:nvPr/>
          </p:nvSpPr>
          <p:spPr>
            <a:xfrm>
              <a:off x="161128" y="3061427"/>
              <a:ext cx="1510572" cy="906344"/>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i="0" dirty="0">
                  <a:solidFill>
                    <a:srgbClr val="000000"/>
                  </a:solidFill>
                  <a:effectLst/>
                  <a:latin typeface="Microsoft YaHei" panose="020B0503020204020204" pitchFamily="34" charset="-122"/>
                  <a:ea typeface="Microsoft YaHei" panose="020B0503020204020204" pitchFamily="34" charset="-122"/>
                </a:rPr>
                <a:t>農業水資源 智慧決策</a:t>
              </a:r>
              <a:br>
                <a:rPr lang="en-US" altLang="zh-TW" b="1" i="0" dirty="0">
                  <a:solidFill>
                    <a:srgbClr val="000000"/>
                  </a:solidFill>
                  <a:effectLst/>
                  <a:latin typeface="Microsoft YaHei" panose="020B0503020204020204" pitchFamily="34" charset="-122"/>
                  <a:ea typeface="Microsoft YaHei" panose="020B0503020204020204" pitchFamily="34" charset="-122"/>
                </a:rPr>
              </a:br>
              <a:r>
                <a:rPr lang="zh-TW" altLang="en-US" b="1" i="0" dirty="0">
                  <a:solidFill>
                    <a:srgbClr val="000000"/>
                  </a:solidFill>
                  <a:effectLst/>
                  <a:latin typeface="Microsoft YaHei" panose="020B0503020204020204" pitchFamily="34" charset="-122"/>
                  <a:ea typeface="Microsoft YaHei" panose="020B0503020204020204" pitchFamily="34" charset="-122"/>
                </a:rPr>
                <a:t>支援模組</a:t>
              </a:r>
              <a:endParaRPr lang="zh-TW" altLang="en-US" dirty="0">
                <a:latin typeface="Microsoft YaHei" panose="020B0503020204020204" pitchFamily="34" charset="-122"/>
                <a:ea typeface="Microsoft YaHei" panose="020B0503020204020204" pitchFamily="34" charset="-122"/>
              </a:endParaRPr>
            </a:p>
          </p:txBody>
        </p:sp>
        <p:sp>
          <p:nvSpPr>
            <p:cNvPr id="12" name="文字方塊 11">
              <a:extLst>
                <a:ext uri="{FF2B5EF4-FFF2-40B4-BE49-F238E27FC236}">
                  <a16:creationId xmlns:a16="http://schemas.microsoft.com/office/drawing/2014/main" id="{D263C15E-D3D6-9C15-0C3A-511988760D67}"/>
                </a:ext>
              </a:extLst>
            </p:cNvPr>
            <p:cNvSpPr txBox="1"/>
            <p:nvPr/>
          </p:nvSpPr>
          <p:spPr>
            <a:xfrm>
              <a:off x="1997984" y="3227964"/>
              <a:ext cx="1252266" cy="584775"/>
            </a:xfrm>
            <a:prstGeom prst="rect">
              <a:avLst/>
            </a:prstGeom>
            <a:noFill/>
          </p:spPr>
          <p:txBody>
            <a:bodyPr wrap="square" rtlCol="0">
              <a:spAutoFit/>
            </a:bodyPr>
            <a:lstStyle/>
            <a:p>
              <a:r>
                <a:rPr lang="en-US" altLang="zh-TW" sz="1600" b="1" dirty="0">
                  <a:latin typeface="Microsoft YaHei" panose="020B0503020204020204" pitchFamily="34" charset="-122"/>
                  <a:ea typeface="Microsoft YaHei" panose="020B0503020204020204" pitchFamily="34" charset="-122"/>
                </a:rPr>
                <a:t>0. </a:t>
              </a:r>
              <a:r>
                <a:rPr lang="zh-TW" altLang="en-US" sz="1600" b="1" dirty="0">
                  <a:latin typeface="Microsoft YaHei" panose="020B0503020204020204" pitchFamily="34" charset="-122"/>
                  <a:ea typeface="Microsoft YaHei" panose="020B0503020204020204" pitchFamily="34" charset="-122"/>
                </a:rPr>
                <a:t>綜合灌溉</a:t>
              </a:r>
              <a:br>
                <a:rPr lang="en-US" altLang="zh-TW" sz="1600" b="1" dirty="0">
                  <a:latin typeface="Microsoft YaHei" panose="020B0503020204020204" pitchFamily="34" charset="-122"/>
                  <a:ea typeface="Microsoft YaHei" panose="020B0503020204020204" pitchFamily="34" charset="-122"/>
                </a:rPr>
              </a:br>
              <a:r>
                <a:rPr lang="zh-TW" altLang="en-US" sz="1600" b="1" dirty="0">
                  <a:latin typeface="Microsoft YaHei" panose="020B0503020204020204" pitchFamily="34" charset="-122"/>
                  <a:ea typeface="Microsoft YaHei" panose="020B0503020204020204" pitchFamily="34" charset="-122"/>
                </a:rPr>
                <a:t>資訊儀錶板</a:t>
              </a:r>
            </a:p>
          </p:txBody>
        </p:sp>
        <p:sp>
          <p:nvSpPr>
            <p:cNvPr id="17" name="文字方塊 16">
              <a:extLst>
                <a:ext uri="{FF2B5EF4-FFF2-40B4-BE49-F238E27FC236}">
                  <a16:creationId xmlns:a16="http://schemas.microsoft.com/office/drawing/2014/main" id="{F96674BC-D990-EAD4-DDDD-67F022419F91}"/>
                </a:ext>
              </a:extLst>
            </p:cNvPr>
            <p:cNvSpPr txBox="1"/>
            <p:nvPr/>
          </p:nvSpPr>
          <p:spPr>
            <a:xfrm>
              <a:off x="3600199" y="3329932"/>
              <a:ext cx="1338829" cy="338554"/>
            </a:xfrm>
            <a:prstGeom prst="rect">
              <a:avLst/>
            </a:prstGeom>
            <a:noFill/>
          </p:spPr>
          <p:txBody>
            <a:bodyPr wrap="square">
              <a:spAutoFit/>
            </a:bodyPr>
            <a:lstStyle/>
            <a:p>
              <a:r>
                <a:rPr lang="en-US" altLang="zh-TW" sz="1600" b="1" dirty="0">
                  <a:latin typeface="Microsoft YaHei" panose="020B0503020204020204" pitchFamily="34" charset="-122"/>
                  <a:ea typeface="Microsoft YaHei" panose="020B0503020204020204" pitchFamily="34" charset="-122"/>
                </a:rPr>
                <a:t>1. </a:t>
              </a:r>
              <a:r>
                <a:rPr lang="zh-TW" altLang="en-US" sz="1600" b="1" dirty="0">
                  <a:latin typeface="Microsoft YaHei" panose="020B0503020204020204" pitchFamily="34" charset="-122"/>
                  <a:ea typeface="Microsoft YaHei" panose="020B0503020204020204" pitchFamily="34" charset="-122"/>
                </a:rPr>
                <a:t>降雨情勢</a:t>
              </a:r>
            </a:p>
          </p:txBody>
        </p:sp>
        <p:sp>
          <p:nvSpPr>
            <p:cNvPr id="18" name="文字方塊 17">
              <a:extLst>
                <a:ext uri="{FF2B5EF4-FFF2-40B4-BE49-F238E27FC236}">
                  <a16:creationId xmlns:a16="http://schemas.microsoft.com/office/drawing/2014/main" id="{C92DF052-318F-5620-BC30-6692A44D9CFF}"/>
                </a:ext>
              </a:extLst>
            </p:cNvPr>
            <p:cNvSpPr txBox="1"/>
            <p:nvPr/>
          </p:nvSpPr>
          <p:spPr>
            <a:xfrm>
              <a:off x="5090190" y="3329932"/>
              <a:ext cx="1338829" cy="338554"/>
            </a:xfrm>
            <a:prstGeom prst="rect">
              <a:avLst/>
            </a:prstGeom>
            <a:noFill/>
          </p:spPr>
          <p:txBody>
            <a:bodyPr wrap="square">
              <a:spAutoFit/>
            </a:bodyPr>
            <a:lstStyle/>
            <a:p>
              <a:r>
                <a:rPr lang="en-US" altLang="zh-TW" sz="1600" b="1" dirty="0">
                  <a:latin typeface="Microsoft YaHei" panose="020B0503020204020204" pitchFamily="34" charset="-122"/>
                  <a:ea typeface="Microsoft YaHei" panose="020B0503020204020204" pitchFamily="34" charset="-122"/>
                </a:rPr>
                <a:t>2. </a:t>
              </a:r>
              <a:r>
                <a:rPr lang="zh-TW" altLang="en-US" sz="1600" b="1" dirty="0">
                  <a:latin typeface="Microsoft YaHei" panose="020B0503020204020204" pitchFamily="34" charset="-122"/>
                  <a:ea typeface="Microsoft YaHei" panose="020B0503020204020204" pitchFamily="34" charset="-122"/>
                </a:rPr>
                <a:t>水源情勢</a:t>
              </a:r>
            </a:p>
          </p:txBody>
        </p:sp>
        <p:sp>
          <p:nvSpPr>
            <p:cNvPr id="19" name="文字方塊 18">
              <a:extLst>
                <a:ext uri="{FF2B5EF4-FFF2-40B4-BE49-F238E27FC236}">
                  <a16:creationId xmlns:a16="http://schemas.microsoft.com/office/drawing/2014/main" id="{DDDA69E7-1798-B2A0-8013-BF29EBA5FEDF}"/>
                </a:ext>
              </a:extLst>
            </p:cNvPr>
            <p:cNvSpPr txBox="1"/>
            <p:nvPr/>
          </p:nvSpPr>
          <p:spPr>
            <a:xfrm>
              <a:off x="6580181" y="3329932"/>
              <a:ext cx="1338829" cy="338554"/>
            </a:xfrm>
            <a:prstGeom prst="rect">
              <a:avLst/>
            </a:prstGeom>
            <a:noFill/>
          </p:spPr>
          <p:txBody>
            <a:bodyPr wrap="square">
              <a:spAutoFit/>
            </a:bodyPr>
            <a:lstStyle/>
            <a:p>
              <a:r>
                <a:rPr lang="en-US" altLang="zh-TW" sz="1600" b="1" dirty="0">
                  <a:latin typeface="Microsoft YaHei" panose="020B0503020204020204" pitchFamily="34" charset="-122"/>
                  <a:ea typeface="Microsoft YaHei" panose="020B0503020204020204" pitchFamily="34" charset="-122"/>
                </a:rPr>
                <a:t>3. </a:t>
              </a:r>
              <a:r>
                <a:rPr lang="zh-TW" altLang="en-US" sz="1600" b="1" dirty="0">
                  <a:latin typeface="Microsoft YaHei" panose="020B0503020204020204" pitchFamily="34" charset="-122"/>
                  <a:ea typeface="Microsoft YaHei" panose="020B0503020204020204" pitchFamily="34" charset="-122"/>
                </a:rPr>
                <a:t>耕作情勢</a:t>
              </a:r>
            </a:p>
          </p:txBody>
        </p:sp>
        <p:sp>
          <p:nvSpPr>
            <p:cNvPr id="20" name="文字方塊 19">
              <a:extLst>
                <a:ext uri="{FF2B5EF4-FFF2-40B4-BE49-F238E27FC236}">
                  <a16:creationId xmlns:a16="http://schemas.microsoft.com/office/drawing/2014/main" id="{52340931-0B10-F710-437A-6C31F3FE2A7C}"/>
                </a:ext>
              </a:extLst>
            </p:cNvPr>
            <p:cNvSpPr txBox="1"/>
            <p:nvPr/>
          </p:nvSpPr>
          <p:spPr>
            <a:xfrm>
              <a:off x="8070172" y="3329932"/>
              <a:ext cx="1338829" cy="338554"/>
            </a:xfrm>
            <a:prstGeom prst="rect">
              <a:avLst/>
            </a:prstGeom>
            <a:noFill/>
          </p:spPr>
          <p:txBody>
            <a:bodyPr wrap="square">
              <a:spAutoFit/>
            </a:bodyPr>
            <a:lstStyle/>
            <a:p>
              <a:r>
                <a:rPr lang="en-US" altLang="zh-TW" sz="1600" b="1" dirty="0">
                  <a:latin typeface="Microsoft YaHei" panose="020B0503020204020204" pitchFamily="34" charset="-122"/>
                  <a:ea typeface="Microsoft YaHei" panose="020B0503020204020204" pitchFamily="34" charset="-122"/>
                </a:rPr>
                <a:t>4. </a:t>
              </a:r>
              <a:r>
                <a:rPr lang="zh-TW" altLang="en-US" sz="1600" b="1" dirty="0">
                  <a:latin typeface="Microsoft YaHei" panose="020B0503020204020204" pitchFamily="34" charset="-122"/>
                  <a:ea typeface="Microsoft YaHei" panose="020B0503020204020204" pitchFamily="34" charset="-122"/>
                </a:rPr>
                <a:t>風險分析</a:t>
              </a:r>
            </a:p>
          </p:txBody>
        </p:sp>
        <p:sp>
          <p:nvSpPr>
            <p:cNvPr id="21" name="文字方塊 20">
              <a:extLst>
                <a:ext uri="{FF2B5EF4-FFF2-40B4-BE49-F238E27FC236}">
                  <a16:creationId xmlns:a16="http://schemas.microsoft.com/office/drawing/2014/main" id="{1380D4A8-06CE-97C5-9914-3A3FDB9D874C}"/>
                </a:ext>
              </a:extLst>
            </p:cNvPr>
            <p:cNvSpPr txBox="1"/>
            <p:nvPr/>
          </p:nvSpPr>
          <p:spPr>
            <a:xfrm>
              <a:off x="9560164" y="3329932"/>
              <a:ext cx="1338829" cy="338554"/>
            </a:xfrm>
            <a:prstGeom prst="rect">
              <a:avLst/>
            </a:prstGeom>
            <a:noFill/>
          </p:spPr>
          <p:txBody>
            <a:bodyPr wrap="square">
              <a:spAutoFit/>
            </a:bodyPr>
            <a:lstStyle/>
            <a:p>
              <a:r>
                <a:rPr lang="en-US" altLang="zh-TW" sz="1600" b="1" dirty="0">
                  <a:latin typeface="Microsoft YaHei" panose="020B0503020204020204" pitchFamily="34" charset="-122"/>
                  <a:ea typeface="Microsoft YaHei" panose="020B0503020204020204" pitchFamily="34" charset="-122"/>
                </a:rPr>
                <a:t>5. </a:t>
              </a:r>
              <a:r>
                <a:rPr lang="zh-TW" altLang="en-US" sz="1600" b="1" dirty="0">
                  <a:latin typeface="Microsoft YaHei" panose="020B0503020204020204" pitchFamily="34" charset="-122"/>
                  <a:ea typeface="Microsoft YaHei" panose="020B0503020204020204" pitchFamily="34" charset="-122"/>
                </a:rPr>
                <a:t>供灌決策</a:t>
              </a:r>
            </a:p>
          </p:txBody>
        </p:sp>
        <p:cxnSp>
          <p:nvCxnSpPr>
            <p:cNvPr id="23" name="直線單箭頭接點 22">
              <a:extLst>
                <a:ext uri="{FF2B5EF4-FFF2-40B4-BE49-F238E27FC236}">
                  <a16:creationId xmlns:a16="http://schemas.microsoft.com/office/drawing/2014/main" id="{A4BABF81-D76A-0E84-3E11-749409787102}"/>
                </a:ext>
              </a:extLst>
            </p:cNvPr>
            <p:cNvCxnSpPr>
              <a:cxnSpLocks/>
              <a:stCxn id="10" idx="3"/>
              <a:endCxn id="12" idx="1"/>
            </p:cNvCxnSpPr>
            <p:nvPr/>
          </p:nvCxnSpPr>
          <p:spPr>
            <a:xfrm>
              <a:off x="1671700" y="3514599"/>
              <a:ext cx="326284" cy="5753"/>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24" name="直線單箭頭接點 23">
              <a:extLst>
                <a:ext uri="{FF2B5EF4-FFF2-40B4-BE49-F238E27FC236}">
                  <a16:creationId xmlns:a16="http://schemas.microsoft.com/office/drawing/2014/main" id="{86810B4B-69AA-FD95-D3A1-309A1DC89196}"/>
                </a:ext>
              </a:extLst>
            </p:cNvPr>
            <p:cNvCxnSpPr>
              <a:cxnSpLocks/>
            </p:cNvCxnSpPr>
            <p:nvPr/>
          </p:nvCxnSpPr>
          <p:spPr>
            <a:xfrm flipV="1">
              <a:off x="3336812" y="3514598"/>
              <a:ext cx="263387" cy="1"/>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36" name="直線單箭頭接點 35">
              <a:extLst>
                <a:ext uri="{FF2B5EF4-FFF2-40B4-BE49-F238E27FC236}">
                  <a16:creationId xmlns:a16="http://schemas.microsoft.com/office/drawing/2014/main" id="{01AD39F0-DC24-198D-E3BC-2D6308CEF077}"/>
                </a:ext>
              </a:extLst>
            </p:cNvPr>
            <p:cNvCxnSpPr>
              <a:cxnSpLocks/>
            </p:cNvCxnSpPr>
            <p:nvPr/>
          </p:nvCxnSpPr>
          <p:spPr>
            <a:xfrm flipV="1">
              <a:off x="4882915" y="3507420"/>
              <a:ext cx="263387" cy="1"/>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37" name="直線單箭頭接點 36">
              <a:extLst>
                <a:ext uri="{FF2B5EF4-FFF2-40B4-BE49-F238E27FC236}">
                  <a16:creationId xmlns:a16="http://schemas.microsoft.com/office/drawing/2014/main" id="{B4652DD2-B94F-D211-79B6-6D9D51737693}"/>
                </a:ext>
              </a:extLst>
            </p:cNvPr>
            <p:cNvCxnSpPr>
              <a:cxnSpLocks/>
            </p:cNvCxnSpPr>
            <p:nvPr/>
          </p:nvCxnSpPr>
          <p:spPr>
            <a:xfrm flipV="1">
              <a:off x="6372906" y="3507420"/>
              <a:ext cx="263387" cy="1"/>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38" name="直線單箭頭接點 37">
              <a:extLst>
                <a:ext uri="{FF2B5EF4-FFF2-40B4-BE49-F238E27FC236}">
                  <a16:creationId xmlns:a16="http://schemas.microsoft.com/office/drawing/2014/main" id="{E352C715-0A07-E3A0-22D3-31FAD48A5352}"/>
                </a:ext>
              </a:extLst>
            </p:cNvPr>
            <p:cNvCxnSpPr>
              <a:cxnSpLocks/>
            </p:cNvCxnSpPr>
            <p:nvPr/>
          </p:nvCxnSpPr>
          <p:spPr>
            <a:xfrm flipV="1">
              <a:off x="7855789" y="3514597"/>
              <a:ext cx="263387" cy="1"/>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39" name="直線單箭頭接點 38">
              <a:extLst>
                <a:ext uri="{FF2B5EF4-FFF2-40B4-BE49-F238E27FC236}">
                  <a16:creationId xmlns:a16="http://schemas.microsoft.com/office/drawing/2014/main" id="{33AA001B-54D4-C006-EA1F-AF1FBCDF5964}"/>
                </a:ext>
              </a:extLst>
            </p:cNvPr>
            <p:cNvCxnSpPr>
              <a:cxnSpLocks/>
            </p:cNvCxnSpPr>
            <p:nvPr/>
          </p:nvCxnSpPr>
          <p:spPr>
            <a:xfrm flipV="1">
              <a:off x="9345780" y="3514597"/>
              <a:ext cx="263387" cy="1"/>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grpSp>
      <p:sp>
        <p:nvSpPr>
          <p:cNvPr id="43" name="矩形 42">
            <a:extLst>
              <a:ext uri="{FF2B5EF4-FFF2-40B4-BE49-F238E27FC236}">
                <a16:creationId xmlns:a16="http://schemas.microsoft.com/office/drawing/2014/main" id="{D7585915-2F6D-22A0-C5BF-496D9D8828A9}"/>
              </a:ext>
            </a:extLst>
          </p:cNvPr>
          <p:cNvSpPr/>
          <p:nvPr/>
        </p:nvSpPr>
        <p:spPr>
          <a:xfrm>
            <a:off x="2628902" y="2406944"/>
            <a:ext cx="903380" cy="30801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400" dirty="0">
                <a:solidFill>
                  <a:schemeClr val="tx1"/>
                </a:solidFill>
                <a:latin typeface="Microsoft YaHei" panose="020B0503020204020204" pitchFamily="34" charset="-122"/>
                <a:ea typeface="Microsoft YaHei" panose="020B0503020204020204" pitchFamily="34" charset="-122"/>
              </a:rPr>
              <a:t>降雨情勢</a:t>
            </a:r>
          </a:p>
        </p:txBody>
      </p:sp>
      <p:sp>
        <p:nvSpPr>
          <p:cNvPr id="44" name="矩形 43">
            <a:extLst>
              <a:ext uri="{FF2B5EF4-FFF2-40B4-BE49-F238E27FC236}">
                <a16:creationId xmlns:a16="http://schemas.microsoft.com/office/drawing/2014/main" id="{807580A5-535D-00FF-B9E9-7D01676D6EAB}"/>
              </a:ext>
            </a:extLst>
          </p:cNvPr>
          <p:cNvSpPr/>
          <p:nvPr/>
        </p:nvSpPr>
        <p:spPr>
          <a:xfrm>
            <a:off x="2628902" y="2853043"/>
            <a:ext cx="903380" cy="31377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400" dirty="0">
                <a:solidFill>
                  <a:schemeClr val="tx1"/>
                </a:solidFill>
                <a:latin typeface="Microsoft YaHei" panose="020B0503020204020204" pitchFamily="34" charset="-122"/>
                <a:ea typeface="Microsoft YaHei" panose="020B0503020204020204" pitchFamily="34" charset="-122"/>
              </a:rPr>
              <a:t>水庫水情</a:t>
            </a:r>
          </a:p>
        </p:txBody>
      </p:sp>
      <p:sp>
        <p:nvSpPr>
          <p:cNvPr id="45" name="矩形 44">
            <a:extLst>
              <a:ext uri="{FF2B5EF4-FFF2-40B4-BE49-F238E27FC236}">
                <a16:creationId xmlns:a16="http://schemas.microsoft.com/office/drawing/2014/main" id="{6D06EB88-CBD9-D907-7504-28BF615F8729}"/>
              </a:ext>
            </a:extLst>
          </p:cNvPr>
          <p:cNvSpPr/>
          <p:nvPr/>
        </p:nvSpPr>
        <p:spPr>
          <a:xfrm>
            <a:off x="2628902" y="3304902"/>
            <a:ext cx="903380" cy="308016"/>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400" dirty="0">
                <a:solidFill>
                  <a:schemeClr val="tx1"/>
                </a:solidFill>
                <a:latin typeface="Microsoft YaHei" panose="020B0503020204020204" pitchFamily="34" charset="-122"/>
                <a:ea typeface="Microsoft YaHei" panose="020B0503020204020204" pitchFamily="34" charset="-122"/>
              </a:rPr>
              <a:t>埤塘蓄水</a:t>
            </a:r>
          </a:p>
        </p:txBody>
      </p:sp>
      <p:sp>
        <p:nvSpPr>
          <p:cNvPr id="46" name="矩形 45">
            <a:extLst>
              <a:ext uri="{FF2B5EF4-FFF2-40B4-BE49-F238E27FC236}">
                <a16:creationId xmlns:a16="http://schemas.microsoft.com/office/drawing/2014/main" id="{33D50291-049E-2957-3315-25EC5918B0F6}"/>
              </a:ext>
            </a:extLst>
          </p:cNvPr>
          <p:cNvSpPr/>
          <p:nvPr/>
        </p:nvSpPr>
        <p:spPr>
          <a:xfrm>
            <a:off x="2628902" y="3750999"/>
            <a:ext cx="903380" cy="308016"/>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400" dirty="0">
                <a:solidFill>
                  <a:schemeClr val="tx1"/>
                </a:solidFill>
                <a:latin typeface="Microsoft YaHei" panose="020B0503020204020204" pitchFamily="34" charset="-122"/>
                <a:ea typeface="Microsoft YaHei" panose="020B0503020204020204" pitchFamily="34" charset="-122"/>
              </a:rPr>
              <a:t>乾旱監測</a:t>
            </a:r>
          </a:p>
        </p:txBody>
      </p:sp>
      <p:sp>
        <p:nvSpPr>
          <p:cNvPr id="47" name="矩形 46">
            <a:extLst>
              <a:ext uri="{FF2B5EF4-FFF2-40B4-BE49-F238E27FC236}">
                <a16:creationId xmlns:a16="http://schemas.microsoft.com/office/drawing/2014/main" id="{F8C496B4-B2BD-0B91-B342-DD37B9C584EF}"/>
              </a:ext>
            </a:extLst>
          </p:cNvPr>
          <p:cNvSpPr/>
          <p:nvPr/>
        </p:nvSpPr>
        <p:spPr>
          <a:xfrm>
            <a:off x="2628902" y="4197095"/>
            <a:ext cx="903380" cy="308016"/>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400" dirty="0">
                <a:solidFill>
                  <a:schemeClr val="tx1"/>
                </a:solidFill>
                <a:latin typeface="Microsoft YaHei" panose="020B0503020204020204" pitchFamily="34" charset="-122"/>
                <a:ea typeface="Microsoft YaHei" panose="020B0503020204020204" pitchFamily="34" charset="-122"/>
              </a:rPr>
              <a:t>降雨情勢</a:t>
            </a:r>
          </a:p>
        </p:txBody>
      </p:sp>
      <p:cxnSp>
        <p:nvCxnSpPr>
          <p:cNvPr id="51" name="直線接點 50">
            <a:extLst>
              <a:ext uri="{FF2B5EF4-FFF2-40B4-BE49-F238E27FC236}">
                <a16:creationId xmlns:a16="http://schemas.microsoft.com/office/drawing/2014/main" id="{E9824530-CB50-C01D-B27E-1F33FE06A1E3}"/>
              </a:ext>
            </a:extLst>
          </p:cNvPr>
          <p:cNvCxnSpPr>
            <a:cxnSpLocks/>
          </p:cNvCxnSpPr>
          <p:nvPr/>
        </p:nvCxnSpPr>
        <p:spPr>
          <a:xfrm>
            <a:off x="2449271" y="2175194"/>
            <a:ext cx="0" cy="2193120"/>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cxnSp>
        <p:nvCxnSpPr>
          <p:cNvPr id="55" name="直線單箭頭接點 54">
            <a:extLst>
              <a:ext uri="{FF2B5EF4-FFF2-40B4-BE49-F238E27FC236}">
                <a16:creationId xmlns:a16="http://schemas.microsoft.com/office/drawing/2014/main" id="{6723FCCB-3043-4A2C-F652-6F10E09FFA51}"/>
              </a:ext>
            </a:extLst>
          </p:cNvPr>
          <p:cNvCxnSpPr>
            <a:cxnSpLocks/>
          </p:cNvCxnSpPr>
          <p:nvPr/>
        </p:nvCxnSpPr>
        <p:spPr>
          <a:xfrm>
            <a:off x="2462825" y="2569396"/>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57" name="直線單箭頭接點 56">
            <a:extLst>
              <a:ext uri="{FF2B5EF4-FFF2-40B4-BE49-F238E27FC236}">
                <a16:creationId xmlns:a16="http://schemas.microsoft.com/office/drawing/2014/main" id="{5F545662-8160-0597-A1C6-512B0F2CBCA4}"/>
              </a:ext>
            </a:extLst>
          </p:cNvPr>
          <p:cNvCxnSpPr>
            <a:cxnSpLocks/>
          </p:cNvCxnSpPr>
          <p:nvPr/>
        </p:nvCxnSpPr>
        <p:spPr>
          <a:xfrm>
            <a:off x="2467118" y="3024052"/>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58" name="直線單箭頭接點 57">
            <a:extLst>
              <a:ext uri="{FF2B5EF4-FFF2-40B4-BE49-F238E27FC236}">
                <a16:creationId xmlns:a16="http://schemas.microsoft.com/office/drawing/2014/main" id="{AEC820BF-43BC-F440-5716-172C1A7EBCD8}"/>
              </a:ext>
            </a:extLst>
          </p:cNvPr>
          <p:cNvCxnSpPr>
            <a:cxnSpLocks/>
          </p:cNvCxnSpPr>
          <p:nvPr/>
        </p:nvCxnSpPr>
        <p:spPr>
          <a:xfrm>
            <a:off x="2458532" y="3477351"/>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59" name="直線單箭頭接點 58">
            <a:extLst>
              <a:ext uri="{FF2B5EF4-FFF2-40B4-BE49-F238E27FC236}">
                <a16:creationId xmlns:a16="http://schemas.microsoft.com/office/drawing/2014/main" id="{CD3724DB-5FCC-E613-9009-7BB0592F4A6A}"/>
              </a:ext>
            </a:extLst>
          </p:cNvPr>
          <p:cNvCxnSpPr>
            <a:cxnSpLocks/>
          </p:cNvCxnSpPr>
          <p:nvPr/>
        </p:nvCxnSpPr>
        <p:spPr>
          <a:xfrm>
            <a:off x="2462825" y="3901956"/>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60" name="直線單箭頭接點 59">
            <a:extLst>
              <a:ext uri="{FF2B5EF4-FFF2-40B4-BE49-F238E27FC236}">
                <a16:creationId xmlns:a16="http://schemas.microsoft.com/office/drawing/2014/main" id="{C808A5E1-6453-CAA3-B45B-D6D2BA92AE8F}"/>
              </a:ext>
            </a:extLst>
          </p:cNvPr>
          <p:cNvCxnSpPr>
            <a:cxnSpLocks/>
          </p:cNvCxnSpPr>
          <p:nvPr/>
        </p:nvCxnSpPr>
        <p:spPr>
          <a:xfrm>
            <a:off x="2462825" y="4353116"/>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62" name="直線接點 61">
            <a:extLst>
              <a:ext uri="{FF2B5EF4-FFF2-40B4-BE49-F238E27FC236}">
                <a16:creationId xmlns:a16="http://schemas.microsoft.com/office/drawing/2014/main" id="{1DA7BA9C-CBA2-6201-80A1-0EBDDA51C29A}"/>
              </a:ext>
            </a:extLst>
          </p:cNvPr>
          <p:cNvCxnSpPr>
            <a:cxnSpLocks/>
          </p:cNvCxnSpPr>
          <p:nvPr/>
        </p:nvCxnSpPr>
        <p:spPr>
          <a:xfrm>
            <a:off x="3935056" y="2020257"/>
            <a:ext cx="4293" cy="2976707"/>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sp>
        <p:nvSpPr>
          <p:cNvPr id="2" name="矩形 1">
            <a:extLst>
              <a:ext uri="{FF2B5EF4-FFF2-40B4-BE49-F238E27FC236}">
                <a16:creationId xmlns:a16="http://schemas.microsoft.com/office/drawing/2014/main" id="{7F53A073-C101-5A31-AC1E-A6834507ABDD}"/>
              </a:ext>
            </a:extLst>
          </p:cNvPr>
          <p:cNvSpPr/>
          <p:nvPr/>
        </p:nvSpPr>
        <p:spPr>
          <a:xfrm>
            <a:off x="4001881" y="2075525"/>
            <a:ext cx="1214715" cy="308018"/>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1.1 </a:t>
            </a:r>
            <a:r>
              <a:rPr lang="zh-TW" altLang="en-US" sz="1400" dirty="0">
                <a:solidFill>
                  <a:schemeClr val="tx1"/>
                </a:solidFill>
                <a:latin typeface="Microsoft YaHei" panose="020B0503020204020204" pitchFamily="34" charset="-122"/>
                <a:ea typeface="Microsoft YaHei" panose="020B0503020204020204" pitchFamily="34" charset="-122"/>
              </a:rPr>
              <a:t>即時雨量</a:t>
            </a:r>
          </a:p>
        </p:txBody>
      </p:sp>
      <p:sp>
        <p:nvSpPr>
          <p:cNvPr id="4" name="矩形 3">
            <a:extLst>
              <a:ext uri="{FF2B5EF4-FFF2-40B4-BE49-F238E27FC236}">
                <a16:creationId xmlns:a16="http://schemas.microsoft.com/office/drawing/2014/main" id="{781DB42F-DA8A-FCE4-A160-0822AB0EF5F6}"/>
              </a:ext>
            </a:extLst>
          </p:cNvPr>
          <p:cNvSpPr/>
          <p:nvPr/>
        </p:nvSpPr>
        <p:spPr>
          <a:xfrm>
            <a:off x="4390369" y="2405889"/>
            <a:ext cx="925614" cy="31377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1.1.1 </a:t>
            </a:r>
            <a:r>
              <a:rPr lang="zh-TW" altLang="en-US" sz="700" dirty="0">
                <a:solidFill>
                  <a:schemeClr val="tx1"/>
                </a:solidFill>
                <a:latin typeface="Microsoft YaHei" panose="020B0503020204020204" pitchFamily="34" charset="-122"/>
                <a:ea typeface="Microsoft YaHei" panose="020B0503020204020204" pitchFamily="34" charset="-122"/>
              </a:rPr>
              <a:t>日累積雨量 </a:t>
            </a:r>
          </a:p>
        </p:txBody>
      </p:sp>
      <p:sp>
        <p:nvSpPr>
          <p:cNvPr id="5" name="矩形 4">
            <a:extLst>
              <a:ext uri="{FF2B5EF4-FFF2-40B4-BE49-F238E27FC236}">
                <a16:creationId xmlns:a16="http://schemas.microsoft.com/office/drawing/2014/main" id="{2A529D07-897D-00B7-AC46-3F02E932AFEA}"/>
              </a:ext>
            </a:extLst>
          </p:cNvPr>
          <p:cNvSpPr/>
          <p:nvPr/>
        </p:nvSpPr>
        <p:spPr>
          <a:xfrm>
            <a:off x="4390368" y="2788358"/>
            <a:ext cx="912095" cy="31377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1.1.2 </a:t>
            </a:r>
            <a:r>
              <a:rPr lang="zh-TW" altLang="en-US" sz="700" dirty="0">
                <a:solidFill>
                  <a:schemeClr val="tx1"/>
                </a:solidFill>
                <a:latin typeface="Microsoft YaHei" panose="020B0503020204020204" pitchFamily="34" charset="-122"/>
                <a:ea typeface="Microsoft YaHei" panose="020B0503020204020204" pitchFamily="34" charset="-122"/>
              </a:rPr>
              <a:t>降雨組體圖</a:t>
            </a:r>
          </a:p>
        </p:txBody>
      </p:sp>
      <p:cxnSp>
        <p:nvCxnSpPr>
          <p:cNvPr id="6" name="直線接點 5">
            <a:extLst>
              <a:ext uri="{FF2B5EF4-FFF2-40B4-BE49-F238E27FC236}">
                <a16:creationId xmlns:a16="http://schemas.microsoft.com/office/drawing/2014/main" id="{29C55F6C-F933-7238-4D85-C4254785115D}"/>
              </a:ext>
            </a:extLst>
          </p:cNvPr>
          <p:cNvCxnSpPr>
            <a:cxnSpLocks/>
          </p:cNvCxnSpPr>
          <p:nvPr/>
        </p:nvCxnSpPr>
        <p:spPr>
          <a:xfrm>
            <a:off x="4236539" y="2308605"/>
            <a:ext cx="0" cy="651921"/>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cxnSp>
        <p:nvCxnSpPr>
          <p:cNvPr id="7" name="直線單箭頭接點 6">
            <a:extLst>
              <a:ext uri="{FF2B5EF4-FFF2-40B4-BE49-F238E27FC236}">
                <a16:creationId xmlns:a16="http://schemas.microsoft.com/office/drawing/2014/main" id="{E9640433-D425-9904-9B74-AA8A6A698714}"/>
              </a:ext>
            </a:extLst>
          </p:cNvPr>
          <p:cNvCxnSpPr>
            <a:cxnSpLocks/>
          </p:cNvCxnSpPr>
          <p:nvPr/>
        </p:nvCxnSpPr>
        <p:spPr>
          <a:xfrm>
            <a:off x="4236539" y="2566357"/>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8" name="直線單箭頭接點 7">
            <a:extLst>
              <a:ext uri="{FF2B5EF4-FFF2-40B4-BE49-F238E27FC236}">
                <a16:creationId xmlns:a16="http://schemas.microsoft.com/office/drawing/2014/main" id="{A280F173-A2CE-BF3F-8788-E5A701330CD4}"/>
              </a:ext>
            </a:extLst>
          </p:cNvPr>
          <p:cNvCxnSpPr>
            <a:cxnSpLocks/>
          </p:cNvCxnSpPr>
          <p:nvPr/>
        </p:nvCxnSpPr>
        <p:spPr>
          <a:xfrm>
            <a:off x="4236539" y="2945247"/>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63" name="直線單箭頭接點 62">
            <a:extLst>
              <a:ext uri="{FF2B5EF4-FFF2-40B4-BE49-F238E27FC236}">
                <a16:creationId xmlns:a16="http://schemas.microsoft.com/office/drawing/2014/main" id="{F8D06511-465A-6BE6-6CD6-061DB69C918D}"/>
              </a:ext>
            </a:extLst>
          </p:cNvPr>
          <p:cNvCxnSpPr>
            <a:cxnSpLocks/>
          </p:cNvCxnSpPr>
          <p:nvPr/>
        </p:nvCxnSpPr>
        <p:spPr>
          <a:xfrm>
            <a:off x="3939350" y="2242714"/>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13" name="矩形 12">
            <a:extLst>
              <a:ext uri="{FF2B5EF4-FFF2-40B4-BE49-F238E27FC236}">
                <a16:creationId xmlns:a16="http://schemas.microsoft.com/office/drawing/2014/main" id="{850890F5-7E56-65C3-3645-643551EC1C7F}"/>
              </a:ext>
            </a:extLst>
          </p:cNvPr>
          <p:cNvSpPr/>
          <p:nvPr/>
        </p:nvSpPr>
        <p:spPr>
          <a:xfrm>
            <a:off x="4001881" y="3134124"/>
            <a:ext cx="1214715" cy="308018"/>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1.2 </a:t>
            </a:r>
            <a:r>
              <a:rPr lang="zh-TW" altLang="en-US" sz="1400" dirty="0">
                <a:solidFill>
                  <a:schemeClr val="tx1"/>
                </a:solidFill>
                <a:latin typeface="Microsoft YaHei" panose="020B0503020204020204" pitchFamily="34" charset="-122"/>
                <a:ea typeface="Microsoft YaHei" panose="020B0503020204020204" pitchFamily="34" charset="-122"/>
              </a:rPr>
              <a:t>歷史雨量</a:t>
            </a:r>
          </a:p>
        </p:txBody>
      </p:sp>
      <p:sp>
        <p:nvSpPr>
          <p:cNvPr id="14" name="矩形 13">
            <a:extLst>
              <a:ext uri="{FF2B5EF4-FFF2-40B4-BE49-F238E27FC236}">
                <a16:creationId xmlns:a16="http://schemas.microsoft.com/office/drawing/2014/main" id="{F36C6C0C-53C6-854C-1E53-FA5D4E11296F}"/>
              </a:ext>
            </a:extLst>
          </p:cNvPr>
          <p:cNvSpPr/>
          <p:nvPr/>
        </p:nvSpPr>
        <p:spPr>
          <a:xfrm>
            <a:off x="4390368" y="3464488"/>
            <a:ext cx="925617" cy="31377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1.2.1</a:t>
            </a:r>
            <a:r>
              <a:rPr lang="zh-TW" altLang="en-US" sz="700" dirty="0">
                <a:solidFill>
                  <a:schemeClr val="tx1"/>
                </a:solidFill>
                <a:latin typeface="Microsoft YaHei" panose="020B0503020204020204" pitchFamily="34" charset="-122"/>
                <a:ea typeface="Microsoft YaHei" panose="020B0503020204020204" pitchFamily="34" charset="-122"/>
              </a:rPr>
              <a:t>有效雨量分析</a:t>
            </a:r>
          </a:p>
        </p:txBody>
      </p:sp>
      <p:cxnSp>
        <p:nvCxnSpPr>
          <p:cNvPr id="22" name="直線接點 21">
            <a:extLst>
              <a:ext uri="{FF2B5EF4-FFF2-40B4-BE49-F238E27FC236}">
                <a16:creationId xmlns:a16="http://schemas.microsoft.com/office/drawing/2014/main" id="{16942DDE-9370-5235-EFC4-A59F0F31D6A5}"/>
              </a:ext>
            </a:extLst>
          </p:cNvPr>
          <p:cNvCxnSpPr>
            <a:cxnSpLocks/>
          </p:cNvCxnSpPr>
          <p:nvPr/>
        </p:nvCxnSpPr>
        <p:spPr>
          <a:xfrm>
            <a:off x="4236539" y="3367204"/>
            <a:ext cx="0" cy="274147"/>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cxnSp>
        <p:nvCxnSpPr>
          <p:cNvPr id="25" name="直線單箭頭接點 24">
            <a:extLst>
              <a:ext uri="{FF2B5EF4-FFF2-40B4-BE49-F238E27FC236}">
                <a16:creationId xmlns:a16="http://schemas.microsoft.com/office/drawing/2014/main" id="{A38682D0-3B2A-C733-629A-B20C7DDF7C53}"/>
              </a:ext>
            </a:extLst>
          </p:cNvPr>
          <p:cNvCxnSpPr>
            <a:cxnSpLocks/>
          </p:cNvCxnSpPr>
          <p:nvPr/>
        </p:nvCxnSpPr>
        <p:spPr>
          <a:xfrm>
            <a:off x="4236539" y="3624956"/>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65" name="直線單箭頭接點 64">
            <a:extLst>
              <a:ext uri="{FF2B5EF4-FFF2-40B4-BE49-F238E27FC236}">
                <a16:creationId xmlns:a16="http://schemas.microsoft.com/office/drawing/2014/main" id="{04AD87BD-1B72-E0B2-36D8-41B7AEA76962}"/>
              </a:ext>
            </a:extLst>
          </p:cNvPr>
          <p:cNvCxnSpPr>
            <a:cxnSpLocks/>
          </p:cNvCxnSpPr>
          <p:nvPr/>
        </p:nvCxnSpPr>
        <p:spPr>
          <a:xfrm>
            <a:off x="3935057" y="3300923"/>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30" name="矩形 29">
            <a:extLst>
              <a:ext uri="{FF2B5EF4-FFF2-40B4-BE49-F238E27FC236}">
                <a16:creationId xmlns:a16="http://schemas.microsoft.com/office/drawing/2014/main" id="{38E67C6B-0E5C-D95F-7E9E-C5640C6BAA6A}"/>
              </a:ext>
            </a:extLst>
          </p:cNvPr>
          <p:cNvSpPr/>
          <p:nvPr/>
        </p:nvSpPr>
        <p:spPr>
          <a:xfrm>
            <a:off x="4014127" y="3800612"/>
            <a:ext cx="1214715" cy="308018"/>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1.3 </a:t>
            </a:r>
            <a:r>
              <a:rPr lang="zh-TW" altLang="en-US" sz="1400" dirty="0">
                <a:solidFill>
                  <a:schemeClr val="tx1"/>
                </a:solidFill>
                <a:latin typeface="Microsoft YaHei" panose="020B0503020204020204" pitchFamily="34" charset="-122"/>
                <a:ea typeface="Microsoft YaHei" panose="020B0503020204020204" pitchFamily="34" charset="-122"/>
              </a:rPr>
              <a:t>預測雨量</a:t>
            </a:r>
          </a:p>
        </p:txBody>
      </p:sp>
      <p:sp>
        <p:nvSpPr>
          <p:cNvPr id="31" name="矩形 30">
            <a:extLst>
              <a:ext uri="{FF2B5EF4-FFF2-40B4-BE49-F238E27FC236}">
                <a16:creationId xmlns:a16="http://schemas.microsoft.com/office/drawing/2014/main" id="{9A7145DD-15D1-29D3-DA35-D4C79DFF57ED}"/>
              </a:ext>
            </a:extLst>
          </p:cNvPr>
          <p:cNvSpPr/>
          <p:nvPr/>
        </p:nvSpPr>
        <p:spPr>
          <a:xfrm>
            <a:off x="4402615" y="4130976"/>
            <a:ext cx="925612"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1.3.1. </a:t>
            </a:r>
            <a:r>
              <a:rPr lang="zh-TW" altLang="en-US" sz="700" dirty="0">
                <a:solidFill>
                  <a:schemeClr val="tx1"/>
                </a:solidFill>
                <a:latin typeface="Microsoft YaHei" panose="020B0503020204020204" pitchFamily="34" charset="-122"/>
                <a:ea typeface="Microsoft YaHei" panose="020B0503020204020204" pitchFamily="34" charset="-122"/>
              </a:rPr>
              <a:t>未來</a:t>
            </a:r>
            <a:r>
              <a:rPr lang="en-US" altLang="zh-TW" sz="700" dirty="0">
                <a:solidFill>
                  <a:schemeClr val="tx1"/>
                </a:solidFill>
                <a:latin typeface="Microsoft YaHei" panose="020B0503020204020204" pitchFamily="34" charset="-122"/>
                <a:ea typeface="Microsoft YaHei" panose="020B0503020204020204" pitchFamily="34" charset="-122"/>
              </a:rPr>
              <a:t>2</a:t>
            </a:r>
            <a:r>
              <a:rPr lang="zh-TW" altLang="en-US" sz="700" dirty="0">
                <a:solidFill>
                  <a:schemeClr val="tx1"/>
                </a:solidFill>
                <a:latin typeface="Microsoft YaHei" panose="020B0503020204020204" pitchFamily="34" charset="-122"/>
                <a:ea typeface="Microsoft YaHei" panose="020B0503020204020204" pitchFamily="34" charset="-122"/>
              </a:rPr>
              <a:t>週累積雨量估計</a:t>
            </a:r>
          </a:p>
        </p:txBody>
      </p:sp>
      <p:sp>
        <p:nvSpPr>
          <p:cNvPr id="32" name="矩形 31">
            <a:extLst>
              <a:ext uri="{FF2B5EF4-FFF2-40B4-BE49-F238E27FC236}">
                <a16:creationId xmlns:a16="http://schemas.microsoft.com/office/drawing/2014/main" id="{3BAD8D23-2096-DDC0-24FF-8E59D8385C15}"/>
              </a:ext>
            </a:extLst>
          </p:cNvPr>
          <p:cNvSpPr/>
          <p:nvPr/>
        </p:nvSpPr>
        <p:spPr>
          <a:xfrm>
            <a:off x="4402615" y="4513445"/>
            <a:ext cx="912092"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1.3.2. </a:t>
            </a:r>
            <a:r>
              <a:rPr lang="zh-TW" altLang="en-US" sz="700" dirty="0">
                <a:solidFill>
                  <a:schemeClr val="tx1"/>
                </a:solidFill>
                <a:latin typeface="Microsoft YaHei" panose="020B0503020204020204" pitchFamily="34" charset="-122"/>
                <a:ea typeface="Microsoft YaHei" panose="020B0503020204020204" pitchFamily="34" charset="-122"/>
              </a:rPr>
              <a:t>季長期天氣展望</a:t>
            </a:r>
          </a:p>
        </p:txBody>
      </p:sp>
      <p:cxnSp>
        <p:nvCxnSpPr>
          <p:cNvPr id="33" name="直線接點 32">
            <a:extLst>
              <a:ext uri="{FF2B5EF4-FFF2-40B4-BE49-F238E27FC236}">
                <a16:creationId xmlns:a16="http://schemas.microsoft.com/office/drawing/2014/main" id="{B59421B5-B9A4-03F0-CEEE-D281888AD05B}"/>
              </a:ext>
            </a:extLst>
          </p:cNvPr>
          <p:cNvCxnSpPr>
            <a:cxnSpLocks/>
          </p:cNvCxnSpPr>
          <p:nvPr/>
        </p:nvCxnSpPr>
        <p:spPr>
          <a:xfrm>
            <a:off x="4248785" y="4033692"/>
            <a:ext cx="0" cy="651921"/>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cxnSp>
        <p:nvCxnSpPr>
          <p:cNvPr id="34" name="直線單箭頭接點 33">
            <a:extLst>
              <a:ext uri="{FF2B5EF4-FFF2-40B4-BE49-F238E27FC236}">
                <a16:creationId xmlns:a16="http://schemas.microsoft.com/office/drawing/2014/main" id="{4FD0602A-E35E-4ED8-8227-FD63DD4FC738}"/>
              </a:ext>
            </a:extLst>
          </p:cNvPr>
          <p:cNvCxnSpPr>
            <a:cxnSpLocks/>
          </p:cNvCxnSpPr>
          <p:nvPr/>
        </p:nvCxnSpPr>
        <p:spPr>
          <a:xfrm>
            <a:off x="4248785" y="4291444"/>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35" name="直線單箭頭接點 34">
            <a:extLst>
              <a:ext uri="{FF2B5EF4-FFF2-40B4-BE49-F238E27FC236}">
                <a16:creationId xmlns:a16="http://schemas.microsoft.com/office/drawing/2014/main" id="{76F74B27-DED1-BBCC-286C-8A6082DDBDF8}"/>
              </a:ext>
            </a:extLst>
          </p:cNvPr>
          <p:cNvCxnSpPr>
            <a:cxnSpLocks/>
          </p:cNvCxnSpPr>
          <p:nvPr/>
        </p:nvCxnSpPr>
        <p:spPr>
          <a:xfrm>
            <a:off x="4248785" y="4670334"/>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66" name="直線單箭頭接點 65">
            <a:extLst>
              <a:ext uri="{FF2B5EF4-FFF2-40B4-BE49-F238E27FC236}">
                <a16:creationId xmlns:a16="http://schemas.microsoft.com/office/drawing/2014/main" id="{67E00953-B188-C0D5-2033-FFF000288D24}"/>
              </a:ext>
            </a:extLst>
          </p:cNvPr>
          <p:cNvCxnSpPr>
            <a:cxnSpLocks/>
          </p:cNvCxnSpPr>
          <p:nvPr/>
        </p:nvCxnSpPr>
        <p:spPr>
          <a:xfrm>
            <a:off x="3939350" y="3954887"/>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48" name="矩形 47">
            <a:extLst>
              <a:ext uri="{FF2B5EF4-FFF2-40B4-BE49-F238E27FC236}">
                <a16:creationId xmlns:a16="http://schemas.microsoft.com/office/drawing/2014/main" id="{8DE17189-AB79-F39C-B8C9-BABE43A7D0CA}"/>
              </a:ext>
            </a:extLst>
          </p:cNvPr>
          <p:cNvSpPr/>
          <p:nvPr/>
        </p:nvSpPr>
        <p:spPr>
          <a:xfrm>
            <a:off x="3999273" y="4828405"/>
            <a:ext cx="1214715" cy="308018"/>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1.4 </a:t>
            </a:r>
            <a:r>
              <a:rPr lang="zh-TW" altLang="en-US" sz="1400" dirty="0">
                <a:solidFill>
                  <a:schemeClr val="tx1"/>
                </a:solidFill>
                <a:latin typeface="Microsoft YaHei" panose="020B0503020204020204" pitchFamily="34" charset="-122"/>
                <a:ea typeface="Microsoft YaHei" panose="020B0503020204020204" pitchFamily="34" charset="-122"/>
              </a:rPr>
              <a:t>乾旱監測</a:t>
            </a:r>
          </a:p>
        </p:txBody>
      </p:sp>
      <p:sp>
        <p:nvSpPr>
          <p:cNvPr id="49" name="矩形 48">
            <a:extLst>
              <a:ext uri="{FF2B5EF4-FFF2-40B4-BE49-F238E27FC236}">
                <a16:creationId xmlns:a16="http://schemas.microsoft.com/office/drawing/2014/main" id="{C38D47B1-48F4-595B-B9BD-ED440F417825}"/>
              </a:ext>
            </a:extLst>
          </p:cNvPr>
          <p:cNvSpPr/>
          <p:nvPr/>
        </p:nvSpPr>
        <p:spPr>
          <a:xfrm>
            <a:off x="4387761" y="5158769"/>
            <a:ext cx="925612"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1.4.1 </a:t>
            </a:r>
            <a:r>
              <a:rPr lang="zh-TW" altLang="en-US" sz="700" dirty="0">
                <a:solidFill>
                  <a:schemeClr val="tx1"/>
                </a:solidFill>
                <a:latin typeface="Microsoft YaHei" panose="020B0503020204020204" pitchFamily="34" charset="-122"/>
                <a:ea typeface="Microsoft YaHei" panose="020B0503020204020204" pitchFamily="34" charset="-122"/>
              </a:rPr>
              <a:t>累積雨量枯旱排名</a:t>
            </a:r>
          </a:p>
        </p:txBody>
      </p:sp>
      <p:sp>
        <p:nvSpPr>
          <p:cNvPr id="50" name="矩形 49">
            <a:extLst>
              <a:ext uri="{FF2B5EF4-FFF2-40B4-BE49-F238E27FC236}">
                <a16:creationId xmlns:a16="http://schemas.microsoft.com/office/drawing/2014/main" id="{81961AFA-F9B5-95DD-9A70-1C955830217A}"/>
              </a:ext>
            </a:extLst>
          </p:cNvPr>
          <p:cNvSpPr/>
          <p:nvPr/>
        </p:nvSpPr>
        <p:spPr>
          <a:xfrm>
            <a:off x="4387761" y="5541238"/>
            <a:ext cx="912092"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1.4.2 </a:t>
            </a:r>
            <a:r>
              <a:rPr lang="zh-TW" altLang="en-US" sz="700" dirty="0">
                <a:solidFill>
                  <a:schemeClr val="tx1"/>
                </a:solidFill>
                <a:latin typeface="Microsoft YaHei" panose="020B0503020204020204" pitchFamily="34" charset="-122"/>
                <a:ea typeface="Microsoft YaHei" panose="020B0503020204020204" pitchFamily="34" charset="-122"/>
              </a:rPr>
              <a:t>超越機率累積雨量</a:t>
            </a:r>
          </a:p>
        </p:txBody>
      </p:sp>
      <p:cxnSp>
        <p:nvCxnSpPr>
          <p:cNvPr id="52" name="直線接點 51">
            <a:extLst>
              <a:ext uri="{FF2B5EF4-FFF2-40B4-BE49-F238E27FC236}">
                <a16:creationId xmlns:a16="http://schemas.microsoft.com/office/drawing/2014/main" id="{1F9D5672-A083-6563-BC3B-AC8B23CDAE1D}"/>
              </a:ext>
            </a:extLst>
          </p:cNvPr>
          <p:cNvCxnSpPr>
            <a:cxnSpLocks/>
          </p:cNvCxnSpPr>
          <p:nvPr/>
        </p:nvCxnSpPr>
        <p:spPr>
          <a:xfrm>
            <a:off x="4233931" y="5061485"/>
            <a:ext cx="0" cy="1032210"/>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cxnSp>
        <p:nvCxnSpPr>
          <p:cNvPr id="53" name="直線單箭頭接點 52">
            <a:extLst>
              <a:ext uri="{FF2B5EF4-FFF2-40B4-BE49-F238E27FC236}">
                <a16:creationId xmlns:a16="http://schemas.microsoft.com/office/drawing/2014/main" id="{844A98E9-0423-C815-5371-B0EE65C466EC}"/>
              </a:ext>
            </a:extLst>
          </p:cNvPr>
          <p:cNvCxnSpPr>
            <a:cxnSpLocks/>
          </p:cNvCxnSpPr>
          <p:nvPr/>
        </p:nvCxnSpPr>
        <p:spPr>
          <a:xfrm>
            <a:off x="4233931" y="5319237"/>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54" name="直線單箭頭接點 53">
            <a:extLst>
              <a:ext uri="{FF2B5EF4-FFF2-40B4-BE49-F238E27FC236}">
                <a16:creationId xmlns:a16="http://schemas.microsoft.com/office/drawing/2014/main" id="{08B9BE86-2FD9-110E-E928-88378D4EF620}"/>
              </a:ext>
            </a:extLst>
          </p:cNvPr>
          <p:cNvCxnSpPr>
            <a:cxnSpLocks/>
          </p:cNvCxnSpPr>
          <p:nvPr/>
        </p:nvCxnSpPr>
        <p:spPr>
          <a:xfrm>
            <a:off x="4233931" y="5698127"/>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56" name="直線單箭頭接點 55">
            <a:extLst>
              <a:ext uri="{FF2B5EF4-FFF2-40B4-BE49-F238E27FC236}">
                <a16:creationId xmlns:a16="http://schemas.microsoft.com/office/drawing/2014/main" id="{E9154902-04F8-0D4B-36B3-865D4587DD87}"/>
              </a:ext>
            </a:extLst>
          </p:cNvPr>
          <p:cNvCxnSpPr>
            <a:cxnSpLocks/>
          </p:cNvCxnSpPr>
          <p:nvPr/>
        </p:nvCxnSpPr>
        <p:spPr>
          <a:xfrm>
            <a:off x="3924496" y="4982680"/>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72" name="矩形 71">
            <a:extLst>
              <a:ext uri="{FF2B5EF4-FFF2-40B4-BE49-F238E27FC236}">
                <a16:creationId xmlns:a16="http://schemas.microsoft.com/office/drawing/2014/main" id="{624D4997-513E-B46C-724A-F82BD2E9050B}"/>
              </a:ext>
            </a:extLst>
          </p:cNvPr>
          <p:cNvSpPr/>
          <p:nvPr/>
        </p:nvSpPr>
        <p:spPr>
          <a:xfrm>
            <a:off x="4383855" y="5936806"/>
            <a:ext cx="912092"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1.4.3 </a:t>
            </a:r>
            <a:r>
              <a:rPr lang="zh-TW" altLang="en-US" sz="700" dirty="0">
                <a:solidFill>
                  <a:schemeClr val="tx1"/>
                </a:solidFill>
                <a:latin typeface="Microsoft YaHei" panose="020B0503020204020204" pitchFamily="34" charset="-122"/>
                <a:ea typeface="Microsoft YaHei" panose="020B0503020204020204" pitchFamily="34" charset="-122"/>
              </a:rPr>
              <a:t>區域乾旱監測</a:t>
            </a:r>
          </a:p>
        </p:txBody>
      </p:sp>
      <p:cxnSp>
        <p:nvCxnSpPr>
          <p:cNvPr id="73" name="直線單箭頭接點 72">
            <a:extLst>
              <a:ext uri="{FF2B5EF4-FFF2-40B4-BE49-F238E27FC236}">
                <a16:creationId xmlns:a16="http://schemas.microsoft.com/office/drawing/2014/main" id="{8BEB11E4-9798-E7F2-0CA7-DDC487DF218E}"/>
              </a:ext>
            </a:extLst>
          </p:cNvPr>
          <p:cNvCxnSpPr>
            <a:cxnSpLocks/>
          </p:cNvCxnSpPr>
          <p:nvPr/>
        </p:nvCxnSpPr>
        <p:spPr>
          <a:xfrm>
            <a:off x="4224292" y="6093695"/>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9" name="直線接點 8">
            <a:extLst>
              <a:ext uri="{FF2B5EF4-FFF2-40B4-BE49-F238E27FC236}">
                <a16:creationId xmlns:a16="http://schemas.microsoft.com/office/drawing/2014/main" id="{9F418856-6113-D4BF-B70E-5609A4F51E5C}"/>
              </a:ext>
            </a:extLst>
          </p:cNvPr>
          <p:cNvCxnSpPr>
            <a:cxnSpLocks/>
          </p:cNvCxnSpPr>
          <p:nvPr/>
        </p:nvCxnSpPr>
        <p:spPr>
          <a:xfrm>
            <a:off x="5425133" y="2020257"/>
            <a:ext cx="0" cy="2484854"/>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sp>
        <p:nvSpPr>
          <p:cNvPr id="16" name="矩形 15">
            <a:extLst>
              <a:ext uri="{FF2B5EF4-FFF2-40B4-BE49-F238E27FC236}">
                <a16:creationId xmlns:a16="http://schemas.microsoft.com/office/drawing/2014/main" id="{BC7D4F2E-A8BF-5F6C-7E7A-C995E1F58B3E}"/>
              </a:ext>
            </a:extLst>
          </p:cNvPr>
          <p:cNvSpPr/>
          <p:nvPr/>
        </p:nvSpPr>
        <p:spPr>
          <a:xfrm>
            <a:off x="5491958" y="2075525"/>
            <a:ext cx="1214715" cy="308018"/>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2.1 </a:t>
            </a:r>
            <a:r>
              <a:rPr lang="zh-TW" altLang="en-US" sz="1400" dirty="0">
                <a:solidFill>
                  <a:schemeClr val="tx1"/>
                </a:solidFill>
                <a:latin typeface="Microsoft YaHei" panose="020B0503020204020204" pitchFamily="34" charset="-122"/>
                <a:ea typeface="Microsoft YaHei" panose="020B0503020204020204" pitchFamily="34" charset="-122"/>
              </a:rPr>
              <a:t>水庫水情</a:t>
            </a:r>
          </a:p>
        </p:txBody>
      </p:sp>
      <p:sp>
        <p:nvSpPr>
          <p:cNvPr id="26" name="矩形 25">
            <a:extLst>
              <a:ext uri="{FF2B5EF4-FFF2-40B4-BE49-F238E27FC236}">
                <a16:creationId xmlns:a16="http://schemas.microsoft.com/office/drawing/2014/main" id="{71368B2C-B4F0-CCF6-0FE5-7F880C4676B8}"/>
              </a:ext>
            </a:extLst>
          </p:cNvPr>
          <p:cNvSpPr/>
          <p:nvPr/>
        </p:nvSpPr>
        <p:spPr>
          <a:xfrm>
            <a:off x="5880446" y="2405889"/>
            <a:ext cx="838471" cy="31377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2.1.1 </a:t>
            </a:r>
            <a:r>
              <a:rPr lang="zh-TW" altLang="en-US" sz="700" dirty="0">
                <a:solidFill>
                  <a:schemeClr val="tx1"/>
                </a:solidFill>
                <a:latin typeface="Microsoft YaHei" panose="020B0503020204020204" pitchFamily="34" charset="-122"/>
                <a:ea typeface="Microsoft YaHei" panose="020B0503020204020204" pitchFamily="34" charset="-122"/>
              </a:rPr>
              <a:t>即時水庫水情</a:t>
            </a:r>
          </a:p>
        </p:txBody>
      </p:sp>
      <p:sp>
        <p:nvSpPr>
          <p:cNvPr id="27" name="矩形 26">
            <a:extLst>
              <a:ext uri="{FF2B5EF4-FFF2-40B4-BE49-F238E27FC236}">
                <a16:creationId xmlns:a16="http://schemas.microsoft.com/office/drawing/2014/main" id="{B7B5CDD3-8646-C282-F40B-35D8014FBE9F}"/>
              </a:ext>
            </a:extLst>
          </p:cNvPr>
          <p:cNvSpPr/>
          <p:nvPr/>
        </p:nvSpPr>
        <p:spPr>
          <a:xfrm>
            <a:off x="5880445" y="2788358"/>
            <a:ext cx="826225"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2.1.2 </a:t>
            </a:r>
            <a:r>
              <a:rPr lang="zh-TW" altLang="en-US" sz="700" dirty="0">
                <a:solidFill>
                  <a:schemeClr val="tx1"/>
                </a:solidFill>
                <a:latin typeface="Microsoft YaHei" panose="020B0503020204020204" pitchFamily="34" charset="-122"/>
                <a:ea typeface="Microsoft YaHei" panose="020B0503020204020204" pitchFamily="34" charset="-122"/>
              </a:rPr>
              <a:t>蓄水量歷線圖</a:t>
            </a:r>
          </a:p>
        </p:txBody>
      </p:sp>
      <p:cxnSp>
        <p:nvCxnSpPr>
          <p:cNvPr id="28" name="直線接點 27">
            <a:extLst>
              <a:ext uri="{FF2B5EF4-FFF2-40B4-BE49-F238E27FC236}">
                <a16:creationId xmlns:a16="http://schemas.microsoft.com/office/drawing/2014/main" id="{8C0E5472-D111-AAFE-7CA8-3267B287F301}"/>
              </a:ext>
            </a:extLst>
          </p:cNvPr>
          <p:cNvCxnSpPr>
            <a:cxnSpLocks/>
          </p:cNvCxnSpPr>
          <p:nvPr/>
        </p:nvCxnSpPr>
        <p:spPr>
          <a:xfrm>
            <a:off x="5726616" y="2308605"/>
            <a:ext cx="0" cy="1800025"/>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cxnSp>
        <p:nvCxnSpPr>
          <p:cNvPr id="29" name="直線單箭頭接點 28">
            <a:extLst>
              <a:ext uri="{FF2B5EF4-FFF2-40B4-BE49-F238E27FC236}">
                <a16:creationId xmlns:a16="http://schemas.microsoft.com/office/drawing/2014/main" id="{30E88D14-00DE-F889-C25A-D566772F49CC}"/>
              </a:ext>
            </a:extLst>
          </p:cNvPr>
          <p:cNvCxnSpPr>
            <a:cxnSpLocks/>
          </p:cNvCxnSpPr>
          <p:nvPr/>
        </p:nvCxnSpPr>
        <p:spPr>
          <a:xfrm>
            <a:off x="5726616" y="2566357"/>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41" name="直線單箭頭接點 40">
            <a:extLst>
              <a:ext uri="{FF2B5EF4-FFF2-40B4-BE49-F238E27FC236}">
                <a16:creationId xmlns:a16="http://schemas.microsoft.com/office/drawing/2014/main" id="{3611242B-5019-EFAD-F174-4C0A914E0712}"/>
              </a:ext>
            </a:extLst>
          </p:cNvPr>
          <p:cNvCxnSpPr>
            <a:cxnSpLocks/>
          </p:cNvCxnSpPr>
          <p:nvPr/>
        </p:nvCxnSpPr>
        <p:spPr>
          <a:xfrm>
            <a:off x="5726616" y="2945247"/>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61" name="直線單箭頭接點 60">
            <a:extLst>
              <a:ext uri="{FF2B5EF4-FFF2-40B4-BE49-F238E27FC236}">
                <a16:creationId xmlns:a16="http://schemas.microsoft.com/office/drawing/2014/main" id="{19016412-2BF3-399B-0A22-B4A68EFC41FA}"/>
              </a:ext>
            </a:extLst>
          </p:cNvPr>
          <p:cNvCxnSpPr>
            <a:cxnSpLocks/>
          </p:cNvCxnSpPr>
          <p:nvPr/>
        </p:nvCxnSpPr>
        <p:spPr>
          <a:xfrm>
            <a:off x="5429427" y="2242714"/>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64" name="矩形 63">
            <a:extLst>
              <a:ext uri="{FF2B5EF4-FFF2-40B4-BE49-F238E27FC236}">
                <a16:creationId xmlns:a16="http://schemas.microsoft.com/office/drawing/2014/main" id="{CB01E239-9FBF-889E-619D-49DB1EBD523B}"/>
              </a:ext>
            </a:extLst>
          </p:cNvPr>
          <p:cNvSpPr/>
          <p:nvPr/>
        </p:nvSpPr>
        <p:spPr>
          <a:xfrm>
            <a:off x="5491958" y="4325610"/>
            <a:ext cx="1214715" cy="30801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2.2 </a:t>
            </a:r>
            <a:r>
              <a:rPr lang="zh-TW" altLang="en-US" sz="1400" dirty="0">
                <a:solidFill>
                  <a:schemeClr val="tx1"/>
                </a:solidFill>
                <a:latin typeface="Microsoft YaHei" panose="020B0503020204020204" pitchFamily="34" charset="-122"/>
                <a:ea typeface="Microsoft YaHei" panose="020B0503020204020204" pitchFamily="34" charset="-122"/>
              </a:rPr>
              <a:t>埤塘水情</a:t>
            </a:r>
          </a:p>
        </p:txBody>
      </p:sp>
      <p:cxnSp>
        <p:nvCxnSpPr>
          <p:cNvPr id="67" name="直線單箭頭接點 66">
            <a:extLst>
              <a:ext uri="{FF2B5EF4-FFF2-40B4-BE49-F238E27FC236}">
                <a16:creationId xmlns:a16="http://schemas.microsoft.com/office/drawing/2014/main" id="{318F5345-C1A1-9F56-5387-E04EC7C52C35}"/>
              </a:ext>
            </a:extLst>
          </p:cNvPr>
          <p:cNvCxnSpPr>
            <a:cxnSpLocks/>
          </p:cNvCxnSpPr>
          <p:nvPr/>
        </p:nvCxnSpPr>
        <p:spPr>
          <a:xfrm>
            <a:off x="5425134" y="4468657"/>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68" name="矩形 67">
            <a:extLst>
              <a:ext uri="{FF2B5EF4-FFF2-40B4-BE49-F238E27FC236}">
                <a16:creationId xmlns:a16="http://schemas.microsoft.com/office/drawing/2014/main" id="{5A502215-142A-377E-7C0C-F2D80AEBBC62}"/>
              </a:ext>
            </a:extLst>
          </p:cNvPr>
          <p:cNvSpPr/>
          <p:nvPr/>
        </p:nvSpPr>
        <p:spPr>
          <a:xfrm>
            <a:off x="5888402" y="3166244"/>
            <a:ext cx="838471" cy="31377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2.1.3 </a:t>
            </a:r>
            <a:r>
              <a:rPr lang="zh-TW" altLang="en-US" sz="700" dirty="0">
                <a:solidFill>
                  <a:schemeClr val="tx1"/>
                </a:solidFill>
                <a:latin typeface="Microsoft YaHei" panose="020B0503020204020204" pitchFamily="34" charset="-122"/>
                <a:ea typeface="Microsoft YaHei" panose="020B0503020204020204" pitchFamily="34" charset="-122"/>
              </a:rPr>
              <a:t>每日豐枯水情</a:t>
            </a:r>
          </a:p>
        </p:txBody>
      </p:sp>
      <p:sp>
        <p:nvSpPr>
          <p:cNvPr id="69" name="矩形 68">
            <a:extLst>
              <a:ext uri="{FF2B5EF4-FFF2-40B4-BE49-F238E27FC236}">
                <a16:creationId xmlns:a16="http://schemas.microsoft.com/office/drawing/2014/main" id="{49734B7C-B68B-28CC-3DAB-1093AEDC93DC}"/>
              </a:ext>
            </a:extLst>
          </p:cNvPr>
          <p:cNvSpPr/>
          <p:nvPr/>
        </p:nvSpPr>
        <p:spPr>
          <a:xfrm>
            <a:off x="5888401" y="3548713"/>
            <a:ext cx="826225"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2.1.4 </a:t>
            </a:r>
            <a:r>
              <a:rPr lang="zh-TW" altLang="en-US" sz="700" dirty="0">
                <a:solidFill>
                  <a:schemeClr val="tx1"/>
                </a:solidFill>
                <a:latin typeface="Microsoft YaHei" panose="020B0503020204020204" pitchFamily="34" charset="-122"/>
                <a:ea typeface="Microsoft YaHei" panose="020B0503020204020204" pitchFamily="34" charset="-122"/>
              </a:rPr>
              <a:t>蓄水量枯旱排名</a:t>
            </a:r>
          </a:p>
        </p:txBody>
      </p:sp>
      <p:sp>
        <p:nvSpPr>
          <p:cNvPr id="70" name="矩形 69">
            <a:extLst>
              <a:ext uri="{FF2B5EF4-FFF2-40B4-BE49-F238E27FC236}">
                <a16:creationId xmlns:a16="http://schemas.microsoft.com/office/drawing/2014/main" id="{AC06333D-5A34-5CBB-E1C7-AC4B8D8C182F}"/>
              </a:ext>
            </a:extLst>
          </p:cNvPr>
          <p:cNvSpPr/>
          <p:nvPr/>
        </p:nvSpPr>
        <p:spPr>
          <a:xfrm>
            <a:off x="5891494" y="3928530"/>
            <a:ext cx="826225"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2.1.5 </a:t>
            </a:r>
            <a:r>
              <a:rPr lang="zh-TW" altLang="en-US" sz="700" dirty="0">
                <a:solidFill>
                  <a:schemeClr val="tx1"/>
                </a:solidFill>
                <a:latin typeface="Microsoft YaHei" panose="020B0503020204020204" pitchFamily="34" charset="-122"/>
                <a:ea typeface="Microsoft YaHei" panose="020B0503020204020204" pitchFamily="34" charset="-122"/>
              </a:rPr>
              <a:t>入庫水量枯旱排名</a:t>
            </a:r>
          </a:p>
        </p:txBody>
      </p:sp>
      <p:cxnSp>
        <p:nvCxnSpPr>
          <p:cNvPr id="71" name="直線單箭頭接點 70">
            <a:extLst>
              <a:ext uri="{FF2B5EF4-FFF2-40B4-BE49-F238E27FC236}">
                <a16:creationId xmlns:a16="http://schemas.microsoft.com/office/drawing/2014/main" id="{EBB1BD96-DFDE-C06B-1D84-763C81CAA4F5}"/>
              </a:ext>
            </a:extLst>
          </p:cNvPr>
          <p:cNvCxnSpPr>
            <a:cxnSpLocks/>
          </p:cNvCxnSpPr>
          <p:nvPr/>
        </p:nvCxnSpPr>
        <p:spPr>
          <a:xfrm>
            <a:off x="5743091" y="3323133"/>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74" name="直線單箭頭接點 73">
            <a:extLst>
              <a:ext uri="{FF2B5EF4-FFF2-40B4-BE49-F238E27FC236}">
                <a16:creationId xmlns:a16="http://schemas.microsoft.com/office/drawing/2014/main" id="{8F2D0CCE-33E7-8914-C8EF-A587CB994273}"/>
              </a:ext>
            </a:extLst>
          </p:cNvPr>
          <p:cNvCxnSpPr>
            <a:cxnSpLocks/>
          </p:cNvCxnSpPr>
          <p:nvPr/>
        </p:nvCxnSpPr>
        <p:spPr>
          <a:xfrm>
            <a:off x="5743091" y="3715140"/>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75" name="直線單箭頭接點 74">
            <a:extLst>
              <a:ext uri="{FF2B5EF4-FFF2-40B4-BE49-F238E27FC236}">
                <a16:creationId xmlns:a16="http://schemas.microsoft.com/office/drawing/2014/main" id="{0C69A698-F2EC-0BAD-212E-536C75560259}"/>
              </a:ext>
            </a:extLst>
          </p:cNvPr>
          <p:cNvCxnSpPr>
            <a:cxnSpLocks/>
          </p:cNvCxnSpPr>
          <p:nvPr/>
        </p:nvCxnSpPr>
        <p:spPr>
          <a:xfrm>
            <a:off x="5743091" y="4094030"/>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78" name="直線接點 77">
            <a:extLst>
              <a:ext uri="{FF2B5EF4-FFF2-40B4-BE49-F238E27FC236}">
                <a16:creationId xmlns:a16="http://schemas.microsoft.com/office/drawing/2014/main" id="{027CB5CD-CA39-F160-40FD-F58BA4602EA4}"/>
              </a:ext>
            </a:extLst>
          </p:cNvPr>
          <p:cNvCxnSpPr>
            <a:cxnSpLocks/>
          </p:cNvCxnSpPr>
          <p:nvPr/>
        </p:nvCxnSpPr>
        <p:spPr>
          <a:xfrm>
            <a:off x="6925970" y="2020257"/>
            <a:ext cx="18048" cy="1959606"/>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sp>
        <p:nvSpPr>
          <p:cNvPr id="79" name="矩形 78">
            <a:extLst>
              <a:ext uri="{FF2B5EF4-FFF2-40B4-BE49-F238E27FC236}">
                <a16:creationId xmlns:a16="http://schemas.microsoft.com/office/drawing/2014/main" id="{5DFA4E3B-9882-1DEC-E8EF-ECAB77AE852D}"/>
              </a:ext>
            </a:extLst>
          </p:cNvPr>
          <p:cNvSpPr/>
          <p:nvPr/>
        </p:nvSpPr>
        <p:spPr>
          <a:xfrm>
            <a:off x="6992795" y="2075525"/>
            <a:ext cx="1214715" cy="308018"/>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3.1 </a:t>
            </a:r>
            <a:r>
              <a:rPr lang="zh-TW" altLang="en-US" sz="1400" dirty="0">
                <a:solidFill>
                  <a:schemeClr val="tx1"/>
                </a:solidFill>
                <a:latin typeface="Microsoft YaHei" panose="020B0503020204020204" pitchFamily="34" charset="-122"/>
                <a:ea typeface="Microsoft YaHei" panose="020B0503020204020204" pitchFamily="34" charset="-122"/>
              </a:rPr>
              <a:t>耕作分布</a:t>
            </a:r>
          </a:p>
        </p:txBody>
      </p:sp>
      <p:sp>
        <p:nvSpPr>
          <p:cNvPr id="80" name="矩形 79">
            <a:extLst>
              <a:ext uri="{FF2B5EF4-FFF2-40B4-BE49-F238E27FC236}">
                <a16:creationId xmlns:a16="http://schemas.microsoft.com/office/drawing/2014/main" id="{3DCF6FC6-231C-3C8B-E3F4-449611CCEA0B}"/>
              </a:ext>
            </a:extLst>
          </p:cNvPr>
          <p:cNvSpPr/>
          <p:nvPr/>
        </p:nvSpPr>
        <p:spPr>
          <a:xfrm>
            <a:off x="7381283" y="2405889"/>
            <a:ext cx="838471"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3.1.1  </a:t>
            </a:r>
            <a:r>
              <a:rPr lang="zh-TW" altLang="en-US" sz="700" dirty="0">
                <a:solidFill>
                  <a:schemeClr val="tx1"/>
                </a:solidFill>
                <a:latin typeface="Microsoft YaHei" panose="020B0503020204020204" pitchFamily="34" charset="-122"/>
                <a:ea typeface="Microsoft YaHei" panose="020B0503020204020204" pitchFamily="34" charset="-122"/>
              </a:rPr>
              <a:t>作物分布情勢</a:t>
            </a:r>
          </a:p>
        </p:txBody>
      </p:sp>
      <p:cxnSp>
        <p:nvCxnSpPr>
          <p:cNvPr id="82" name="直線接點 81">
            <a:extLst>
              <a:ext uri="{FF2B5EF4-FFF2-40B4-BE49-F238E27FC236}">
                <a16:creationId xmlns:a16="http://schemas.microsoft.com/office/drawing/2014/main" id="{859AA006-688D-609F-35F0-05F29D759A71}"/>
              </a:ext>
            </a:extLst>
          </p:cNvPr>
          <p:cNvCxnSpPr>
            <a:cxnSpLocks/>
          </p:cNvCxnSpPr>
          <p:nvPr/>
        </p:nvCxnSpPr>
        <p:spPr>
          <a:xfrm>
            <a:off x="7227453" y="2308605"/>
            <a:ext cx="0" cy="275359"/>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cxnSp>
        <p:nvCxnSpPr>
          <p:cNvPr id="83" name="直線單箭頭接點 82">
            <a:extLst>
              <a:ext uri="{FF2B5EF4-FFF2-40B4-BE49-F238E27FC236}">
                <a16:creationId xmlns:a16="http://schemas.microsoft.com/office/drawing/2014/main" id="{27568A28-665D-E7F8-5561-F6FC891DD4DA}"/>
              </a:ext>
            </a:extLst>
          </p:cNvPr>
          <p:cNvCxnSpPr>
            <a:cxnSpLocks/>
          </p:cNvCxnSpPr>
          <p:nvPr/>
        </p:nvCxnSpPr>
        <p:spPr>
          <a:xfrm>
            <a:off x="7227453" y="2566357"/>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85" name="直線單箭頭接點 84">
            <a:extLst>
              <a:ext uri="{FF2B5EF4-FFF2-40B4-BE49-F238E27FC236}">
                <a16:creationId xmlns:a16="http://schemas.microsoft.com/office/drawing/2014/main" id="{0760A387-46B5-9B48-7746-C26DE0A15EB5}"/>
              </a:ext>
            </a:extLst>
          </p:cNvPr>
          <p:cNvCxnSpPr>
            <a:cxnSpLocks/>
          </p:cNvCxnSpPr>
          <p:nvPr/>
        </p:nvCxnSpPr>
        <p:spPr>
          <a:xfrm>
            <a:off x="6930264" y="2242714"/>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86" name="矩形 85">
            <a:extLst>
              <a:ext uri="{FF2B5EF4-FFF2-40B4-BE49-F238E27FC236}">
                <a16:creationId xmlns:a16="http://schemas.microsoft.com/office/drawing/2014/main" id="{31EE703E-4324-AC6E-CD37-D27A9B2F54F8}"/>
              </a:ext>
            </a:extLst>
          </p:cNvPr>
          <p:cNvSpPr/>
          <p:nvPr/>
        </p:nvSpPr>
        <p:spPr>
          <a:xfrm>
            <a:off x="6992795" y="2765818"/>
            <a:ext cx="1214715" cy="308018"/>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3.2 </a:t>
            </a:r>
            <a:r>
              <a:rPr lang="zh-TW" altLang="en-US" sz="1400" dirty="0">
                <a:solidFill>
                  <a:schemeClr val="tx1"/>
                </a:solidFill>
                <a:latin typeface="Microsoft YaHei" panose="020B0503020204020204" pitchFamily="34" charset="-122"/>
                <a:ea typeface="Microsoft YaHei" panose="020B0503020204020204" pitchFamily="34" charset="-122"/>
              </a:rPr>
              <a:t>灌溉計畫</a:t>
            </a:r>
          </a:p>
        </p:txBody>
      </p:sp>
      <p:sp>
        <p:nvSpPr>
          <p:cNvPr id="87" name="矩形 86">
            <a:extLst>
              <a:ext uri="{FF2B5EF4-FFF2-40B4-BE49-F238E27FC236}">
                <a16:creationId xmlns:a16="http://schemas.microsoft.com/office/drawing/2014/main" id="{5D717EC3-9B05-08EF-2D1C-F27E5395E9C8}"/>
              </a:ext>
            </a:extLst>
          </p:cNvPr>
          <p:cNvSpPr/>
          <p:nvPr/>
        </p:nvSpPr>
        <p:spPr>
          <a:xfrm>
            <a:off x="7381283" y="3096182"/>
            <a:ext cx="838474"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3.2.1 </a:t>
            </a:r>
            <a:r>
              <a:rPr lang="zh-TW" altLang="en-US" sz="700" dirty="0">
                <a:solidFill>
                  <a:schemeClr val="tx1"/>
                </a:solidFill>
                <a:latin typeface="Microsoft YaHei" panose="020B0503020204020204" pitchFamily="34" charset="-122"/>
                <a:ea typeface="Microsoft YaHei" panose="020B0503020204020204" pitchFamily="34" charset="-122"/>
              </a:rPr>
              <a:t>各旬計畫用水量</a:t>
            </a:r>
          </a:p>
        </p:txBody>
      </p:sp>
      <p:cxnSp>
        <p:nvCxnSpPr>
          <p:cNvPr id="88" name="直線接點 87">
            <a:extLst>
              <a:ext uri="{FF2B5EF4-FFF2-40B4-BE49-F238E27FC236}">
                <a16:creationId xmlns:a16="http://schemas.microsoft.com/office/drawing/2014/main" id="{04A5DA0C-1BE8-33A2-D63E-3B8DB4C87E25}"/>
              </a:ext>
            </a:extLst>
          </p:cNvPr>
          <p:cNvCxnSpPr>
            <a:cxnSpLocks/>
          </p:cNvCxnSpPr>
          <p:nvPr/>
        </p:nvCxnSpPr>
        <p:spPr>
          <a:xfrm>
            <a:off x="7227453" y="2998898"/>
            <a:ext cx="0" cy="653940"/>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cxnSp>
        <p:nvCxnSpPr>
          <p:cNvPr id="89" name="直線單箭頭接點 88">
            <a:extLst>
              <a:ext uri="{FF2B5EF4-FFF2-40B4-BE49-F238E27FC236}">
                <a16:creationId xmlns:a16="http://schemas.microsoft.com/office/drawing/2014/main" id="{95384D91-3F1E-CF4A-8D3F-65E2864039A6}"/>
              </a:ext>
            </a:extLst>
          </p:cNvPr>
          <p:cNvCxnSpPr>
            <a:cxnSpLocks/>
          </p:cNvCxnSpPr>
          <p:nvPr/>
        </p:nvCxnSpPr>
        <p:spPr>
          <a:xfrm>
            <a:off x="7227453" y="3260788"/>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90" name="直線單箭頭接點 89">
            <a:extLst>
              <a:ext uri="{FF2B5EF4-FFF2-40B4-BE49-F238E27FC236}">
                <a16:creationId xmlns:a16="http://schemas.microsoft.com/office/drawing/2014/main" id="{DAC4A1AF-CF1D-009F-3224-3E67D62A733C}"/>
              </a:ext>
            </a:extLst>
          </p:cNvPr>
          <p:cNvCxnSpPr>
            <a:cxnSpLocks/>
          </p:cNvCxnSpPr>
          <p:nvPr/>
        </p:nvCxnSpPr>
        <p:spPr>
          <a:xfrm>
            <a:off x="6925971" y="2932617"/>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91" name="矩形 90">
            <a:extLst>
              <a:ext uri="{FF2B5EF4-FFF2-40B4-BE49-F238E27FC236}">
                <a16:creationId xmlns:a16="http://schemas.microsoft.com/office/drawing/2014/main" id="{3A70BEA4-E4F5-7741-3383-63DBB0C110E6}"/>
              </a:ext>
            </a:extLst>
          </p:cNvPr>
          <p:cNvSpPr/>
          <p:nvPr/>
        </p:nvSpPr>
        <p:spPr>
          <a:xfrm>
            <a:off x="7005041" y="3800612"/>
            <a:ext cx="1214715" cy="308018"/>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3.3 </a:t>
            </a:r>
            <a:r>
              <a:rPr lang="zh-TW" altLang="en-US" sz="1400" dirty="0">
                <a:solidFill>
                  <a:schemeClr val="tx1"/>
                </a:solidFill>
                <a:latin typeface="Microsoft YaHei" panose="020B0503020204020204" pitchFamily="34" charset="-122"/>
                <a:ea typeface="Microsoft YaHei" panose="020B0503020204020204" pitchFamily="34" charset="-122"/>
              </a:rPr>
              <a:t>灌溉實施</a:t>
            </a:r>
          </a:p>
        </p:txBody>
      </p:sp>
      <p:sp>
        <p:nvSpPr>
          <p:cNvPr id="92" name="矩形 91">
            <a:extLst>
              <a:ext uri="{FF2B5EF4-FFF2-40B4-BE49-F238E27FC236}">
                <a16:creationId xmlns:a16="http://schemas.microsoft.com/office/drawing/2014/main" id="{6437D48A-269E-7D52-5092-6674F8FB2598}"/>
              </a:ext>
            </a:extLst>
          </p:cNvPr>
          <p:cNvSpPr/>
          <p:nvPr/>
        </p:nvSpPr>
        <p:spPr>
          <a:xfrm>
            <a:off x="7393529" y="4130976"/>
            <a:ext cx="838469" cy="31377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3.3.1 </a:t>
            </a:r>
            <a:r>
              <a:rPr lang="zh-TW" altLang="en-US" sz="700" dirty="0">
                <a:solidFill>
                  <a:schemeClr val="tx1"/>
                </a:solidFill>
                <a:latin typeface="Microsoft YaHei" panose="020B0503020204020204" pitchFamily="34" charset="-122"/>
                <a:ea typeface="Microsoft YaHei" panose="020B0503020204020204" pitchFamily="34" charset="-122"/>
              </a:rPr>
              <a:t>灌溉進度</a:t>
            </a:r>
          </a:p>
        </p:txBody>
      </p:sp>
      <p:sp>
        <p:nvSpPr>
          <p:cNvPr id="93" name="矩形 92">
            <a:extLst>
              <a:ext uri="{FF2B5EF4-FFF2-40B4-BE49-F238E27FC236}">
                <a16:creationId xmlns:a16="http://schemas.microsoft.com/office/drawing/2014/main" id="{8DF91BDA-88C5-D37B-D220-34276EDCE3A8}"/>
              </a:ext>
            </a:extLst>
          </p:cNvPr>
          <p:cNvSpPr/>
          <p:nvPr/>
        </p:nvSpPr>
        <p:spPr>
          <a:xfrm>
            <a:off x="7393529" y="4513445"/>
            <a:ext cx="826222"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3.3.2 </a:t>
            </a:r>
            <a:r>
              <a:rPr lang="zh-TW" altLang="en-US" sz="700" dirty="0">
                <a:solidFill>
                  <a:schemeClr val="tx1"/>
                </a:solidFill>
                <a:latin typeface="Microsoft YaHei" panose="020B0503020204020204" pitchFamily="34" charset="-122"/>
                <a:ea typeface="Microsoft YaHei" panose="020B0503020204020204" pitchFamily="34" charset="-122"/>
              </a:rPr>
              <a:t>田間需水量推估</a:t>
            </a:r>
          </a:p>
        </p:txBody>
      </p:sp>
      <p:cxnSp>
        <p:nvCxnSpPr>
          <p:cNvPr id="94" name="直線接點 93">
            <a:extLst>
              <a:ext uri="{FF2B5EF4-FFF2-40B4-BE49-F238E27FC236}">
                <a16:creationId xmlns:a16="http://schemas.microsoft.com/office/drawing/2014/main" id="{189E2BF3-86CC-A223-B63F-FB55970403B5}"/>
              </a:ext>
            </a:extLst>
          </p:cNvPr>
          <p:cNvCxnSpPr>
            <a:cxnSpLocks/>
          </p:cNvCxnSpPr>
          <p:nvPr/>
        </p:nvCxnSpPr>
        <p:spPr>
          <a:xfrm>
            <a:off x="7239699" y="4033692"/>
            <a:ext cx="0" cy="651921"/>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cxnSp>
        <p:nvCxnSpPr>
          <p:cNvPr id="95" name="直線單箭頭接點 94">
            <a:extLst>
              <a:ext uri="{FF2B5EF4-FFF2-40B4-BE49-F238E27FC236}">
                <a16:creationId xmlns:a16="http://schemas.microsoft.com/office/drawing/2014/main" id="{F2A5C525-EF43-734F-6F2F-43CEA70B3486}"/>
              </a:ext>
            </a:extLst>
          </p:cNvPr>
          <p:cNvCxnSpPr>
            <a:cxnSpLocks/>
          </p:cNvCxnSpPr>
          <p:nvPr/>
        </p:nvCxnSpPr>
        <p:spPr>
          <a:xfrm>
            <a:off x="7239699" y="4291444"/>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96" name="直線單箭頭接點 95">
            <a:extLst>
              <a:ext uri="{FF2B5EF4-FFF2-40B4-BE49-F238E27FC236}">
                <a16:creationId xmlns:a16="http://schemas.microsoft.com/office/drawing/2014/main" id="{32816D45-3C0D-D3FF-9DFC-E1BDCB2A13AA}"/>
              </a:ext>
            </a:extLst>
          </p:cNvPr>
          <p:cNvCxnSpPr>
            <a:cxnSpLocks/>
          </p:cNvCxnSpPr>
          <p:nvPr/>
        </p:nvCxnSpPr>
        <p:spPr>
          <a:xfrm>
            <a:off x="7239699" y="4670334"/>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97" name="直線單箭頭接點 96">
            <a:extLst>
              <a:ext uri="{FF2B5EF4-FFF2-40B4-BE49-F238E27FC236}">
                <a16:creationId xmlns:a16="http://schemas.microsoft.com/office/drawing/2014/main" id="{9EE45520-2D43-D45E-AA5F-7A142B8DE8A6}"/>
              </a:ext>
            </a:extLst>
          </p:cNvPr>
          <p:cNvCxnSpPr>
            <a:cxnSpLocks/>
          </p:cNvCxnSpPr>
          <p:nvPr/>
        </p:nvCxnSpPr>
        <p:spPr>
          <a:xfrm>
            <a:off x="6930264" y="3954887"/>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100" name="矩形 99">
            <a:extLst>
              <a:ext uri="{FF2B5EF4-FFF2-40B4-BE49-F238E27FC236}">
                <a16:creationId xmlns:a16="http://schemas.microsoft.com/office/drawing/2014/main" id="{76618C4B-3CB4-7BE9-5FC1-FD911F11ED98}"/>
              </a:ext>
            </a:extLst>
          </p:cNvPr>
          <p:cNvSpPr/>
          <p:nvPr/>
        </p:nvSpPr>
        <p:spPr>
          <a:xfrm>
            <a:off x="7376993" y="3484462"/>
            <a:ext cx="838469" cy="313778"/>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700" dirty="0">
                <a:solidFill>
                  <a:schemeClr val="tx1"/>
                </a:solidFill>
                <a:latin typeface="Microsoft YaHei" panose="020B0503020204020204" pitchFamily="34" charset="-122"/>
                <a:ea typeface="Microsoft YaHei" panose="020B0503020204020204" pitchFamily="34" charset="-122"/>
              </a:rPr>
              <a:t>3.2.2 </a:t>
            </a:r>
            <a:r>
              <a:rPr lang="zh-TW" altLang="en-US" sz="700" dirty="0">
                <a:solidFill>
                  <a:schemeClr val="tx1"/>
                </a:solidFill>
                <a:latin typeface="Microsoft YaHei" panose="020B0503020204020204" pitchFamily="34" charset="-122"/>
                <a:ea typeface="Microsoft YaHei" panose="020B0503020204020204" pitchFamily="34" charset="-122"/>
              </a:rPr>
              <a:t>水稻灌溉水量計算</a:t>
            </a:r>
          </a:p>
        </p:txBody>
      </p:sp>
      <p:cxnSp>
        <p:nvCxnSpPr>
          <p:cNvPr id="101" name="直線單箭頭接點 100">
            <a:extLst>
              <a:ext uri="{FF2B5EF4-FFF2-40B4-BE49-F238E27FC236}">
                <a16:creationId xmlns:a16="http://schemas.microsoft.com/office/drawing/2014/main" id="{1200FFBF-6889-103B-994F-C2CE0D385F52}"/>
              </a:ext>
            </a:extLst>
          </p:cNvPr>
          <p:cNvCxnSpPr>
            <a:cxnSpLocks/>
          </p:cNvCxnSpPr>
          <p:nvPr/>
        </p:nvCxnSpPr>
        <p:spPr>
          <a:xfrm>
            <a:off x="7227453" y="3641351"/>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106" name="直線接點 105">
            <a:extLst>
              <a:ext uri="{FF2B5EF4-FFF2-40B4-BE49-F238E27FC236}">
                <a16:creationId xmlns:a16="http://schemas.microsoft.com/office/drawing/2014/main" id="{9F6605E1-5CE7-721B-F290-6D0C552AE7E0}"/>
              </a:ext>
            </a:extLst>
          </p:cNvPr>
          <p:cNvCxnSpPr>
            <a:cxnSpLocks/>
          </p:cNvCxnSpPr>
          <p:nvPr/>
        </p:nvCxnSpPr>
        <p:spPr>
          <a:xfrm>
            <a:off x="8443342" y="2020257"/>
            <a:ext cx="18048" cy="1086526"/>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sp>
        <p:nvSpPr>
          <p:cNvPr id="107" name="矩形 106">
            <a:extLst>
              <a:ext uri="{FF2B5EF4-FFF2-40B4-BE49-F238E27FC236}">
                <a16:creationId xmlns:a16="http://schemas.microsoft.com/office/drawing/2014/main" id="{91148287-4D54-401E-0088-3BDC7E7B0E7F}"/>
              </a:ext>
            </a:extLst>
          </p:cNvPr>
          <p:cNvSpPr/>
          <p:nvPr/>
        </p:nvSpPr>
        <p:spPr>
          <a:xfrm>
            <a:off x="8595664" y="2075525"/>
            <a:ext cx="1208972" cy="490832"/>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4.1</a:t>
            </a:r>
            <a:r>
              <a:rPr lang="zh-TW" altLang="en-US" sz="1400" dirty="0">
                <a:solidFill>
                  <a:schemeClr val="tx1"/>
                </a:solidFill>
                <a:latin typeface="Microsoft YaHei" panose="020B0503020204020204" pitchFamily="34" charset="-122"/>
                <a:ea typeface="Microsoft YaHei" panose="020B0503020204020204" pitchFamily="34" charset="-122"/>
              </a:rPr>
              <a:t>供灌缺水風險評估</a:t>
            </a:r>
          </a:p>
        </p:txBody>
      </p:sp>
      <p:cxnSp>
        <p:nvCxnSpPr>
          <p:cNvPr id="108" name="直線單箭頭接點 107">
            <a:extLst>
              <a:ext uri="{FF2B5EF4-FFF2-40B4-BE49-F238E27FC236}">
                <a16:creationId xmlns:a16="http://schemas.microsoft.com/office/drawing/2014/main" id="{0244B443-7491-EF70-0725-F0F77A4F1E1F}"/>
              </a:ext>
            </a:extLst>
          </p:cNvPr>
          <p:cNvCxnSpPr>
            <a:cxnSpLocks/>
          </p:cNvCxnSpPr>
          <p:nvPr/>
        </p:nvCxnSpPr>
        <p:spPr>
          <a:xfrm>
            <a:off x="8447636" y="2333756"/>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110" name="直線單箭頭接點 109">
            <a:extLst>
              <a:ext uri="{FF2B5EF4-FFF2-40B4-BE49-F238E27FC236}">
                <a16:creationId xmlns:a16="http://schemas.microsoft.com/office/drawing/2014/main" id="{3C1AB737-62D6-1211-4721-8A7F8CEA5596}"/>
              </a:ext>
            </a:extLst>
          </p:cNvPr>
          <p:cNvCxnSpPr>
            <a:cxnSpLocks/>
          </p:cNvCxnSpPr>
          <p:nvPr/>
        </p:nvCxnSpPr>
        <p:spPr>
          <a:xfrm>
            <a:off x="8443343" y="3106783"/>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111" name="矩形 110">
            <a:extLst>
              <a:ext uri="{FF2B5EF4-FFF2-40B4-BE49-F238E27FC236}">
                <a16:creationId xmlns:a16="http://schemas.microsoft.com/office/drawing/2014/main" id="{45FA5CBF-604A-3383-953B-636B408A27B1}"/>
              </a:ext>
            </a:extLst>
          </p:cNvPr>
          <p:cNvSpPr/>
          <p:nvPr/>
        </p:nvSpPr>
        <p:spPr>
          <a:xfrm>
            <a:off x="8595664" y="2881312"/>
            <a:ext cx="1208972" cy="489600"/>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4.2</a:t>
            </a:r>
            <a:r>
              <a:rPr lang="zh-TW" altLang="en-US" sz="1400" dirty="0">
                <a:solidFill>
                  <a:schemeClr val="tx1"/>
                </a:solidFill>
                <a:latin typeface="Microsoft YaHei" panose="020B0503020204020204" pitchFamily="34" charset="-122"/>
                <a:ea typeface="Microsoft YaHei" panose="020B0503020204020204" pitchFamily="34" charset="-122"/>
              </a:rPr>
              <a:t>推估入流量風險評估</a:t>
            </a:r>
          </a:p>
        </p:txBody>
      </p:sp>
      <p:cxnSp>
        <p:nvCxnSpPr>
          <p:cNvPr id="113" name="直線接點 112">
            <a:extLst>
              <a:ext uri="{FF2B5EF4-FFF2-40B4-BE49-F238E27FC236}">
                <a16:creationId xmlns:a16="http://schemas.microsoft.com/office/drawing/2014/main" id="{3042A6A2-6817-2DE7-0335-4AC90D5A962D}"/>
              </a:ext>
            </a:extLst>
          </p:cNvPr>
          <p:cNvCxnSpPr>
            <a:cxnSpLocks/>
          </p:cNvCxnSpPr>
          <p:nvPr/>
        </p:nvCxnSpPr>
        <p:spPr>
          <a:xfrm flipH="1">
            <a:off x="9926782" y="2020257"/>
            <a:ext cx="3507" cy="3875594"/>
          </a:xfrm>
          <a:prstGeom prst="line">
            <a:avLst/>
          </a:prstGeom>
          <a:solidFill>
            <a:schemeClr val="bg1"/>
          </a:solidFill>
          <a:ln w="38100">
            <a:solidFill>
              <a:schemeClr val="accent6">
                <a:lumMod val="60000"/>
                <a:lumOff val="40000"/>
              </a:schemeClr>
            </a:solidFill>
            <a:tailEnd type="none"/>
          </a:ln>
        </p:spPr>
        <p:style>
          <a:lnRef idx="2">
            <a:schemeClr val="accent1">
              <a:shade val="15000"/>
            </a:schemeClr>
          </a:lnRef>
          <a:fillRef idx="1">
            <a:schemeClr val="accent1"/>
          </a:fillRef>
          <a:effectRef idx="0">
            <a:schemeClr val="accent1"/>
          </a:effectRef>
          <a:fontRef idx="minor">
            <a:schemeClr val="lt1"/>
          </a:fontRef>
        </p:style>
      </p:cxnSp>
      <p:sp>
        <p:nvSpPr>
          <p:cNvPr id="114" name="矩形 113">
            <a:extLst>
              <a:ext uri="{FF2B5EF4-FFF2-40B4-BE49-F238E27FC236}">
                <a16:creationId xmlns:a16="http://schemas.microsoft.com/office/drawing/2014/main" id="{5EE68169-1D9C-CEA1-F548-1A026F2BBE0F}"/>
              </a:ext>
            </a:extLst>
          </p:cNvPr>
          <p:cNvSpPr/>
          <p:nvPr/>
        </p:nvSpPr>
        <p:spPr>
          <a:xfrm>
            <a:off x="10082610" y="2075524"/>
            <a:ext cx="1707026" cy="712829"/>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5.1 </a:t>
            </a:r>
            <a:r>
              <a:rPr lang="zh-TW" altLang="en-US" sz="1400" dirty="0">
                <a:solidFill>
                  <a:schemeClr val="tx1"/>
                </a:solidFill>
                <a:latin typeface="Microsoft YaHei" panose="020B0503020204020204" pitchFamily="34" charset="-122"/>
                <a:ea typeface="Microsoft YaHei" panose="020B0503020204020204" pitchFamily="34" charset="-122"/>
              </a:rPr>
              <a:t>供灌情境方案模擬</a:t>
            </a:r>
            <a:r>
              <a:rPr lang="en-US" altLang="zh-TW" sz="1400" dirty="0">
                <a:solidFill>
                  <a:schemeClr val="tx1"/>
                </a:solidFill>
                <a:latin typeface="Microsoft YaHei" panose="020B0503020204020204" pitchFamily="34" charset="-122"/>
                <a:ea typeface="Microsoft YaHei" panose="020B0503020204020204" pitchFamily="34" charset="-122"/>
              </a:rPr>
              <a:t>_</a:t>
            </a:r>
            <a:r>
              <a:rPr lang="zh-TW" altLang="en-US" sz="1400" dirty="0">
                <a:solidFill>
                  <a:schemeClr val="tx1"/>
                </a:solidFill>
                <a:latin typeface="Microsoft YaHei" panose="020B0503020204020204" pitchFamily="34" charset="-122"/>
                <a:ea typeface="Microsoft YaHei" panose="020B0503020204020204" pitchFamily="34" charset="-122"/>
              </a:rPr>
              <a:t>石門</a:t>
            </a:r>
          </a:p>
        </p:txBody>
      </p:sp>
      <p:cxnSp>
        <p:nvCxnSpPr>
          <p:cNvPr id="115" name="直線單箭頭接點 114">
            <a:extLst>
              <a:ext uri="{FF2B5EF4-FFF2-40B4-BE49-F238E27FC236}">
                <a16:creationId xmlns:a16="http://schemas.microsoft.com/office/drawing/2014/main" id="{DA35CCC0-0F3E-486F-1242-BAEC428CA955}"/>
              </a:ext>
            </a:extLst>
          </p:cNvPr>
          <p:cNvCxnSpPr>
            <a:cxnSpLocks/>
          </p:cNvCxnSpPr>
          <p:nvPr/>
        </p:nvCxnSpPr>
        <p:spPr>
          <a:xfrm>
            <a:off x="9934583" y="2333756"/>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116" name="直線單箭頭接點 115">
            <a:extLst>
              <a:ext uri="{FF2B5EF4-FFF2-40B4-BE49-F238E27FC236}">
                <a16:creationId xmlns:a16="http://schemas.microsoft.com/office/drawing/2014/main" id="{445D8A57-E96D-6BE0-7189-BD6643DB9AAB}"/>
              </a:ext>
            </a:extLst>
          </p:cNvPr>
          <p:cNvCxnSpPr>
            <a:cxnSpLocks/>
          </p:cNvCxnSpPr>
          <p:nvPr/>
        </p:nvCxnSpPr>
        <p:spPr>
          <a:xfrm>
            <a:off x="9916535" y="3286834"/>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sp>
        <p:nvSpPr>
          <p:cNvPr id="117" name="矩形 116">
            <a:extLst>
              <a:ext uri="{FF2B5EF4-FFF2-40B4-BE49-F238E27FC236}">
                <a16:creationId xmlns:a16="http://schemas.microsoft.com/office/drawing/2014/main" id="{DAF45C42-54D3-F5AF-F1B6-BAE7D7D436B3}"/>
              </a:ext>
            </a:extLst>
          </p:cNvPr>
          <p:cNvSpPr/>
          <p:nvPr/>
        </p:nvSpPr>
        <p:spPr>
          <a:xfrm>
            <a:off x="10082610" y="2938927"/>
            <a:ext cx="1707026" cy="712828"/>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5.2 </a:t>
            </a:r>
            <a:r>
              <a:rPr lang="zh-TW" altLang="en-US" sz="1400" dirty="0">
                <a:solidFill>
                  <a:schemeClr val="tx1"/>
                </a:solidFill>
                <a:latin typeface="Microsoft YaHei" panose="020B0503020204020204" pitchFamily="34" charset="-122"/>
                <a:ea typeface="Microsoft YaHei" panose="020B0503020204020204" pitchFamily="34" charset="-122"/>
              </a:rPr>
              <a:t>供灌情境方案模擬</a:t>
            </a:r>
            <a:r>
              <a:rPr lang="en-US" altLang="zh-TW" sz="1400" dirty="0">
                <a:solidFill>
                  <a:schemeClr val="tx1"/>
                </a:solidFill>
                <a:latin typeface="Microsoft YaHei" panose="020B0503020204020204" pitchFamily="34" charset="-122"/>
                <a:ea typeface="Microsoft YaHei" panose="020B0503020204020204" pitchFamily="34" charset="-122"/>
              </a:rPr>
              <a:t>_</a:t>
            </a:r>
            <a:r>
              <a:rPr lang="zh-TW" altLang="en-US" sz="1400" dirty="0">
                <a:solidFill>
                  <a:schemeClr val="tx1"/>
                </a:solidFill>
                <a:latin typeface="Microsoft YaHei" panose="020B0503020204020204" pitchFamily="34" charset="-122"/>
                <a:ea typeface="Microsoft YaHei" panose="020B0503020204020204" pitchFamily="34" charset="-122"/>
              </a:rPr>
              <a:t>曾文</a:t>
            </a:r>
          </a:p>
        </p:txBody>
      </p:sp>
      <p:sp>
        <p:nvSpPr>
          <p:cNvPr id="119" name="矩形 118">
            <a:extLst>
              <a:ext uri="{FF2B5EF4-FFF2-40B4-BE49-F238E27FC236}">
                <a16:creationId xmlns:a16="http://schemas.microsoft.com/office/drawing/2014/main" id="{FC3724F4-9EDC-9830-1EA6-FE0EE3454FD2}"/>
              </a:ext>
            </a:extLst>
          </p:cNvPr>
          <p:cNvSpPr/>
          <p:nvPr/>
        </p:nvSpPr>
        <p:spPr>
          <a:xfrm>
            <a:off x="10082610" y="3803986"/>
            <a:ext cx="1707026" cy="712829"/>
          </a:xfrm>
          <a:prstGeom prst="rect">
            <a:avLst/>
          </a:prstGeom>
          <a:solidFill>
            <a:srgbClr val="FF0000"/>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bg1"/>
                </a:solidFill>
                <a:latin typeface="Microsoft YaHei" panose="020B0503020204020204" pitchFamily="34" charset="-122"/>
                <a:ea typeface="Microsoft YaHei" panose="020B0503020204020204" pitchFamily="34" charset="-122"/>
              </a:rPr>
              <a:t>5.3</a:t>
            </a:r>
            <a:r>
              <a:rPr lang="zh-TW" altLang="en-US" sz="1400" dirty="0">
                <a:solidFill>
                  <a:schemeClr val="bg1"/>
                </a:solidFill>
                <a:latin typeface="Microsoft YaHei" panose="020B0503020204020204" pitchFamily="34" charset="-122"/>
                <a:ea typeface="Microsoft YaHei" panose="020B0503020204020204" pitchFamily="34" charset="-122"/>
              </a:rPr>
              <a:t>供灌情境方案模擬</a:t>
            </a:r>
            <a:r>
              <a:rPr lang="en-US" altLang="zh-TW" sz="1400" dirty="0">
                <a:solidFill>
                  <a:schemeClr val="bg1"/>
                </a:solidFill>
                <a:latin typeface="Microsoft YaHei" panose="020B0503020204020204" pitchFamily="34" charset="-122"/>
                <a:ea typeface="Microsoft YaHei" panose="020B0503020204020204" pitchFamily="34" charset="-122"/>
              </a:rPr>
              <a:t>_</a:t>
            </a:r>
            <a:r>
              <a:rPr lang="zh-TW" altLang="en-US" sz="1400" dirty="0">
                <a:solidFill>
                  <a:schemeClr val="bg1"/>
                </a:solidFill>
                <a:latin typeface="Microsoft YaHei" panose="020B0503020204020204" pitchFamily="34" charset="-122"/>
                <a:ea typeface="Microsoft YaHei" panose="020B0503020204020204" pitchFamily="34" charset="-122"/>
              </a:rPr>
              <a:t>鯉魚潭</a:t>
            </a:r>
          </a:p>
        </p:txBody>
      </p:sp>
      <p:sp>
        <p:nvSpPr>
          <p:cNvPr id="122" name="矩形 121">
            <a:extLst>
              <a:ext uri="{FF2B5EF4-FFF2-40B4-BE49-F238E27FC236}">
                <a16:creationId xmlns:a16="http://schemas.microsoft.com/office/drawing/2014/main" id="{E82747C6-8AC4-3F2B-10A9-03E553FC4CBF}"/>
              </a:ext>
            </a:extLst>
          </p:cNvPr>
          <p:cNvSpPr/>
          <p:nvPr/>
        </p:nvSpPr>
        <p:spPr>
          <a:xfrm>
            <a:off x="10082610" y="4668508"/>
            <a:ext cx="1707026" cy="712829"/>
          </a:xfrm>
          <a:prstGeom prst="rect">
            <a:avLst/>
          </a:prstGeom>
          <a:solidFill>
            <a:srgbClr val="FDD834"/>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tx1"/>
                </a:solidFill>
                <a:latin typeface="Microsoft YaHei" panose="020B0503020204020204" pitchFamily="34" charset="-122"/>
                <a:ea typeface="Microsoft YaHei" panose="020B0503020204020204" pitchFamily="34" charset="-122"/>
              </a:rPr>
              <a:t>5.4 </a:t>
            </a:r>
            <a:r>
              <a:rPr lang="zh-TW" altLang="en-US" sz="1400" dirty="0">
                <a:solidFill>
                  <a:schemeClr val="tx1"/>
                </a:solidFill>
                <a:latin typeface="Microsoft YaHei" panose="020B0503020204020204" pitchFamily="34" charset="-122"/>
                <a:ea typeface="Microsoft YaHei" panose="020B0503020204020204" pitchFamily="34" charset="-122"/>
              </a:rPr>
              <a:t>供灌配水查詢</a:t>
            </a:r>
          </a:p>
        </p:txBody>
      </p:sp>
      <p:sp>
        <p:nvSpPr>
          <p:cNvPr id="123" name="矩形 122">
            <a:extLst>
              <a:ext uri="{FF2B5EF4-FFF2-40B4-BE49-F238E27FC236}">
                <a16:creationId xmlns:a16="http://schemas.microsoft.com/office/drawing/2014/main" id="{3017B34D-9074-5503-C11D-6CBA52C16E25}"/>
              </a:ext>
            </a:extLst>
          </p:cNvPr>
          <p:cNvSpPr/>
          <p:nvPr/>
        </p:nvSpPr>
        <p:spPr>
          <a:xfrm>
            <a:off x="10084133" y="5539437"/>
            <a:ext cx="1707026" cy="712829"/>
          </a:xfrm>
          <a:prstGeom prst="rect">
            <a:avLst/>
          </a:prstGeom>
          <a:solidFill>
            <a:srgbClr val="FF0000"/>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400" dirty="0">
                <a:solidFill>
                  <a:schemeClr val="bg1"/>
                </a:solidFill>
                <a:latin typeface="Microsoft YaHei" panose="020B0503020204020204" pitchFamily="34" charset="-122"/>
                <a:ea typeface="Microsoft YaHei" panose="020B0503020204020204" pitchFamily="34" charset="-122"/>
              </a:rPr>
              <a:t>5.5</a:t>
            </a:r>
            <a:r>
              <a:rPr lang="zh-TW" altLang="en-US" sz="1400" dirty="0">
                <a:solidFill>
                  <a:schemeClr val="bg1"/>
                </a:solidFill>
                <a:latin typeface="Microsoft YaHei" panose="020B0503020204020204" pitchFamily="34" charset="-122"/>
                <a:ea typeface="Microsoft YaHei" panose="020B0503020204020204" pitchFamily="34" charset="-122"/>
              </a:rPr>
              <a:t>卑南溪關山大圳供灌系統圖</a:t>
            </a:r>
          </a:p>
        </p:txBody>
      </p:sp>
      <p:cxnSp>
        <p:nvCxnSpPr>
          <p:cNvPr id="125" name="直線單箭頭接點 124">
            <a:extLst>
              <a:ext uri="{FF2B5EF4-FFF2-40B4-BE49-F238E27FC236}">
                <a16:creationId xmlns:a16="http://schemas.microsoft.com/office/drawing/2014/main" id="{5CD2D69A-BAEA-B4BA-B7ED-EE82FD2C589C}"/>
              </a:ext>
            </a:extLst>
          </p:cNvPr>
          <p:cNvCxnSpPr>
            <a:cxnSpLocks/>
          </p:cNvCxnSpPr>
          <p:nvPr/>
        </p:nvCxnSpPr>
        <p:spPr>
          <a:xfrm>
            <a:off x="9926782" y="4170775"/>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126" name="直線單箭頭接點 125">
            <a:extLst>
              <a:ext uri="{FF2B5EF4-FFF2-40B4-BE49-F238E27FC236}">
                <a16:creationId xmlns:a16="http://schemas.microsoft.com/office/drawing/2014/main" id="{1E1078F3-7E45-A6F3-B811-C4740AD4DD69}"/>
              </a:ext>
            </a:extLst>
          </p:cNvPr>
          <p:cNvCxnSpPr>
            <a:cxnSpLocks/>
          </p:cNvCxnSpPr>
          <p:nvPr/>
        </p:nvCxnSpPr>
        <p:spPr>
          <a:xfrm>
            <a:off x="9926782" y="5045000"/>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cxnSp>
        <p:nvCxnSpPr>
          <p:cNvPr id="127" name="直線單箭頭接點 126">
            <a:extLst>
              <a:ext uri="{FF2B5EF4-FFF2-40B4-BE49-F238E27FC236}">
                <a16:creationId xmlns:a16="http://schemas.microsoft.com/office/drawing/2014/main" id="{467E33D3-C887-0B17-FE13-999567B825E4}"/>
              </a:ext>
            </a:extLst>
          </p:cNvPr>
          <p:cNvCxnSpPr>
            <a:cxnSpLocks/>
          </p:cNvCxnSpPr>
          <p:nvPr/>
        </p:nvCxnSpPr>
        <p:spPr>
          <a:xfrm>
            <a:off x="9926782" y="5871449"/>
            <a:ext cx="166076" cy="0"/>
          </a:xfrm>
          <a:prstGeom prst="straightConnector1">
            <a:avLst/>
          </a:prstGeom>
          <a:solidFill>
            <a:schemeClr val="bg1"/>
          </a:solid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cxnSp>
      <p:grpSp>
        <p:nvGrpSpPr>
          <p:cNvPr id="118" name="群組 117">
            <a:extLst>
              <a:ext uri="{FF2B5EF4-FFF2-40B4-BE49-F238E27FC236}">
                <a16:creationId xmlns:a16="http://schemas.microsoft.com/office/drawing/2014/main" id="{4D153727-C752-3D4C-FC7B-D88C7CC48AC6}"/>
              </a:ext>
            </a:extLst>
          </p:cNvPr>
          <p:cNvGrpSpPr/>
          <p:nvPr/>
        </p:nvGrpSpPr>
        <p:grpSpPr>
          <a:xfrm>
            <a:off x="219018" y="5501312"/>
            <a:ext cx="3489052" cy="1070335"/>
            <a:chOff x="356598" y="5472547"/>
            <a:chExt cx="3489052" cy="1070335"/>
          </a:xfrm>
        </p:grpSpPr>
        <p:sp>
          <p:nvSpPr>
            <p:cNvPr id="112" name="矩形 111">
              <a:extLst>
                <a:ext uri="{FF2B5EF4-FFF2-40B4-BE49-F238E27FC236}">
                  <a16:creationId xmlns:a16="http://schemas.microsoft.com/office/drawing/2014/main" id="{F084A5CD-F406-916F-4633-6C22D7FD870A}"/>
                </a:ext>
              </a:extLst>
            </p:cNvPr>
            <p:cNvSpPr/>
            <p:nvPr/>
          </p:nvSpPr>
          <p:spPr>
            <a:xfrm>
              <a:off x="356598" y="5472547"/>
              <a:ext cx="3489052" cy="107033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p>
          </p:txBody>
        </p:sp>
        <p:grpSp>
          <p:nvGrpSpPr>
            <p:cNvPr id="103" name="群組 102">
              <a:extLst>
                <a:ext uri="{FF2B5EF4-FFF2-40B4-BE49-F238E27FC236}">
                  <a16:creationId xmlns:a16="http://schemas.microsoft.com/office/drawing/2014/main" id="{43A03424-5A30-49D1-6FB0-B605B1085164}"/>
                </a:ext>
              </a:extLst>
            </p:cNvPr>
            <p:cNvGrpSpPr/>
            <p:nvPr/>
          </p:nvGrpSpPr>
          <p:grpSpPr>
            <a:xfrm>
              <a:off x="451336" y="5550324"/>
              <a:ext cx="2280206" cy="276999"/>
              <a:chOff x="356597" y="4277713"/>
              <a:chExt cx="2280206" cy="276999"/>
            </a:xfrm>
          </p:grpSpPr>
          <p:sp>
            <p:nvSpPr>
              <p:cNvPr id="42" name="矩形: 圓角 41">
                <a:extLst>
                  <a:ext uri="{FF2B5EF4-FFF2-40B4-BE49-F238E27FC236}">
                    <a16:creationId xmlns:a16="http://schemas.microsoft.com/office/drawing/2014/main" id="{B8CF5F03-287D-2188-E214-5E007C1038C1}"/>
                  </a:ext>
                </a:extLst>
              </p:cNvPr>
              <p:cNvSpPr/>
              <p:nvPr/>
            </p:nvSpPr>
            <p:spPr>
              <a:xfrm>
                <a:off x="356597" y="4305039"/>
                <a:ext cx="457740" cy="206958"/>
              </a:xfrm>
              <a:prstGeom prst="roundRect">
                <a:avLst/>
              </a:prstGeom>
              <a:solidFill>
                <a:srgbClr val="FF525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p>
            </p:txBody>
          </p:sp>
          <p:sp>
            <p:nvSpPr>
              <p:cNvPr id="84" name="文字方塊 83">
                <a:extLst>
                  <a:ext uri="{FF2B5EF4-FFF2-40B4-BE49-F238E27FC236}">
                    <a16:creationId xmlns:a16="http://schemas.microsoft.com/office/drawing/2014/main" id="{229ED131-65ED-9810-D920-01C1A2B31763}"/>
                  </a:ext>
                </a:extLst>
              </p:cNvPr>
              <p:cNvSpPr txBox="1"/>
              <p:nvPr/>
            </p:nvSpPr>
            <p:spPr>
              <a:xfrm>
                <a:off x="797838" y="4277713"/>
                <a:ext cx="1838965" cy="276999"/>
              </a:xfrm>
              <a:prstGeom prst="rect">
                <a:avLst/>
              </a:prstGeom>
              <a:noFill/>
            </p:spPr>
            <p:txBody>
              <a:bodyPr wrap="none" rtlCol="0">
                <a:spAutoFit/>
              </a:bodyPr>
              <a:lstStyle/>
              <a:p>
                <a:r>
                  <a:rPr lang="zh-TW" altLang="en-US" sz="1200" dirty="0">
                    <a:latin typeface="微軟正黑體" panose="020B0604030504040204" pitchFamily="34" charset="-120"/>
                    <a:ea typeface="微軟正黑體" panose="020B0604030504040204" pitchFamily="34" charset="-120"/>
                  </a:rPr>
                  <a:t>新增：</a:t>
                </a:r>
                <a:r>
                  <a:rPr lang="en-US" altLang="zh-TW" sz="1200" dirty="0">
                    <a:latin typeface="微軟正黑體" panose="020B0604030504040204" pitchFamily="34" charset="-120"/>
                    <a:ea typeface="微軟正黑體" panose="020B0604030504040204" pitchFamily="34" charset="-120"/>
                  </a:rPr>
                  <a:t>113</a:t>
                </a:r>
                <a:r>
                  <a:rPr lang="zh-TW" altLang="en-US" sz="1200" dirty="0">
                    <a:latin typeface="微軟正黑體" panose="020B0604030504040204" pitchFamily="34" charset="-120"/>
                    <a:ea typeface="微軟正黑體" panose="020B0604030504040204" pitchFamily="34" charset="-120"/>
                  </a:rPr>
                  <a:t>年建立之模組</a:t>
                </a:r>
              </a:p>
            </p:txBody>
          </p:sp>
        </p:grpSp>
        <p:grpSp>
          <p:nvGrpSpPr>
            <p:cNvPr id="104" name="群組 103">
              <a:extLst>
                <a:ext uri="{FF2B5EF4-FFF2-40B4-BE49-F238E27FC236}">
                  <a16:creationId xmlns:a16="http://schemas.microsoft.com/office/drawing/2014/main" id="{EBA66296-1D75-4063-A2F4-F327E83D73EE}"/>
                </a:ext>
              </a:extLst>
            </p:cNvPr>
            <p:cNvGrpSpPr/>
            <p:nvPr/>
          </p:nvGrpSpPr>
          <p:grpSpPr>
            <a:xfrm>
              <a:off x="451336" y="5885375"/>
              <a:ext cx="3384675" cy="276999"/>
              <a:chOff x="356597" y="4483921"/>
              <a:chExt cx="3384675" cy="276999"/>
            </a:xfrm>
          </p:grpSpPr>
          <p:sp>
            <p:nvSpPr>
              <p:cNvPr id="76" name="矩形: 圓角 75">
                <a:extLst>
                  <a:ext uri="{FF2B5EF4-FFF2-40B4-BE49-F238E27FC236}">
                    <a16:creationId xmlns:a16="http://schemas.microsoft.com/office/drawing/2014/main" id="{3294783F-DFD1-FDA3-3F7F-D742D1DC5E34}"/>
                  </a:ext>
                </a:extLst>
              </p:cNvPr>
              <p:cNvSpPr/>
              <p:nvPr/>
            </p:nvSpPr>
            <p:spPr>
              <a:xfrm>
                <a:off x="356597" y="4511247"/>
                <a:ext cx="457740" cy="206958"/>
              </a:xfrm>
              <a:prstGeom prst="roundRect">
                <a:avLst/>
              </a:prstGeom>
              <a:solidFill>
                <a:srgbClr val="FDD83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p>
            </p:txBody>
          </p:sp>
          <p:sp>
            <p:nvSpPr>
              <p:cNvPr id="98" name="文字方塊 97">
                <a:extLst>
                  <a:ext uri="{FF2B5EF4-FFF2-40B4-BE49-F238E27FC236}">
                    <a16:creationId xmlns:a16="http://schemas.microsoft.com/office/drawing/2014/main" id="{07D48952-091B-F0FD-74C5-44F3C8199780}"/>
                  </a:ext>
                </a:extLst>
              </p:cNvPr>
              <p:cNvSpPr txBox="1"/>
              <p:nvPr/>
            </p:nvSpPr>
            <p:spPr>
              <a:xfrm>
                <a:off x="797838" y="4483921"/>
                <a:ext cx="2943434" cy="276999"/>
              </a:xfrm>
              <a:prstGeom prst="rect">
                <a:avLst/>
              </a:prstGeom>
              <a:noFill/>
            </p:spPr>
            <p:txBody>
              <a:bodyPr wrap="none" rtlCol="0">
                <a:spAutoFit/>
              </a:bodyPr>
              <a:lstStyle/>
              <a:p>
                <a:r>
                  <a:rPr lang="zh-TW" altLang="en-US" sz="1200" dirty="0">
                    <a:latin typeface="微軟正黑體" panose="020B0604030504040204" pitchFamily="34" charset="-120"/>
                    <a:ea typeface="微軟正黑體" panose="020B0604030504040204" pitchFamily="34" charset="-120"/>
                  </a:rPr>
                  <a:t>擴充：</a:t>
                </a:r>
                <a:r>
                  <a:rPr lang="en-US" altLang="zh-TW" sz="1200" dirty="0">
                    <a:latin typeface="微軟正黑體" panose="020B0604030504040204" pitchFamily="34" charset="-120"/>
                    <a:ea typeface="微軟正黑體" panose="020B0604030504040204" pitchFamily="34" charset="-120"/>
                  </a:rPr>
                  <a:t>111-112</a:t>
                </a:r>
                <a:r>
                  <a:rPr lang="zh-TW" altLang="en-US" sz="1200" dirty="0">
                    <a:latin typeface="微軟正黑體" panose="020B0604030504040204" pitchFamily="34" charset="-120"/>
                    <a:ea typeface="微軟正黑體" panose="020B0604030504040204" pitchFamily="34" charset="-120"/>
                  </a:rPr>
                  <a:t>年建立，擴增功能之模組</a:t>
                </a:r>
              </a:p>
            </p:txBody>
          </p:sp>
        </p:grpSp>
        <p:grpSp>
          <p:nvGrpSpPr>
            <p:cNvPr id="105" name="群組 104">
              <a:extLst>
                <a:ext uri="{FF2B5EF4-FFF2-40B4-BE49-F238E27FC236}">
                  <a16:creationId xmlns:a16="http://schemas.microsoft.com/office/drawing/2014/main" id="{32E22566-CF88-ACD2-66FE-A587B4A80E1F}"/>
                </a:ext>
              </a:extLst>
            </p:cNvPr>
            <p:cNvGrpSpPr/>
            <p:nvPr/>
          </p:nvGrpSpPr>
          <p:grpSpPr>
            <a:xfrm>
              <a:off x="451336" y="6220427"/>
              <a:ext cx="3384675" cy="276999"/>
              <a:chOff x="356597" y="4721569"/>
              <a:chExt cx="3384675" cy="276999"/>
            </a:xfrm>
          </p:grpSpPr>
          <p:sp>
            <p:nvSpPr>
              <p:cNvPr id="77" name="矩形: 圓角 76">
                <a:extLst>
                  <a:ext uri="{FF2B5EF4-FFF2-40B4-BE49-F238E27FC236}">
                    <a16:creationId xmlns:a16="http://schemas.microsoft.com/office/drawing/2014/main" id="{0D38C9EA-E658-D141-F190-CF458EE9FEF6}"/>
                  </a:ext>
                </a:extLst>
              </p:cNvPr>
              <p:cNvSpPr/>
              <p:nvPr/>
            </p:nvSpPr>
            <p:spPr>
              <a:xfrm>
                <a:off x="356597" y="4748895"/>
                <a:ext cx="457740" cy="206958"/>
              </a:xfrm>
              <a:prstGeom prst="roundRect">
                <a:avLst/>
              </a:prstGeom>
              <a:solidFill>
                <a:schemeClr val="bg1"/>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2000" dirty="0"/>
              </a:p>
            </p:txBody>
          </p:sp>
          <p:sp>
            <p:nvSpPr>
              <p:cNvPr id="99" name="文字方塊 98">
                <a:extLst>
                  <a:ext uri="{FF2B5EF4-FFF2-40B4-BE49-F238E27FC236}">
                    <a16:creationId xmlns:a16="http://schemas.microsoft.com/office/drawing/2014/main" id="{CDF433C2-92DC-2529-AC06-21E0C42C9B93}"/>
                  </a:ext>
                </a:extLst>
              </p:cNvPr>
              <p:cNvSpPr txBox="1"/>
              <p:nvPr/>
            </p:nvSpPr>
            <p:spPr>
              <a:xfrm>
                <a:off x="797838" y="4721569"/>
                <a:ext cx="2943434" cy="276999"/>
              </a:xfrm>
              <a:prstGeom prst="rect">
                <a:avLst/>
              </a:prstGeom>
              <a:noFill/>
            </p:spPr>
            <p:txBody>
              <a:bodyPr wrap="none" rtlCol="0">
                <a:spAutoFit/>
              </a:bodyPr>
              <a:lstStyle/>
              <a:p>
                <a:r>
                  <a:rPr lang="zh-TW" altLang="en-US" sz="1200" dirty="0">
                    <a:latin typeface="微軟正黑體" panose="020B0604030504040204" pitchFamily="34" charset="-120"/>
                    <a:ea typeface="微軟正黑體" panose="020B0604030504040204" pitchFamily="34" charset="-120"/>
                  </a:rPr>
                  <a:t>維運：</a:t>
                </a:r>
                <a:r>
                  <a:rPr lang="en-US" altLang="zh-TW" sz="1200" dirty="0">
                    <a:latin typeface="微軟正黑體" panose="020B0604030504040204" pitchFamily="34" charset="-120"/>
                    <a:ea typeface="微軟正黑體" panose="020B0604030504040204" pitchFamily="34" charset="-120"/>
                  </a:rPr>
                  <a:t>111-112</a:t>
                </a:r>
                <a:r>
                  <a:rPr lang="zh-TW" altLang="en-US" sz="1200" dirty="0">
                    <a:latin typeface="微軟正黑體" panose="020B0604030504040204" pitchFamily="34" charset="-120"/>
                    <a:ea typeface="微軟正黑體" panose="020B0604030504040204" pitchFamily="34" charset="-120"/>
                  </a:rPr>
                  <a:t>年建立，資料維運之模組</a:t>
                </a:r>
              </a:p>
            </p:txBody>
          </p:sp>
        </p:grpSp>
      </p:grpSp>
      <p:sp>
        <p:nvSpPr>
          <p:cNvPr id="81" name="文字方塊 80">
            <a:extLst>
              <a:ext uri="{FF2B5EF4-FFF2-40B4-BE49-F238E27FC236}">
                <a16:creationId xmlns:a16="http://schemas.microsoft.com/office/drawing/2014/main" id="{F527007D-1AAD-4A52-808C-04AE693DAB99}"/>
              </a:ext>
            </a:extLst>
          </p:cNvPr>
          <p:cNvSpPr txBox="1"/>
          <p:nvPr/>
        </p:nvSpPr>
        <p:spPr>
          <a:xfrm>
            <a:off x="309388" y="5809664"/>
            <a:ext cx="495649" cy="461665"/>
          </a:xfrm>
          <a:prstGeom prst="rect">
            <a:avLst/>
          </a:prstGeom>
          <a:noFill/>
        </p:spPr>
        <p:txBody>
          <a:bodyPr wrap="none" rtlCol="0">
            <a:spAutoFit/>
          </a:bodyPr>
          <a:lstStyle/>
          <a:p>
            <a:r>
              <a:rPr lang="en-US" altLang="zh-TW" sz="2400" b="1" dirty="0"/>
              <a:t>15</a:t>
            </a:r>
            <a:endParaRPr lang="zh-TW" altLang="en-US" sz="2400" b="1" dirty="0"/>
          </a:p>
        </p:txBody>
      </p:sp>
      <p:sp>
        <p:nvSpPr>
          <p:cNvPr id="102" name="文字方塊 101">
            <a:extLst>
              <a:ext uri="{FF2B5EF4-FFF2-40B4-BE49-F238E27FC236}">
                <a16:creationId xmlns:a16="http://schemas.microsoft.com/office/drawing/2014/main" id="{E11028F0-F6A2-ED84-99C2-A2FE07AEC0E5}"/>
              </a:ext>
            </a:extLst>
          </p:cNvPr>
          <p:cNvSpPr txBox="1"/>
          <p:nvPr/>
        </p:nvSpPr>
        <p:spPr>
          <a:xfrm>
            <a:off x="452074" y="5465772"/>
            <a:ext cx="340158" cy="461665"/>
          </a:xfrm>
          <a:prstGeom prst="rect">
            <a:avLst/>
          </a:prstGeom>
          <a:noFill/>
        </p:spPr>
        <p:txBody>
          <a:bodyPr wrap="none" rtlCol="0">
            <a:spAutoFit/>
          </a:bodyPr>
          <a:lstStyle/>
          <a:p>
            <a:r>
              <a:rPr lang="en-US" altLang="zh-TW" sz="2400" b="1" dirty="0"/>
              <a:t>2</a:t>
            </a:r>
            <a:endParaRPr lang="zh-TW" altLang="en-US" sz="2400" b="1" dirty="0"/>
          </a:p>
        </p:txBody>
      </p:sp>
      <p:sp>
        <p:nvSpPr>
          <p:cNvPr id="109" name="投影片編號版面配置區 108">
            <a:extLst>
              <a:ext uri="{FF2B5EF4-FFF2-40B4-BE49-F238E27FC236}">
                <a16:creationId xmlns:a16="http://schemas.microsoft.com/office/drawing/2014/main" id="{E969FA0D-1C98-723C-CF6F-9216AEEFD561}"/>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7</a:t>
            </a:fld>
            <a:r>
              <a:rPr lang="en-US" altLang="zh-TW" dirty="0"/>
              <a:t>/66</a:t>
            </a:r>
            <a:endParaRPr lang="zh-TW" altLang="en-US" dirty="0"/>
          </a:p>
        </p:txBody>
      </p:sp>
    </p:spTree>
    <p:extLst>
      <p:ext uri="{BB962C8B-B14F-4D97-AF65-F5344CB8AC3E}">
        <p14:creationId xmlns:p14="http://schemas.microsoft.com/office/powerpoint/2010/main" val="2990459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4">
            <a:extLst>
              <a:ext uri="{FF2B5EF4-FFF2-40B4-BE49-F238E27FC236}">
                <a16:creationId xmlns:a16="http://schemas.microsoft.com/office/drawing/2014/main" id="{BA19DB8A-0071-9FEA-D9B6-680462C092BB}"/>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E969FA0D-1C98-723C-CF6F-9216AEEFD561}"/>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8</a:t>
            </a:fld>
            <a:r>
              <a:rPr lang="en-US" altLang="zh-TW" dirty="0"/>
              <a:t>/66</a:t>
            </a:r>
            <a:endParaRPr lang="zh-TW" altLang="en-US" dirty="0"/>
          </a:p>
        </p:txBody>
      </p:sp>
      <p:sp>
        <p:nvSpPr>
          <p:cNvPr id="2" name="Text Box 65">
            <a:extLst>
              <a:ext uri="{FF2B5EF4-FFF2-40B4-BE49-F238E27FC236}">
                <a16:creationId xmlns:a16="http://schemas.microsoft.com/office/drawing/2014/main" id="{9EC62743-AA64-37E7-AB1C-C975CFDCEAA1}"/>
              </a:ext>
            </a:extLst>
          </p:cNvPr>
          <p:cNvSpPr txBox="1">
            <a:spLocks noChangeArrowheads="1"/>
          </p:cNvSpPr>
          <p:nvPr/>
        </p:nvSpPr>
        <p:spPr bwMode="auto">
          <a:xfrm>
            <a:off x="860653" y="770435"/>
            <a:ext cx="10378800" cy="3633945"/>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降雨情勢：</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擴充</a:t>
            </a:r>
            <a:r>
              <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5</a:t>
            </a:r>
            <a:r>
              <a:rPr lang="zh-TW" altLang="en-US"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個功能模組</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endPar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endPar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4" name="圖片 3">
            <a:extLst>
              <a:ext uri="{FF2B5EF4-FFF2-40B4-BE49-F238E27FC236}">
                <a16:creationId xmlns:a16="http://schemas.microsoft.com/office/drawing/2014/main" id="{E66CD9D1-2A3F-548B-CBC6-5225E7CF60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51711" y="1641889"/>
            <a:ext cx="8078697" cy="4610742"/>
          </a:xfrm>
          <a:prstGeom prst="rect">
            <a:avLst/>
          </a:prstGeom>
        </p:spPr>
      </p:pic>
      <p:grpSp>
        <p:nvGrpSpPr>
          <p:cNvPr id="6" name="群組 5">
            <a:extLst>
              <a:ext uri="{FF2B5EF4-FFF2-40B4-BE49-F238E27FC236}">
                <a16:creationId xmlns:a16="http://schemas.microsoft.com/office/drawing/2014/main" id="{4F52E7EA-E537-FE41-80B5-284E889BCFAE}"/>
              </a:ext>
            </a:extLst>
          </p:cNvPr>
          <p:cNvGrpSpPr/>
          <p:nvPr/>
        </p:nvGrpSpPr>
        <p:grpSpPr>
          <a:xfrm>
            <a:off x="264471" y="5859046"/>
            <a:ext cx="3018607" cy="697018"/>
            <a:chOff x="240614" y="5955894"/>
            <a:chExt cx="3018607" cy="697018"/>
          </a:xfrm>
        </p:grpSpPr>
        <p:grpSp>
          <p:nvGrpSpPr>
            <p:cNvPr id="7" name="群組 6">
              <a:extLst>
                <a:ext uri="{FF2B5EF4-FFF2-40B4-BE49-F238E27FC236}">
                  <a16:creationId xmlns:a16="http://schemas.microsoft.com/office/drawing/2014/main" id="{3794CDD3-0B6E-4D95-B799-6CAF12224640}"/>
                </a:ext>
              </a:extLst>
            </p:cNvPr>
            <p:cNvGrpSpPr/>
            <p:nvPr/>
          </p:nvGrpSpPr>
          <p:grpSpPr>
            <a:xfrm>
              <a:off x="240614" y="5955894"/>
              <a:ext cx="2007112" cy="261610"/>
              <a:chOff x="356597" y="4277713"/>
              <a:chExt cx="2879052" cy="375260"/>
            </a:xfrm>
          </p:grpSpPr>
          <p:sp>
            <p:nvSpPr>
              <p:cNvPr id="14" name="矩形: 圓角 13">
                <a:extLst>
                  <a:ext uri="{FF2B5EF4-FFF2-40B4-BE49-F238E27FC236}">
                    <a16:creationId xmlns:a16="http://schemas.microsoft.com/office/drawing/2014/main" id="{4BDB40D0-A935-CC50-63F7-F7F356276158}"/>
                  </a:ext>
                </a:extLst>
              </p:cNvPr>
              <p:cNvSpPr/>
              <p:nvPr/>
            </p:nvSpPr>
            <p:spPr>
              <a:xfrm>
                <a:off x="356597" y="4361865"/>
                <a:ext cx="457739" cy="206957"/>
              </a:xfrm>
              <a:prstGeom prst="roundRect">
                <a:avLst/>
              </a:prstGeom>
              <a:solidFill>
                <a:srgbClr val="FF525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文字方塊 15">
                <a:extLst>
                  <a:ext uri="{FF2B5EF4-FFF2-40B4-BE49-F238E27FC236}">
                    <a16:creationId xmlns:a16="http://schemas.microsoft.com/office/drawing/2014/main" id="{3409B06C-75B0-129F-C7DA-6CDED50C4995}"/>
                  </a:ext>
                </a:extLst>
              </p:cNvPr>
              <p:cNvSpPr txBox="1"/>
              <p:nvPr/>
            </p:nvSpPr>
            <p:spPr>
              <a:xfrm>
                <a:off x="797838" y="4277713"/>
                <a:ext cx="2437811"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新增：</a:t>
                </a:r>
                <a:r>
                  <a:rPr lang="en-US" altLang="zh-TW" sz="1100" dirty="0">
                    <a:latin typeface="微軟正黑體" panose="020B0604030504040204" pitchFamily="34" charset="-120"/>
                    <a:ea typeface="微軟正黑體" panose="020B0604030504040204" pitchFamily="34" charset="-120"/>
                  </a:rPr>
                  <a:t>113</a:t>
                </a:r>
                <a:r>
                  <a:rPr lang="zh-TW" altLang="en-US" sz="1100" dirty="0">
                    <a:latin typeface="微軟正黑體" panose="020B0604030504040204" pitchFamily="34" charset="-120"/>
                    <a:ea typeface="微軟正黑體" panose="020B0604030504040204" pitchFamily="34" charset="-120"/>
                  </a:rPr>
                  <a:t>年建立之模組</a:t>
                </a:r>
                <a:endParaRPr lang="en-US" altLang="zh-TW" sz="1100" dirty="0">
                  <a:latin typeface="微軟正黑體" panose="020B0604030504040204" pitchFamily="34" charset="-120"/>
                  <a:ea typeface="微軟正黑體" panose="020B0604030504040204" pitchFamily="34" charset="-120"/>
                </a:endParaRPr>
              </a:p>
            </p:txBody>
          </p:sp>
        </p:grpSp>
        <p:grpSp>
          <p:nvGrpSpPr>
            <p:cNvPr id="8" name="群組 7">
              <a:extLst>
                <a:ext uri="{FF2B5EF4-FFF2-40B4-BE49-F238E27FC236}">
                  <a16:creationId xmlns:a16="http://schemas.microsoft.com/office/drawing/2014/main" id="{C917FBCE-DBFA-6A1E-897A-DBA740E22EED}"/>
                </a:ext>
              </a:extLst>
            </p:cNvPr>
            <p:cNvGrpSpPr/>
            <p:nvPr/>
          </p:nvGrpSpPr>
          <p:grpSpPr>
            <a:xfrm>
              <a:off x="240614" y="6173598"/>
              <a:ext cx="3018607" cy="261610"/>
              <a:chOff x="356597" y="4483921"/>
              <a:chExt cx="4329965" cy="375260"/>
            </a:xfrm>
          </p:grpSpPr>
          <p:sp>
            <p:nvSpPr>
              <p:cNvPr id="12" name="矩形: 圓角 11">
                <a:extLst>
                  <a:ext uri="{FF2B5EF4-FFF2-40B4-BE49-F238E27FC236}">
                    <a16:creationId xmlns:a16="http://schemas.microsoft.com/office/drawing/2014/main" id="{C474DC02-35FE-979E-CFF5-84156DB3F740}"/>
                  </a:ext>
                </a:extLst>
              </p:cNvPr>
              <p:cNvSpPr/>
              <p:nvPr/>
            </p:nvSpPr>
            <p:spPr>
              <a:xfrm>
                <a:off x="356597" y="4568073"/>
                <a:ext cx="457739" cy="206957"/>
              </a:xfrm>
              <a:prstGeom prst="roundRect">
                <a:avLst/>
              </a:prstGeom>
              <a:solidFill>
                <a:srgbClr val="FDD83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文字方塊 12">
                <a:extLst>
                  <a:ext uri="{FF2B5EF4-FFF2-40B4-BE49-F238E27FC236}">
                    <a16:creationId xmlns:a16="http://schemas.microsoft.com/office/drawing/2014/main" id="{56762D96-15DE-96AC-EE7F-28DFDB956384}"/>
                  </a:ext>
                </a:extLst>
              </p:cNvPr>
              <p:cNvSpPr txBox="1"/>
              <p:nvPr/>
            </p:nvSpPr>
            <p:spPr>
              <a:xfrm>
                <a:off x="797838" y="4483921"/>
                <a:ext cx="3888724"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擴充：</a:t>
                </a:r>
                <a:r>
                  <a:rPr lang="en-US" altLang="zh-TW" sz="1100" dirty="0">
                    <a:latin typeface="微軟正黑體" panose="020B0604030504040204" pitchFamily="34" charset="-120"/>
                    <a:ea typeface="微軟正黑體" panose="020B0604030504040204" pitchFamily="34" charset="-120"/>
                  </a:rPr>
                  <a:t>111-112</a:t>
                </a:r>
                <a:r>
                  <a:rPr lang="zh-TW" altLang="en-US" sz="1100" dirty="0">
                    <a:latin typeface="微軟正黑體" panose="020B0604030504040204" pitchFamily="34" charset="-120"/>
                    <a:ea typeface="微軟正黑體" panose="020B0604030504040204" pitchFamily="34" charset="-120"/>
                  </a:rPr>
                  <a:t>年建立，擴增功能之模組</a:t>
                </a:r>
                <a:endParaRPr lang="en-US" altLang="zh-TW" sz="1100" dirty="0">
                  <a:latin typeface="微軟正黑體" panose="020B0604030504040204" pitchFamily="34" charset="-120"/>
                  <a:ea typeface="微軟正黑體" panose="020B0604030504040204" pitchFamily="34" charset="-120"/>
                </a:endParaRPr>
              </a:p>
            </p:txBody>
          </p:sp>
        </p:grpSp>
        <p:grpSp>
          <p:nvGrpSpPr>
            <p:cNvPr id="9" name="群組 8">
              <a:extLst>
                <a:ext uri="{FF2B5EF4-FFF2-40B4-BE49-F238E27FC236}">
                  <a16:creationId xmlns:a16="http://schemas.microsoft.com/office/drawing/2014/main" id="{87B62EBD-F112-81DF-1457-A545CDE76E88}"/>
                </a:ext>
              </a:extLst>
            </p:cNvPr>
            <p:cNvGrpSpPr/>
            <p:nvPr/>
          </p:nvGrpSpPr>
          <p:grpSpPr>
            <a:xfrm>
              <a:off x="240614" y="6391302"/>
              <a:ext cx="3018607" cy="261610"/>
              <a:chOff x="356597" y="4721569"/>
              <a:chExt cx="4329965" cy="375260"/>
            </a:xfrm>
          </p:grpSpPr>
          <p:sp>
            <p:nvSpPr>
              <p:cNvPr id="10" name="矩形: 圓角 9">
                <a:extLst>
                  <a:ext uri="{FF2B5EF4-FFF2-40B4-BE49-F238E27FC236}">
                    <a16:creationId xmlns:a16="http://schemas.microsoft.com/office/drawing/2014/main" id="{DC83AA69-30CA-A9EC-1F2C-0262A1C821EA}"/>
                  </a:ext>
                </a:extLst>
              </p:cNvPr>
              <p:cNvSpPr/>
              <p:nvPr/>
            </p:nvSpPr>
            <p:spPr>
              <a:xfrm>
                <a:off x="356597" y="4805721"/>
                <a:ext cx="457739" cy="206957"/>
              </a:xfrm>
              <a:prstGeom prst="roundRect">
                <a:avLst/>
              </a:prstGeom>
              <a:solidFill>
                <a:schemeClr val="bg1"/>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文字方塊 10">
                <a:extLst>
                  <a:ext uri="{FF2B5EF4-FFF2-40B4-BE49-F238E27FC236}">
                    <a16:creationId xmlns:a16="http://schemas.microsoft.com/office/drawing/2014/main" id="{4DC4B57D-A13A-A24E-A4C7-2432BD1711BD}"/>
                  </a:ext>
                </a:extLst>
              </p:cNvPr>
              <p:cNvSpPr txBox="1"/>
              <p:nvPr/>
            </p:nvSpPr>
            <p:spPr>
              <a:xfrm>
                <a:off x="797838" y="4721569"/>
                <a:ext cx="3888724" cy="375260"/>
              </a:xfrm>
              <a:prstGeom prst="rect">
                <a:avLst/>
              </a:prstGeom>
              <a:noFill/>
            </p:spPr>
            <p:txBody>
              <a:bodyPr wrap="none" rtlCol="0">
                <a:spAutoFit/>
              </a:bodyPr>
              <a:lstStyle/>
              <a:p>
                <a:r>
                  <a:rPr lang="zh-TW" altLang="en-US" sz="1100" dirty="0">
                    <a:latin typeface="微軟正黑體" panose="020B0604030504040204" pitchFamily="34" charset="-120"/>
                    <a:ea typeface="微軟正黑體" panose="020B0604030504040204" pitchFamily="34" charset="-120"/>
                  </a:rPr>
                  <a:t>維運：</a:t>
                </a:r>
                <a:r>
                  <a:rPr lang="en-US" altLang="zh-TW" sz="1100" dirty="0">
                    <a:latin typeface="微軟正黑體" panose="020B0604030504040204" pitchFamily="34" charset="-120"/>
                    <a:ea typeface="微軟正黑體" panose="020B0604030504040204" pitchFamily="34" charset="-120"/>
                  </a:rPr>
                  <a:t>111-112</a:t>
                </a:r>
                <a:r>
                  <a:rPr lang="zh-TW" altLang="en-US" sz="1100" dirty="0">
                    <a:latin typeface="微軟正黑體" panose="020B0604030504040204" pitchFamily="34" charset="-120"/>
                    <a:ea typeface="微軟正黑體" panose="020B0604030504040204" pitchFamily="34" charset="-120"/>
                  </a:rPr>
                  <a:t>年建立，資料維運之模組</a:t>
                </a:r>
                <a:endParaRPr lang="en-US" altLang="zh-TW" sz="1100" dirty="0">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392116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D4F6A-534C-5644-5900-0F23B71D1906}"/>
            </a:ext>
          </a:extLst>
        </p:cNvPr>
        <p:cNvGrpSpPr/>
        <p:nvPr/>
      </p:nvGrpSpPr>
      <p:grpSpPr>
        <a:xfrm>
          <a:off x="0" y="0"/>
          <a:ext cx="0" cy="0"/>
          <a:chOff x="0" y="0"/>
          <a:chExt cx="0" cy="0"/>
        </a:xfrm>
      </p:grpSpPr>
      <p:sp>
        <p:nvSpPr>
          <p:cNvPr id="15" name="標題 14">
            <a:extLst>
              <a:ext uri="{FF2B5EF4-FFF2-40B4-BE49-F238E27FC236}">
                <a16:creationId xmlns:a16="http://schemas.microsoft.com/office/drawing/2014/main" id="{890D47C8-27BF-7490-3984-E264F93AB2BD}"/>
              </a:ext>
            </a:extLst>
          </p:cNvPr>
          <p:cNvSpPr>
            <a:spLocks noGrp="1"/>
          </p:cNvSpPr>
          <p:nvPr>
            <p:ph type="title"/>
          </p:nvPr>
        </p:nvSpPr>
        <p:spPr/>
        <p:txBody>
          <a:bodyPr/>
          <a:lstStyle/>
          <a:p>
            <a:pPr eaLnBrk="1" hangingPunct="1"/>
            <a:r>
              <a:rPr kumimoji="0" lang="zh-TW" altLang="en-US" sz="3600" b="1" dirty="0">
                <a:solidFill>
                  <a:prstClr val="black"/>
                </a:solidFill>
                <a:latin typeface="Microsoft YaHei" panose="020B0503020204020204" pitchFamily="34" charset="-122"/>
                <a:ea typeface="Microsoft YaHei" panose="020B0503020204020204" pitchFamily="34" charset="-122"/>
                <a:cs typeface="Times New Roman" pitchFamily="18" charset="0"/>
              </a:rPr>
              <a:t>貳、期中階段計畫執行情形</a:t>
            </a:r>
          </a:p>
        </p:txBody>
      </p:sp>
      <p:sp>
        <p:nvSpPr>
          <p:cNvPr id="109" name="投影片編號版面配置區 108">
            <a:extLst>
              <a:ext uri="{FF2B5EF4-FFF2-40B4-BE49-F238E27FC236}">
                <a16:creationId xmlns:a16="http://schemas.microsoft.com/office/drawing/2014/main" id="{46335B9E-55B5-E9A6-A0FE-FC3DCFD0FBDF}"/>
              </a:ext>
            </a:extLst>
          </p:cNvPr>
          <p:cNvSpPr>
            <a:spLocks noGrp="1"/>
          </p:cNvSpPr>
          <p:nvPr>
            <p:ph type="sldNum" sz="quarter" idx="10"/>
          </p:nvPr>
        </p:nvSpPr>
        <p:spPr/>
        <p:txBody>
          <a:bodyPr/>
          <a:lstStyle/>
          <a:p>
            <a:fld id="{844954B3-848D-4E3F-93B8-92153C4AE8C6}" type="slidenum">
              <a:rPr lang="zh-TW" altLang="en-US" smtClean="0">
                <a:solidFill>
                  <a:srgbClr val="0000FF"/>
                </a:solidFill>
              </a:rPr>
              <a:pPr/>
              <a:t>9</a:t>
            </a:fld>
            <a:r>
              <a:rPr lang="en-US" altLang="zh-TW" dirty="0"/>
              <a:t>/66</a:t>
            </a:r>
            <a:endParaRPr lang="zh-TW" altLang="en-US" dirty="0"/>
          </a:p>
        </p:txBody>
      </p:sp>
      <p:sp>
        <p:nvSpPr>
          <p:cNvPr id="2" name="Text Box 65">
            <a:extLst>
              <a:ext uri="{FF2B5EF4-FFF2-40B4-BE49-F238E27FC236}">
                <a16:creationId xmlns:a16="http://schemas.microsoft.com/office/drawing/2014/main" id="{BB8DADB4-0610-9189-6BA2-4EA86662D78C}"/>
              </a:ext>
            </a:extLst>
          </p:cNvPr>
          <p:cNvSpPr txBox="1">
            <a:spLocks noChangeArrowheads="1"/>
          </p:cNvSpPr>
          <p:nvPr/>
        </p:nvSpPr>
        <p:spPr bwMode="auto">
          <a:xfrm>
            <a:off x="860653" y="770435"/>
            <a:ext cx="10378800" cy="863955"/>
          </a:xfrm>
          <a:prstGeom prst="rect">
            <a:avLst/>
          </a:prstGeom>
          <a:noFill/>
          <a:ln w="9525">
            <a:noFill/>
            <a:miter lim="800000"/>
            <a:headEnd/>
            <a:tailEnd/>
          </a:ln>
          <a:effectLst/>
        </p:spPr>
        <p:txBody>
          <a:bodyPr wrap="square" lIns="90000" tIns="46800" rIns="90000" bIns="46800">
            <a:spAutoFit/>
          </a:bodyPr>
          <a:lstStyle>
            <a:defPPr>
              <a:defRPr lang="zh-TW"/>
            </a:defPPr>
            <a:lvl1pPr marL="263525" indent="-263525">
              <a:spcBef>
                <a:spcPts val="1200"/>
              </a:spcBef>
              <a:buClr>
                <a:srgbClr val="FF0000"/>
              </a:buClr>
              <a:buSzPct val="80000"/>
              <a:buFont typeface="Wingdings" pitchFamily="2" charset="2"/>
              <a:buChar char="l"/>
              <a:defRPr sz="2200" b="1">
                <a:ea typeface="微軟正黑體" panose="020B0604030504040204" pitchFamily="34" charset="-120"/>
              </a:defRPr>
            </a:lvl1pPr>
          </a:lstStyle>
          <a:p>
            <a:pPr marL="0" indent="0" algn="just" eaLnBrk="1" hangingPunct="1">
              <a:spcAft>
                <a:spcPts val="0"/>
              </a:spcAft>
              <a:buClr>
                <a:srgbClr val="0070C0"/>
              </a:buClr>
              <a:buNone/>
            </a:pPr>
            <a:r>
              <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rPr>
              <a:t>(1.1)</a:t>
            </a: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重要水資源競用區相關分析模組及可視化查詢展示功能之擴充</a:t>
            </a:r>
            <a:endParaRPr lang="en-US" altLang="zh-TW" sz="2000" b="1"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447675" indent="-247650" algn="just" eaLnBrk="1" hangingPunct="1">
              <a:spcAft>
                <a:spcPts val="0"/>
              </a:spcAft>
              <a:buClr>
                <a:srgbClr val="0070C0"/>
              </a:buClr>
              <a:buFont typeface="Wingdings" panose="05000000000000000000" pitchFamily="2" charset="2"/>
              <a:buChar char="l"/>
            </a:pPr>
            <a:r>
              <a:rPr lang="zh-TW" altLang="en-US" sz="2000" b="1" kern="100" dirty="0">
                <a:latin typeface="Microsoft YaHei" panose="020B0503020204020204" pitchFamily="34" charset="-122"/>
                <a:ea typeface="Microsoft YaHei" panose="020B0503020204020204" pitchFamily="34" charset="-122"/>
                <a:cs typeface="Times New Roman" panose="02020603050405020304" pitchFamily="18" charset="0"/>
              </a:rPr>
              <a:t>降雨情勢</a:t>
            </a:r>
            <a:r>
              <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&gt;</a:t>
            </a:r>
            <a:r>
              <a:rPr lang="zh-TW" altLang="en-US" sz="2000" kern="100" dirty="0">
                <a:latin typeface="Microsoft YaHei" panose="020B0503020204020204" pitchFamily="34" charset="-122"/>
                <a:ea typeface="Microsoft YaHei" panose="020B0503020204020204" pitchFamily="34" charset="-122"/>
                <a:cs typeface="Times New Roman" panose="02020603050405020304" pitchFamily="18" charset="0"/>
              </a:rPr>
              <a:t>日降雨量模組</a:t>
            </a:r>
            <a:endParaRPr lang="en-US" altLang="zh-TW" sz="2000" kern="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4" name="圖片 3">
            <a:extLst>
              <a:ext uri="{FF2B5EF4-FFF2-40B4-BE49-F238E27FC236}">
                <a16:creationId xmlns:a16="http://schemas.microsoft.com/office/drawing/2014/main" id="{1CED3ACF-D56A-0DC2-EEDA-4E371F6D684C}"/>
              </a:ext>
            </a:extLst>
          </p:cNvPr>
          <p:cNvPicPr>
            <a:picLocks noChangeAspect="1"/>
          </p:cNvPicPr>
          <p:nvPr/>
        </p:nvPicPr>
        <p:blipFill>
          <a:blip r:embed="rId2"/>
          <a:stretch>
            <a:fillRect/>
          </a:stretch>
        </p:blipFill>
        <p:spPr>
          <a:xfrm>
            <a:off x="0" y="1676129"/>
            <a:ext cx="12192000" cy="4461836"/>
          </a:xfrm>
          <a:prstGeom prst="rect">
            <a:avLst/>
          </a:prstGeom>
        </p:spPr>
      </p:pic>
    </p:spTree>
    <p:extLst>
      <p:ext uri="{BB962C8B-B14F-4D97-AF65-F5344CB8AC3E}">
        <p14:creationId xmlns:p14="http://schemas.microsoft.com/office/powerpoint/2010/main" val="175045957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5906</TotalTime>
  <Words>9895</Words>
  <Application>Microsoft Office PowerPoint</Application>
  <PresentationFormat>寬螢幕</PresentationFormat>
  <Paragraphs>1255</Paragraphs>
  <Slides>66</Slides>
  <Notes>7</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66</vt:i4>
      </vt:variant>
    </vt:vector>
  </HeadingPairs>
  <TitlesOfParts>
    <vt:vector size="75" baseType="lpstr">
      <vt:lpstr>Microsoft YaHei</vt:lpstr>
      <vt:lpstr>微軟正黑體</vt:lpstr>
      <vt:lpstr>新細明體</vt:lpstr>
      <vt:lpstr>Arial</vt:lpstr>
      <vt:lpstr>Calibri</vt:lpstr>
      <vt:lpstr>Cambria Math</vt:lpstr>
      <vt:lpstr>Times New Roman</vt:lpstr>
      <vt:lpstr>Wingdings</vt:lpstr>
      <vt:lpstr>Office 佈景主題</vt:lpstr>
      <vt:lpstr>PowerPoint 簡報</vt:lpstr>
      <vt:lpstr>簡報大綱</vt:lpstr>
      <vt:lpstr>緣起</vt:lpstr>
      <vt:lpstr>壹、工作項目</vt:lpstr>
      <vt:lpstr>壹、工作項目</vt:lpstr>
      <vt:lpstr>壹、工作項目</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貳、期中階段計畫執行情形</vt:lpstr>
      <vt:lpstr>參、綱要計畫審查內容</vt:lpstr>
      <vt:lpstr>參、綱要計畫審查內容</vt:lpstr>
      <vt:lpstr>參、綱要計畫審查內容</vt:lpstr>
      <vt:lpstr>參、綱要計畫審查內容</vt:lpstr>
      <vt:lpstr>參、綱要計畫審查內容</vt:lpstr>
      <vt:lpstr>參、綱要計畫審查內容</vt:lpstr>
      <vt:lpstr>參、綱要計畫審查內容</vt:lpstr>
      <vt:lpstr>參、綱要計畫審查內容</vt:lpstr>
      <vt:lpstr>參、綱要計畫審查內容</vt:lpstr>
      <vt:lpstr>參、綱要計畫審查內容</vt:lpstr>
      <vt:lpstr>參、綱要計畫審查內容</vt:lpstr>
      <vt:lpstr>參、綱要計畫審查內容</vt:lpstr>
      <vt:lpstr>參、綱要計畫審查內容</vt:lpstr>
      <vt:lpstr>參、綱要計畫審查內容</vt:lpstr>
      <vt:lpstr>簡報完畢 敬請指教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楊舜年</dc:creator>
  <cp:lastModifiedBy>楊舜年</cp:lastModifiedBy>
  <cp:revision>430</cp:revision>
  <cp:lastPrinted>2024-01-03T01:49:39Z</cp:lastPrinted>
  <dcterms:created xsi:type="dcterms:W3CDTF">2023-12-27T00:43:53Z</dcterms:created>
  <dcterms:modified xsi:type="dcterms:W3CDTF">2024-07-11T01:56:00Z</dcterms:modified>
</cp:coreProperties>
</file>