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0" r:id="rId16"/>
    <p:sldId id="269" r:id="rId17"/>
    <p:sldId id="266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91C22-2D9C-43CE-9CD5-1350591F5AE3}" v="7" dt="2024-08-29T03:55:46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詹祥皓" userId="d23132d4-9c3b-4e56-8223-d4b1329b5b62" providerId="ADAL" clId="{14A91C22-2D9C-43CE-9CD5-1350591F5AE3}"/>
    <pc:docChg chg="undo custSel modSld">
      <pc:chgData name="詹祥皓" userId="d23132d4-9c3b-4e56-8223-d4b1329b5b62" providerId="ADAL" clId="{14A91C22-2D9C-43CE-9CD5-1350591F5AE3}" dt="2024-08-29T04:00:42.823" v="186" actId="20577"/>
      <pc:docMkLst>
        <pc:docMk/>
      </pc:docMkLst>
      <pc:sldChg chg="modSp mod">
        <pc:chgData name="詹祥皓" userId="d23132d4-9c3b-4e56-8223-d4b1329b5b62" providerId="ADAL" clId="{14A91C22-2D9C-43CE-9CD5-1350591F5AE3}" dt="2024-08-29T03:59:12.614" v="167" actId="20577"/>
        <pc:sldMkLst>
          <pc:docMk/>
          <pc:sldMk cId="1221637662" sldId="257"/>
        </pc:sldMkLst>
        <pc:spChg chg="mod">
          <ac:chgData name="詹祥皓" userId="d23132d4-9c3b-4e56-8223-d4b1329b5b62" providerId="ADAL" clId="{14A91C22-2D9C-43CE-9CD5-1350591F5AE3}" dt="2024-08-29T03:59:12.614" v="167" actId="20577"/>
          <ac:spMkLst>
            <pc:docMk/>
            <pc:sldMk cId="1221637662" sldId="257"/>
            <ac:spMk id="2" creationId="{DE3BD1F0-0401-AD89-4C68-E4D27CF0D312}"/>
          </ac:spMkLst>
        </pc:spChg>
      </pc:sldChg>
      <pc:sldChg chg="modSp mod">
        <pc:chgData name="詹祥皓" userId="d23132d4-9c3b-4e56-8223-d4b1329b5b62" providerId="ADAL" clId="{14A91C22-2D9C-43CE-9CD5-1350591F5AE3}" dt="2024-08-29T03:59:39.407" v="171" actId="20577"/>
        <pc:sldMkLst>
          <pc:docMk/>
          <pc:sldMk cId="618661411" sldId="258"/>
        </pc:sldMkLst>
        <pc:spChg chg="mod">
          <ac:chgData name="詹祥皓" userId="d23132d4-9c3b-4e56-8223-d4b1329b5b62" providerId="ADAL" clId="{14A91C22-2D9C-43CE-9CD5-1350591F5AE3}" dt="2024-08-29T03:59:39.407" v="171" actId="20577"/>
          <ac:spMkLst>
            <pc:docMk/>
            <pc:sldMk cId="618661411" sldId="258"/>
            <ac:spMk id="2" creationId="{EB73F251-6EA0-772D-F84A-294DF5F1CE09}"/>
          </ac:spMkLst>
        </pc:spChg>
      </pc:sldChg>
      <pc:sldChg chg="modSp mod">
        <pc:chgData name="詹祥皓" userId="d23132d4-9c3b-4e56-8223-d4b1329b5b62" providerId="ADAL" clId="{14A91C22-2D9C-43CE-9CD5-1350591F5AE3}" dt="2024-08-29T03:59:49.989" v="175" actId="20577"/>
        <pc:sldMkLst>
          <pc:docMk/>
          <pc:sldMk cId="394977674" sldId="259"/>
        </pc:sldMkLst>
        <pc:spChg chg="mod">
          <ac:chgData name="詹祥皓" userId="d23132d4-9c3b-4e56-8223-d4b1329b5b62" providerId="ADAL" clId="{14A91C22-2D9C-43CE-9CD5-1350591F5AE3}" dt="2024-08-29T03:59:49.989" v="175" actId="20577"/>
          <ac:spMkLst>
            <pc:docMk/>
            <pc:sldMk cId="394977674" sldId="259"/>
            <ac:spMk id="2" creationId="{0D25579D-7257-72A6-017A-98DCB30A33B0}"/>
          </ac:spMkLst>
        </pc:spChg>
      </pc:sldChg>
      <pc:sldChg chg="modSp mod">
        <pc:chgData name="詹祥皓" userId="d23132d4-9c3b-4e56-8223-d4b1329b5b62" providerId="ADAL" clId="{14A91C22-2D9C-43CE-9CD5-1350591F5AE3}" dt="2024-08-29T03:59:57.331" v="179" actId="20577"/>
        <pc:sldMkLst>
          <pc:docMk/>
          <pc:sldMk cId="2754669844" sldId="260"/>
        </pc:sldMkLst>
        <pc:spChg chg="mod">
          <ac:chgData name="詹祥皓" userId="d23132d4-9c3b-4e56-8223-d4b1329b5b62" providerId="ADAL" clId="{14A91C22-2D9C-43CE-9CD5-1350591F5AE3}" dt="2024-08-29T03:59:57.331" v="179" actId="20577"/>
          <ac:spMkLst>
            <pc:docMk/>
            <pc:sldMk cId="2754669844" sldId="260"/>
            <ac:spMk id="2" creationId="{FCD35BAB-94E3-93DA-D1A2-523921488502}"/>
          </ac:spMkLst>
        </pc:spChg>
      </pc:sldChg>
      <pc:sldChg chg="modSp mod">
        <pc:chgData name="詹祥皓" userId="d23132d4-9c3b-4e56-8223-d4b1329b5b62" providerId="ADAL" clId="{14A91C22-2D9C-43CE-9CD5-1350591F5AE3}" dt="2024-08-29T04:00:12.615" v="183" actId="20577"/>
        <pc:sldMkLst>
          <pc:docMk/>
          <pc:sldMk cId="523397172" sldId="261"/>
        </pc:sldMkLst>
        <pc:spChg chg="mod">
          <ac:chgData name="詹祥皓" userId="d23132d4-9c3b-4e56-8223-d4b1329b5b62" providerId="ADAL" clId="{14A91C22-2D9C-43CE-9CD5-1350591F5AE3}" dt="2024-08-29T04:00:12.615" v="183" actId="20577"/>
          <ac:spMkLst>
            <pc:docMk/>
            <pc:sldMk cId="523397172" sldId="261"/>
            <ac:spMk id="2" creationId="{1BE512F5-A6A2-9C21-37B7-282EC197F0AE}"/>
          </ac:spMkLst>
        </pc:spChg>
      </pc:sldChg>
      <pc:sldChg chg="addSp modSp mod">
        <pc:chgData name="詹祥皓" userId="d23132d4-9c3b-4e56-8223-d4b1329b5b62" providerId="ADAL" clId="{14A91C22-2D9C-43CE-9CD5-1350591F5AE3}" dt="2024-08-29T03:56:02.942" v="157" actId="20577"/>
        <pc:sldMkLst>
          <pc:docMk/>
          <pc:sldMk cId="2539040652" sldId="263"/>
        </pc:sldMkLst>
        <pc:spChg chg="add mod">
          <ac:chgData name="詹祥皓" userId="d23132d4-9c3b-4e56-8223-d4b1329b5b62" providerId="ADAL" clId="{14A91C22-2D9C-43CE-9CD5-1350591F5AE3}" dt="2024-08-29T03:56:02.942" v="157" actId="20577"/>
          <ac:spMkLst>
            <pc:docMk/>
            <pc:sldMk cId="2539040652" sldId="263"/>
            <ac:spMk id="3" creationId="{6C18FB48-378E-D442-7838-1D93D4E62A16}"/>
          </ac:spMkLst>
        </pc:spChg>
        <pc:spChg chg="mod">
          <ac:chgData name="詹祥皓" userId="d23132d4-9c3b-4e56-8223-d4b1329b5b62" providerId="ADAL" clId="{14A91C22-2D9C-43CE-9CD5-1350591F5AE3}" dt="2024-08-29T03:54:54.574" v="133"/>
          <ac:spMkLst>
            <pc:docMk/>
            <pc:sldMk cId="2539040652" sldId="263"/>
            <ac:spMk id="33" creationId="{6FE881A3-9E47-E024-7597-BA4E50CC52EE}"/>
          </ac:spMkLst>
        </pc:spChg>
      </pc:sldChg>
      <pc:sldChg chg="modSp mod">
        <pc:chgData name="詹祥皓" userId="d23132d4-9c3b-4e56-8223-d4b1329b5b62" providerId="ADAL" clId="{14A91C22-2D9C-43CE-9CD5-1350591F5AE3}" dt="2024-08-29T04:00:42.823" v="186" actId="20577"/>
        <pc:sldMkLst>
          <pc:docMk/>
          <pc:sldMk cId="449416105" sldId="264"/>
        </pc:sldMkLst>
        <pc:spChg chg="mod">
          <ac:chgData name="詹祥皓" userId="d23132d4-9c3b-4e56-8223-d4b1329b5b62" providerId="ADAL" clId="{14A91C22-2D9C-43CE-9CD5-1350591F5AE3}" dt="2024-08-29T04:00:42.823" v="186" actId="20577"/>
          <ac:spMkLst>
            <pc:docMk/>
            <pc:sldMk cId="449416105" sldId="264"/>
            <ac:spMk id="2" creationId="{1B8D9D58-A91D-C3EC-9DD1-F07EC0162136}"/>
          </ac:spMkLst>
        </pc:spChg>
      </pc:sldChg>
      <pc:sldChg chg="addSp modSp mod">
        <pc:chgData name="詹祥皓" userId="d23132d4-9c3b-4e56-8223-d4b1329b5b62" providerId="ADAL" clId="{14A91C22-2D9C-43CE-9CD5-1350591F5AE3}" dt="2024-08-22T02:37:06.121" v="127" actId="14100"/>
        <pc:sldMkLst>
          <pc:docMk/>
          <pc:sldMk cId="2443605964" sldId="265"/>
        </pc:sldMkLst>
        <pc:spChg chg="add mod">
          <ac:chgData name="詹祥皓" userId="d23132d4-9c3b-4e56-8223-d4b1329b5b62" providerId="ADAL" clId="{14A91C22-2D9C-43CE-9CD5-1350591F5AE3}" dt="2024-08-22T02:35:39.860" v="123"/>
          <ac:spMkLst>
            <pc:docMk/>
            <pc:sldMk cId="2443605964" sldId="265"/>
            <ac:spMk id="4" creationId="{449A5BB0-1786-45F5-06CA-3A6A964C809F}"/>
          </ac:spMkLst>
        </pc:spChg>
        <pc:spChg chg="add mod">
          <ac:chgData name="詹祥皓" userId="d23132d4-9c3b-4e56-8223-d4b1329b5b62" providerId="ADAL" clId="{14A91C22-2D9C-43CE-9CD5-1350591F5AE3}" dt="2024-08-22T02:35:39.860" v="123"/>
          <ac:spMkLst>
            <pc:docMk/>
            <pc:sldMk cId="2443605964" sldId="265"/>
            <ac:spMk id="5" creationId="{B0B2598D-1062-0E46-E8ED-C3219113371E}"/>
          </ac:spMkLst>
        </pc:spChg>
        <pc:spChg chg="add mod">
          <ac:chgData name="詹祥皓" userId="d23132d4-9c3b-4e56-8223-d4b1329b5b62" providerId="ADAL" clId="{14A91C22-2D9C-43CE-9CD5-1350591F5AE3}" dt="2024-08-22T02:35:39.860" v="123"/>
          <ac:spMkLst>
            <pc:docMk/>
            <pc:sldMk cId="2443605964" sldId="265"/>
            <ac:spMk id="8" creationId="{FC1DFAB1-A4D1-B087-D62C-979A8475EFA8}"/>
          </ac:spMkLst>
        </pc:spChg>
        <pc:picChg chg="mod">
          <ac:chgData name="詹祥皓" userId="d23132d4-9c3b-4e56-8223-d4b1329b5b62" providerId="ADAL" clId="{14A91C22-2D9C-43CE-9CD5-1350591F5AE3}" dt="2024-08-22T02:37:06.121" v="127" actId="14100"/>
          <ac:picMkLst>
            <pc:docMk/>
            <pc:sldMk cId="2443605964" sldId="265"/>
            <ac:picMk id="32" creationId="{D155DE33-A4CD-8437-CFFE-EA139B3EE229}"/>
          </ac:picMkLst>
        </pc:picChg>
      </pc:sldChg>
      <pc:sldChg chg="addSp delSp modSp mod">
        <pc:chgData name="詹祥皓" userId="d23132d4-9c3b-4e56-8223-d4b1329b5b62" providerId="ADAL" clId="{14A91C22-2D9C-43CE-9CD5-1350591F5AE3}" dt="2024-08-22T02:37:08.425" v="128" actId="14100"/>
        <pc:sldMkLst>
          <pc:docMk/>
          <pc:sldMk cId="2118712736" sldId="268"/>
        </pc:sldMkLst>
        <pc:spChg chg="add mod">
          <ac:chgData name="詹祥皓" userId="d23132d4-9c3b-4e56-8223-d4b1329b5b62" providerId="ADAL" clId="{14A91C22-2D9C-43CE-9CD5-1350591F5AE3}" dt="2024-08-22T02:33:02.015" v="96" actId="113"/>
          <ac:spMkLst>
            <pc:docMk/>
            <pc:sldMk cId="2118712736" sldId="268"/>
            <ac:spMk id="3" creationId="{E550C753-CB9A-A0C3-ADF9-A5749457133B}"/>
          </ac:spMkLst>
        </pc:spChg>
        <pc:spChg chg="mod">
          <ac:chgData name="詹祥皓" userId="d23132d4-9c3b-4e56-8223-d4b1329b5b62" providerId="ADAL" clId="{14A91C22-2D9C-43CE-9CD5-1350591F5AE3}" dt="2024-08-22T02:28:58.413" v="59" actId="1076"/>
          <ac:spMkLst>
            <pc:docMk/>
            <pc:sldMk cId="2118712736" sldId="268"/>
            <ac:spMk id="6" creationId="{32BD31A5-283F-F602-3672-3B589F67D53E}"/>
          </ac:spMkLst>
        </pc:spChg>
        <pc:spChg chg="add mod">
          <ac:chgData name="詹祥皓" userId="d23132d4-9c3b-4e56-8223-d4b1329b5b62" providerId="ADAL" clId="{14A91C22-2D9C-43CE-9CD5-1350591F5AE3}" dt="2024-08-22T02:33:23.507" v="105" actId="1076"/>
          <ac:spMkLst>
            <pc:docMk/>
            <pc:sldMk cId="2118712736" sldId="268"/>
            <ac:spMk id="23" creationId="{70EA0A04-5815-9A32-F1E2-21696182A56C}"/>
          </ac:spMkLst>
        </pc:spChg>
        <pc:spChg chg="add mod">
          <ac:chgData name="詹祥皓" userId="d23132d4-9c3b-4e56-8223-d4b1329b5b62" providerId="ADAL" clId="{14A91C22-2D9C-43CE-9CD5-1350591F5AE3}" dt="2024-08-22T02:33:25.697" v="106" actId="1076"/>
          <ac:spMkLst>
            <pc:docMk/>
            <pc:sldMk cId="2118712736" sldId="268"/>
            <ac:spMk id="24" creationId="{1E1871D6-E471-AFBA-596A-939118C90D37}"/>
          </ac:spMkLst>
        </pc:spChg>
        <pc:picChg chg="mod">
          <ac:chgData name="詹祥皓" userId="d23132d4-9c3b-4e56-8223-d4b1329b5b62" providerId="ADAL" clId="{14A91C22-2D9C-43CE-9CD5-1350591F5AE3}" dt="2024-08-22T02:37:08.425" v="128" actId="14100"/>
          <ac:picMkLst>
            <pc:docMk/>
            <pc:sldMk cId="2118712736" sldId="268"/>
            <ac:picMk id="5" creationId="{1113FC19-5489-0BD2-BCA5-9B15CE3F65BF}"/>
          </ac:picMkLst>
        </pc:picChg>
        <pc:cxnChg chg="add del mod">
          <ac:chgData name="詹祥皓" userId="d23132d4-9c3b-4e56-8223-d4b1329b5b62" providerId="ADAL" clId="{14A91C22-2D9C-43CE-9CD5-1350591F5AE3}" dt="2024-08-22T02:28:43.222" v="49" actId="478"/>
          <ac:cxnSpMkLst>
            <pc:docMk/>
            <pc:sldMk cId="2118712736" sldId="268"/>
            <ac:cxnSpMk id="8" creationId="{ECD90603-8C3A-BBCE-08FB-41BF9111F42C}"/>
          </ac:cxnSpMkLst>
        </pc:cxnChg>
      </pc:sldChg>
      <pc:sldChg chg="addSp modSp mod">
        <pc:chgData name="詹祥皓" userId="d23132d4-9c3b-4e56-8223-d4b1329b5b62" providerId="ADAL" clId="{14A91C22-2D9C-43CE-9CD5-1350591F5AE3}" dt="2024-08-22T03:52:45.645" v="132" actId="14100"/>
        <pc:sldMkLst>
          <pc:docMk/>
          <pc:sldMk cId="2360121635" sldId="269"/>
        </pc:sldMkLst>
        <pc:spChg chg="add mod">
          <ac:chgData name="詹祥皓" userId="d23132d4-9c3b-4e56-8223-d4b1329b5b62" providerId="ADAL" clId="{14A91C22-2D9C-43CE-9CD5-1350591F5AE3}" dt="2024-08-22T02:35:17.897" v="122" actId="20577"/>
          <ac:spMkLst>
            <pc:docMk/>
            <pc:sldMk cId="2360121635" sldId="269"/>
            <ac:spMk id="3" creationId="{71055D47-B086-4BBA-EE27-2F8218E1DFAD}"/>
          </ac:spMkLst>
        </pc:spChg>
        <pc:spChg chg="add mod">
          <ac:chgData name="詹祥皓" userId="d23132d4-9c3b-4e56-8223-d4b1329b5b62" providerId="ADAL" clId="{14A91C22-2D9C-43CE-9CD5-1350591F5AE3}" dt="2024-08-22T02:34:59.065" v="110"/>
          <ac:spMkLst>
            <pc:docMk/>
            <pc:sldMk cId="2360121635" sldId="269"/>
            <ac:spMk id="4" creationId="{EB0CA1AB-06A0-2708-3F86-DF552D4CFDCE}"/>
          </ac:spMkLst>
        </pc:spChg>
        <pc:spChg chg="add mod">
          <ac:chgData name="詹祥皓" userId="d23132d4-9c3b-4e56-8223-d4b1329b5b62" providerId="ADAL" clId="{14A91C22-2D9C-43CE-9CD5-1350591F5AE3}" dt="2024-08-22T02:34:59.065" v="110"/>
          <ac:spMkLst>
            <pc:docMk/>
            <pc:sldMk cId="2360121635" sldId="269"/>
            <ac:spMk id="5" creationId="{7799F70C-410B-7F1D-72D7-64B69A31099B}"/>
          </ac:spMkLst>
        </pc:spChg>
        <pc:spChg chg="mod">
          <ac:chgData name="詹祥皓" userId="d23132d4-9c3b-4e56-8223-d4b1329b5b62" providerId="ADAL" clId="{14A91C22-2D9C-43CE-9CD5-1350591F5AE3}" dt="2024-08-22T02:35:04.829" v="111" actId="1076"/>
          <ac:spMkLst>
            <pc:docMk/>
            <pc:sldMk cId="2360121635" sldId="269"/>
            <ac:spMk id="6" creationId="{32BD31A5-283F-F602-3672-3B589F67D53E}"/>
          </ac:spMkLst>
        </pc:spChg>
        <pc:spChg chg="mod">
          <ac:chgData name="詹祥皓" userId="d23132d4-9c3b-4e56-8223-d4b1329b5b62" providerId="ADAL" clId="{14A91C22-2D9C-43CE-9CD5-1350591F5AE3}" dt="2024-08-22T02:11:25.918" v="12"/>
          <ac:spMkLst>
            <pc:docMk/>
            <pc:sldMk cId="2360121635" sldId="269"/>
            <ac:spMk id="15" creationId="{EDC4F274-62E1-4ADC-43DE-D8B3849C0325}"/>
          </ac:spMkLst>
        </pc:spChg>
        <pc:spChg chg="mod">
          <ac:chgData name="詹祥皓" userId="d23132d4-9c3b-4e56-8223-d4b1329b5b62" providerId="ADAL" clId="{14A91C22-2D9C-43CE-9CD5-1350591F5AE3}" dt="2024-08-22T02:11:32.899" v="16" actId="20577"/>
          <ac:spMkLst>
            <pc:docMk/>
            <pc:sldMk cId="2360121635" sldId="269"/>
            <ac:spMk id="17" creationId="{F98D53E2-DB90-02FF-5F88-73777E00FFA2}"/>
          </ac:spMkLst>
        </pc:spChg>
        <pc:spChg chg="mod">
          <ac:chgData name="詹祥皓" userId="d23132d4-9c3b-4e56-8223-d4b1329b5b62" providerId="ADAL" clId="{14A91C22-2D9C-43CE-9CD5-1350591F5AE3}" dt="2024-08-22T02:11:37.303" v="18" actId="20577"/>
          <ac:spMkLst>
            <pc:docMk/>
            <pc:sldMk cId="2360121635" sldId="269"/>
            <ac:spMk id="18" creationId="{B5B2B132-F92F-11D1-539D-E5994C406DAE}"/>
          </ac:spMkLst>
        </pc:spChg>
        <pc:spChg chg="mod">
          <ac:chgData name="詹祥皓" userId="d23132d4-9c3b-4e56-8223-d4b1329b5b62" providerId="ADAL" clId="{14A91C22-2D9C-43CE-9CD5-1350591F5AE3}" dt="2024-08-22T02:11:43.159" v="19"/>
          <ac:spMkLst>
            <pc:docMk/>
            <pc:sldMk cId="2360121635" sldId="269"/>
            <ac:spMk id="19" creationId="{164A1415-A1A0-54EE-BD10-E7CC6114F2EA}"/>
          </ac:spMkLst>
        </pc:spChg>
        <pc:spChg chg="mod">
          <ac:chgData name="詹祥皓" userId="d23132d4-9c3b-4e56-8223-d4b1329b5b62" providerId="ADAL" clId="{14A91C22-2D9C-43CE-9CD5-1350591F5AE3}" dt="2024-08-22T02:11:46.032" v="20"/>
          <ac:spMkLst>
            <pc:docMk/>
            <pc:sldMk cId="2360121635" sldId="269"/>
            <ac:spMk id="20" creationId="{B8B4A4C6-B3BF-04B4-0ECA-FA9E1BEC90BC}"/>
          </ac:spMkLst>
        </pc:spChg>
        <pc:spChg chg="mod">
          <ac:chgData name="詹祥皓" userId="d23132d4-9c3b-4e56-8223-d4b1329b5b62" providerId="ADAL" clId="{14A91C22-2D9C-43CE-9CD5-1350591F5AE3}" dt="2024-08-22T02:11:50.486" v="22" actId="20577"/>
          <ac:spMkLst>
            <pc:docMk/>
            <pc:sldMk cId="2360121635" sldId="269"/>
            <ac:spMk id="21" creationId="{217DE4E0-BE30-4642-F5FF-792F56100F96}"/>
          </ac:spMkLst>
        </pc:spChg>
        <pc:picChg chg="add mod">
          <ac:chgData name="詹祥皓" userId="d23132d4-9c3b-4e56-8223-d4b1329b5b62" providerId="ADAL" clId="{14A91C22-2D9C-43CE-9CD5-1350591F5AE3}" dt="2024-08-22T03:52:45.645" v="132" actId="14100"/>
          <ac:picMkLst>
            <pc:docMk/>
            <pc:sldMk cId="2360121635" sldId="269"/>
            <ac:picMk id="16" creationId="{8E71982E-0676-3C27-6582-47934BB9D6AE}"/>
          </ac:picMkLst>
        </pc:picChg>
      </pc:sldChg>
      <pc:sldChg chg="addSp modSp mod">
        <pc:chgData name="詹祥皓" userId="d23132d4-9c3b-4e56-8223-d4b1329b5b62" providerId="ADAL" clId="{14A91C22-2D9C-43CE-9CD5-1350591F5AE3}" dt="2024-08-22T02:37:14.552" v="129" actId="14100"/>
        <pc:sldMkLst>
          <pc:docMk/>
          <pc:sldMk cId="3104889707" sldId="270"/>
        </pc:sldMkLst>
        <pc:spChg chg="add mod">
          <ac:chgData name="詹祥皓" userId="d23132d4-9c3b-4e56-8223-d4b1329b5b62" providerId="ADAL" clId="{14A91C22-2D9C-43CE-9CD5-1350591F5AE3}" dt="2024-08-22T02:35:50.491" v="126" actId="20577"/>
          <ac:spMkLst>
            <pc:docMk/>
            <pc:sldMk cId="3104889707" sldId="270"/>
            <ac:spMk id="3" creationId="{7FE7B222-5DAF-6143-4021-6067E1FBD63B}"/>
          </ac:spMkLst>
        </pc:spChg>
        <pc:spChg chg="add mod">
          <ac:chgData name="詹祥皓" userId="d23132d4-9c3b-4e56-8223-d4b1329b5b62" providerId="ADAL" clId="{14A91C22-2D9C-43CE-9CD5-1350591F5AE3}" dt="2024-08-22T02:34:45.825" v="107"/>
          <ac:spMkLst>
            <pc:docMk/>
            <pc:sldMk cId="3104889707" sldId="270"/>
            <ac:spMk id="5" creationId="{A7E340B3-F415-7100-1741-2480B17E166D}"/>
          </ac:spMkLst>
        </pc:spChg>
        <pc:spChg chg="mod">
          <ac:chgData name="詹祥皓" userId="d23132d4-9c3b-4e56-8223-d4b1329b5b62" providerId="ADAL" clId="{14A91C22-2D9C-43CE-9CD5-1350591F5AE3}" dt="2024-08-22T02:34:52.538" v="109" actId="1076"/>
          <ac:spMkLst>
            <pc:docMk/>
            <pc:sldMk cId="3104889707" sldId="270"/>
            <ac:spMk id="6" creationId="{32BD31A5-283F-F602-3672-3B589F67D53E}"/>
          </ac:spMkLst>
        </pc:spChg>
        <pc:spChg chg="add mod">
          <ac:chgData name="詹祥皓" userId="d23132d4-9c3b-4e56-8223-d4b1329b5b62" providerId="ADAL" clId="{14A91C22-2D9C-43CE-9CD5-1350591F5AE3}" dt="2024-08-22T02:34:45.825" v="107"/>
          <ac:spMkLst>
            <pc:docMk/>
            <pc:sldMk cId="3104889707" sldId="270"/>
            <ac:spMk id="8" creationId="{5784B0F5-ABB5-6CA3-B08C-1E1241497C82}"/>
          </ac:spMkLst>
        </pc:spChg>
        <pc:spChg chg="mod">
          <ac:chgData name="詹祥皓" userId="d23132d4-9c3b-4e56-8223-d4b1329b5b62" providerId="ADAL" clId="{14A91C22-2D9C-43CE-9CD5-1350591F5AE3}" dt="2024-08-22T02:10:06.915" v="5" actId="20577"/>
          <ac:spMkLst>
            <pc:docMk/>
            <pc:sldMk cId="3104889707" sldId="270"/>
            <ac:spMk id="15" creationId="{EDC4F274-62E1-4ADC-43DE-D8B3849C0325}"/>
          </ac:spMkLst>
        </pc:spChg>
        <pc:spChg chg="mod">
          <ac:chgData name="詹祥皓" userId="d23132d4-9c3b-4e56-8223-d4b1329b5b62" providerId="ADAL" clId="{14A91C22-2D9C-43CE-9CD5-1350591F5AE3}" dt="2024-08-22T02:10:13.207" v="6"/>
          <ac:spMkLst>
            <pc:docMk/>
            <pc:sldMk cId="3104889707" sldId="270"/>
            <ac:spMk id="17" creationId="{F98D53E2-DB90-02FF-5F88-73777E00FFA2}"/>
          </ac:spMkLst>
        </pc:spChg>
        <pc:spChg chg="mod">
          <ac:chgData name="詹祥皓" userId="d23132d4-9c3b-4e56-8223-d4b1329b5b62" providerId="ADAL" clId="{14A91C22-2D9C-43CE-9CD5-1350591F5AE3}" dt="2024-08-22T02:10:18.195" v="7"/>
          <ac:spMkLst>
            <pc:docMk/>
            <pc:sldMk cId="3104889707" sldId="270"/>
            <ac:spMk id="18" creationId="{B5B2B132-F92F-11D1-539D-E5994C406DAE}"/>
          </ac:spMkLst>
        </pc:spChg>
        <pc:spChg chg="mod">
          <ac:chgData name="詹祥皓" userId="d23132d4-9c3b-4e56-8223-d4b1329b5b62" providerId="ADAL" clId="{14A91C22-2D9C-43CE-9CD5-1350591F5AE3}" dt="2024-08-22T02:10:19.962" v="8"/>
          <ac:spMkLst>
            <pc:docMk/>
            <pc:sldMk cId="3104889707" sldId="270"/>
            <ac:spMk id="19" creationId="{164A1415-A1A0-54EE-BD10-E7CC6114F2EA}"/>
          </ac:spMkLst>
        </pc:spChg>
        <pc:spChg chg="mod">
          <ac:chgData name="詹祥皓" userId="d23132d4-9c3b-4e56-8223-d4b1329b5b62" providerId="ADAL" clId="{14A91C22-2D9C-43CE-9CD5-1350591F5AE3}" dt="2024-08-22T02:10:26.767" v="10" actId="20577"/>
          <ac:spMkLst>
            <pc:docMk/>
            <pc:sldMk cId="3104889707" sldId="270"/>
            <ac:spMk id="20" creationId="{B8B4A4C6-B3BF-04B4-0ECA-FA9E1BEC90BC}"/>
          </ac:spMkLst>
        </pc:spChg>
        <pc:spChg chg="mod">
          <ac:chgData name="詹祥皓" userId="d23132d4-9c3b-4e56-8223-d4b1329b5b62" providerId="ADAL" clId="{14A91C22-2D9C-43CE-9CD5-1350591F5AE3}" dt="2024-08-22T02:10:29.769" v="11"/>
          <ac:spMkLst>
            <pc:docMk/>
            <pc:sldMk cId="3104889707" sldId="270"/>
            <ac:spMk id="21" creationId="{217DE4E0-BE30-4642-F5FF-792F56100F96}"/>
          </ac:spMkLst>
        </pc:spChg>
        <pc:picChg chg="mod">
          <ac:chgData name="詹祥皓" userId="d23132d4-9c3b-4e56-8223-d4b1329b5b62" providerId="ADAL" clId="{14A91C22-2D9C-43CE-9CD5-1350591F5AE3}" dt="2024-08-22T02:37:14.552" v="129" actId="14100"/>
          <ac:picMkLst>
            <pc:docMk/>
            <pc:sldMk cId="3104889707" sldId="270"/>
            <ac:picMk id="4" creationId="{264957F5-68DB-3C2D-31DE-692368FB31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F619DF-B264-C663-0861-E865EC917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40816-11BD-344E-2583-39FB08185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84E1B9-DEBD-6A1A-B325-2AD09C1E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C21C40-1890-0026-D163-A55D34AD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A415BE-0165-B187-13F5-91C9A9E5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0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65B9F7-9FEC-C136-BFB5-53C81F3A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FBEB14-A2AF-9F6F-8FA2-75C5C77FD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09814A-EC4A-44E6-02C4-E13BD488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C5E692-E4E9-6D56-C2FA-08CAB4C3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7AE430-9C49-E6BD-2B0F-D4F96A74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1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2A3F0DF-F78A-2A2F-C606-B5A023587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063443E-CC21-CCB5-399F-EBE100EB8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6363C1-D9B4-E132-A95D-CB10B39F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9A1451-4E09-589D-619D-7D6E6173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FB93AC-B72A-7E5E-A020-074CDF92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BAD2E3-1718-EE4F-0A5C-2D5AE7165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7FE769-BB8B-F1D2-5C54-F94A8E3C3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37F81B-11F5-4FC6-C8FB-2476F19A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528F1B-2320-5D86-9273-0FCF885B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3F6C37-7627-0994-3A9E-ACFEB3B6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5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1B245-E5B0-EB14-BBD6-09EACFBD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8A0C8F-97D6-88D0-FBC5-8CA728A7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BD013-7B28-181E-0B16-772A30B9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0612D3-D264-32EB-C815-C85BF504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82FBC1-C2C9-F765-2772-5B225DD7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12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15041-E8F1-281F-A6A6-E19486E0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42BCEC-AB2B-9208-AECD-CEC7999BE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4EB307-442F-CF6F-5BEC-55111CB71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701ECFE-7D4C-7046-1018-C208F573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718E11-2E13-FD33-B354-E05A853E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4679C3-F4E3-C1B7-C0EA-E8C66B0A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42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EA28AB-4B41-421A-EDCC-1D0315D1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6262A6-E924-290F-2956-D93D4CCF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E183BE1-E9B3-ECE9-4784-471F5934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D243284-8A22-482F-199B-E0649952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EB7B0D7-6925-604D-6A92-85A71678C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E89662B-B980-99CB-BAEC-69A9FFFF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ED079D0-5398-2E7F-89D7-2A4C551E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D1DE121-B778-DF24-595D-AA9E847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9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03FAA0-6AA1-1B8B-78AC-46A449BA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BECEE4-B795-095D-F993-C0893D44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63AAF6-5577-BE47-6BD2-4A3CA5F2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5DEBBCA-8FF1-4FD9-282B-BB473B08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70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3EEA949-FEB9-8BAE-592A-BE2F1506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6B22B52-07A5-2BFF-5744-4AB30E84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D04086-10BA-E3F0-CBBE-F829B88E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93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4B396B-BB3D-38E2-A916-EBCF9143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00C2D7-1CF0-D22D-3C78-B63AAB6E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076070-4D81-DC73-8EA1-208A3B805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C9D7F0-0E38-081E-E013-825D6C4C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8FDB158-9B12-1BD3-54A2-3DCE5D19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E99218-0539-0F02-AD3E-F9CAD243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45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6CFA2F-6943-9CAD-F898-698D1719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C23122-C440-294C-AA9A-0471A5443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0D46090-9269-C367-D036-8EDEF473B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84D230E-DF54-CB05-FA13-9FC593A8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FA8006-4DA3-A274-B82C-003113C8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8BE0F5-B5F6-3E74-A170-BBBA08A4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82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4C43078-4ADE-9088-A3F2-2D2F5798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4A9074-5E66-EF46-7B2D-871D9970A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7662D8-F72A-CA1A-8316-F3D9FDDA4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EF2D8-31D9-459F-9C9B-BAFCB61C2529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31F712-14C6-6DF0-530E-1F00663EA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4F4FE-6D4F-5996-7BD6-C11006E8B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E87D7-8C0F-4618-9326-02C5603BC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95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1C1094-FD96-EB26-2381-FF9D4549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079DA02-3364-A995-835E-389356BDF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24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DA880-1B39-7ECF-9D87-0DDE8E1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27. 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相對濕度網格資料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D31A5-283F-F602-3672-3B589F67D53E}"/>
              </a:ext>
            </a:extLst>
          </p:cNvPr>
          <p:cNvSpPr txBox="1"/>
          <p:nvPr/>
        </p:nvSpPr>
        <p:spPr>
          <a:xfrm>
            <a:off x="4362477" y="924244"/>
            <a:ext cx="36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2012 – 2023 (12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D0C69DC8-611C-13C8-69AE-F70EBBB7E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199728"/>
              </p:ext>
            </p:extLst>
          </p:nvPr>
        </p:nvGraphicFramePr>
        <p:xfrm>
          <a:off x="1091489" y="1568859"/>
          <a:ext cx="9850787" cy="2578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114">
                  <a:extLst>
                    <a:ext uri="{9D8B030D-6E8A-4147-A177-3AD203B41FA5}">
                      <a16:colId xmlns:a16="http://schemas.microsoft.com/office/drawing/2014/main" val="4294594430"/>
                    </a:ext>
                  </a:extLst>
                </a:gridCol>
                <a:gridCol w="1494611">
                  <a:extLst>
                    <a:ext uri="{9D8B030D-6E8A-4147-A177-3AD203B41FA5}">
                      <a16:colId xmlns:a16="http://schemas.microsoft.com/office/drawing/2014/main" val="1754622997"/>
                    </a:ext>
                  </a:extLst>
                </a:gridCol>
                <a:gridCol w="622015">
                  <a:extLst>
                    <a:ext uri="{9D8B030D-6E8A-4147-A177-3AD203B41FA5}">
                      <a16:colId xmlns:a16="http://schemas.microsoft.com/office/drawing/2014/main" val="3411553848"/>
                    </a:ext>
                  </a:extLst>
                </a:gridCol>
                <a:gridCol w="649832">
                  <a:extLst>
                    <a:ext uri="{9D8B030D-6E8A-4147-A177-3AD203B41FA5}">
                      <a16:colId xmlns:a16="http://schemas.microsoft.com/office/drawing/2014/main" val="628427250"/>
                    </a:ext>
                  </a:extLst>
                </a:gridCol>
                <a:gridCol w="915735">
                  <a:extLst>
                    <a:ext uri="{9D8B030D-6E8A-4147-A177-3AD203B41FA5}">
                      <a16:colId xmlns:a16="http://schemas.microsoft.com/office/drawing/2014/main" val="410115329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4255815735"/>
                    </a:ext>
                  </a:extLst>
                </a:gridCol>
                <a:gridCol w="587482">
                  <a:extLst>
                    <a:ext uri="{9D8B030D-6E8A-4147-A177-3AD203B41FA5}">
                      <a16:colId xmlns:a16="http://schemas.microsoft.com/office/drawing/2014/main" val="627280508"/>
                    </a:ext>
                  </a:extLst>
                </a:gridCol>
                <a:gridCol w="978083">
                  <a:extLst>
                    <a:ext uri="{9D8B030D-6E8A-4147-A177-3AD203B41FA5}">
                      <a16:colId xmlns:a16="http://schemas.microsoft.com/office/drawing/2014/main" val="4258754723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1469905279"/>
                    </a:ext>
                  </a:extLst>
                </a:gridCol>
                <a:gridCol w="616574">
                  <a:extLst>
                    <a:ext uri="{9D8B030D-6E8A-4147-A177-3AD203B41FA5}">
                      <a16:colId xmlns:a16="http://schemas.microsoft.com/office/drawing/2014/main" val="2207434234"/>
                    </a:ext>
                  </a:extLst>
                </a:gridCol>
                <a:gridCol w="948992">
                  <a:extLst>
                    <a:ext uri="{9D8B030D-6E8A-4147-A177-3AD203B41FA5}">
                      <a16:colId xmlns:a16="http://schemas.microsoft.com/office/drawing/2014/main" val="1572711660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824596472"/>
                    </a:ext>
                  </a:extLst>
                </a:gridCol>
              </a:tblGrid>
              <a:tr h="301421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空間解析度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格式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5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32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928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632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2022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8256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83154"/>
                  </a:ext>
                </a:extLst>
              </a:tr>
              <a:tr h="3887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0411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631BEA4D-3284-3CEE-C709-AF6D87FF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0" y="2379358"/>
            <a:ext cx="292115" cy="21591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17F577-B375-43F5-75F9-6BFB1F67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09" y="2770653"/>
            <a:ext cx="292115" cy="2159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370224E-B088-75B6-98E4-DBB841DE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70" y="2362084"/>
            <a:ext cx="292115" cy="2159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D9FD923-4AB2-7CA3-C4D5-CB81056E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69" y="2765255"/>
            <a:ext cx="292115" cy="2159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BA90845-6609-D356-1F63-28334A6D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4" y="2374298"/>
            <a:ext cx="292115" cy="21591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18593D9-97F9-9772-FF67-1A908CC1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3" y="2756982"/>
            <a:ext cx="292115" cy="21591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DC4F274-62E1-4ADC-43DE-D8B3849C0325}"/>
              </a:ext>
            </a:extLst>
          </p:cNvPr>
          <p:cNvSpPr txBox="1"/>
          <p:nvPr/>
        </p:nvSpPr>
        <p:spPr>
          <a:xfrm>
            <a:off x="2622637" y="4433064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RH_1-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_DY_GFE1km_GRD_20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8D53E2-DB90-02FF-5F88-73777E00FFA2}"/>
              </a:ext>
            </a:extLst>
          </p:cNvPr>
          <p:cNvSpPr txBox="1"/>
          <p:nvPr/>
        </p:nvSpPr>
        <p:spPr>
          <a:xfrm>
            <a:off x="2622637" y="4796745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RH_1-2_DY_GFE2.5km_GRD_20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5B2B132-F92F-11D1-539D-E5994C406DAE}"/>
              </a:ext>
            </a:extLst>
          </p:cNvPr>
          <p:cNvSpPr txBox="1"/>
          <p:nvPr/>
        </p:nvSpPr>
        <p:spPr>
          <a:xfrm>
            <a:off x="5415714" y="4433064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RH_1-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64A1415-A1A0-54EE-BD10-E7CC6114F2EA}"/>
              </a:ext>
            </a:extLst>
          </p:cNvPr>
          <p:cNvSpPr txBox="1"/>
          <p:nvPr/>
        </p:nvSpPr>
        <p:spPr>
          <a:xfrm>
            <a:off x="5415714" y="4796745"/>
            <a:ext cx="2801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RH_1-2_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B4A4C6-B3BF-04B4-0ECA-FA9E1BEC90BC}"/>
              </a:ext>
            </a:extLst>
          </p:cNvPr>
          <p:cNvSpPr txBox="1"/>
          <p:nvPr/>
        </p:nvSpPr>
        <p:spPr>
          <a:xfrm>
            <a:off x="8217196" y="4433064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RH_1-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17DE4E0-BE30-4642-F5FF-792F56100F96}"/>
              </a:ext>
            </a:extLst>
          </p:cNvPr>
          <p:cNvSpPr txBox="1"/>
          <p:nvPr/>
        </p:nvSpPr>
        <p:spPr>
          <a:xfrm>
            <a:off x="8217196" y="4796745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RH_1-2_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FA65611-C5E8-65B9-5B26-DC130A0ED766}"/>
              </a:ext>
            </a:extLst>
          </p:cNvPr>
          <p:cNvCxnSpPr/>
          <p:nvPr/>
        </p:nvCxnSpPr>
        <p:spPr>
          <a:xfrm flipV="1">
            <a:off x="3699163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16EED6F3-0449-DA8C-918D-43E5D486CC13}"/>
              </a:ext>
            </a:extLst>
          </p:cNvPr>
          <p:cNvCxnSpPr/>
          <p:nvPr/>
        </p:nvCxnSpPr>
        <p:spPr>
          <a:xfrm flipV="1">
            <a:off x="3955126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2004B59-BEB0-0A7A-0858-3968C939947F}"/>
              </a:ext>
            </a:extLst>
          </p:cNvPr>
          <p:cNvCxnSpPr/>
          <p:nvPr/>
        </p:nvCxnSpPr>
        <p:spPr>
          <a:xfrm flipV="1">
            <a:off x="6024276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F7DA91B-DF48-DE90-D49D-EF90B25B3A61}"/>
              </a:ext>
            </a:extLst>
          </p:cNvPr>
          <p:cNvCxnSpPr/>
          <p:nvPr/>
        </p:nvCxnSpPr>
        <p:spPr>
          <a:xfrm flipV="1">
            <a:off x="6280239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63FBF34-65CB-DEF2-632D-6B405ED7B24D}"/>
              </a:ext>
            </a:extLst>
          </p:cNvPr>
          <p:cNvCxnSpPr/>
          <p:nvPr/>
        </p:nvCxnSpPr>
        <p:spPr>
          <a:xfrm flipV="1">
            <a:off x="8432090" y="2517648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969CDF6-655F-135C-C7E7-4EED939BC7EB}"/>
              </a:ext>
            </a:extLst>
          </p:cNvPr>
          <p:cNvCxnSpPr/>
          <p:nvPr/>
        </p:nvCxnSpPr>
        <p:spPr>
          <a:xfrm flipV="1">
            <a:off x="8688053" y="3011206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圖片 31">
            <a:extLst>
              <a:ext uri="{FF2B5EF4-FFF2-40B4-BE49-F238E27FC236}">
                <a16:creationId xmlns:a16="http://schemas.microsoft.com/office/drawing/2014/main" id="{D155DE33-A4CD-8437-CFFE-EA139B3E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7080"/>
            <a:ext cx="2581155" cy="2705666"/>
          </a:xfrm>
          <a:prstGeom prst="rect">
            <a:avLst/>
          </a:prstGeom>
          <a:ln>
            <a:noFill/>
          </a:ln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E88EA00-BC11-1D5F-8B32-ED63E5098B6A}"/>
              </a:ext>
            </a:extLst>
          </p:cNvPr>
          <p:cNvSpPr txBox="1"/>
          <p:nvPr/>
        </p:nvSpPr>
        <p:spPr>
          <a:xfrm>
            <a:off x="3810000" y="6000750"/>
            <a:ext cx="502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‘2023’</a:t>
            </a:r>
            <a:r>
              <a:rPr lang="zh-TW" altLang="en-US" sz="1400" dirty="0">
                <a:solidFill>
                  <a:srgbClr val="FF0000"/>
                </a:solidFill>
              </a:rPr>
              <a:t>、</a:t>
            </a:r>
            <a:r>
              <a:rPr lang="en-US" altLang="zh-TW" sz="1400" dirty="0">
                <a:solidFill>
                  <a:srgbClr val="FF0000"/>
                </a:solidFill>
              </a:rPr>
              <a:t>’2022’</a:t>
            </a:r>
            <a:r>
              <a:rPr lang="zh-TW" altLang="en-US" sz="1400" dirty="0">
                <a:solidFill>
                  <a:srgbClr val="FF0000"/>
                </a:solidFill>
              </a:rPr>
              <a:t>、</a:t>
            </a:r>
            <a:r>
              <a:rPr lang="en-US" altLang="zh-TW" sz="1400" dirty="0">
                <a:solidFill>
                  <a:srgbClr val="FF0000"/>
                </a:solidFill>
              </a:rPr>
              <a:t>’2021</a:t>
            </a:r>
            <a:r>
              <a:rPr lang="zh-TW" altLang="en-US" sz="1400" dirty="0">
                <a:solidFill>
                  <a:srgbClr val="FF0000"/>
                </a:solidFill>
              </a:rPr>
              <a:t>之前</a:t>
            </a:r>
            <a:r>
              <a:rPr lang="en-US" altLang="zh-TW" sz="1400" dirty="0">
                <a:solidFill>
                  <a:srgbClr val="FF0000"/>
                </a:solidFill>
              </a:rPr>
              <a:t>’</a:t>
            </a:r>
            <a:r>
              <a:rPr lang="zh-TW" altLang="en-US" sz="1400" dirty="0">
                <a:solidFill>
                  <a:srgbClr val="FF0000"/>
                </a:solidFill>
              </a:rPr>
              <a:t>檔案</a:t>
            </a:r>
            <a:r>
              <a:rPr lang="zh-TW" altLang="en-US" sz="1400">
                <a:solidFill>
                  <a:srgbClr val="FF0000"/>
                </a:solidFill>
              </a:rPr>
              <a:t>存放方式各不同</a:t>
            </a:r>
            <a:r>
              <a:rPr lang="zh-TW" altLang="en-US" sz="1400" dirty="0">
                <a:solidFill>
                  <a:srgbClr val="FF0000"/>
                </a:solidFill>
              </a:rPr>
              <a:t>，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49A5BB0-1786-45F5-06CA-3A6A964C809F}"/>
              </a:ext>
            </a:extLst>
          </p:cNvPr>
          <p:cNvSpPr txBox="1"/>
          <p:nvPr/>
        </p:nvSpPr>
        <p:spPr>
          <a:xfrm>
            <a:off x="7774592" y="291255"/>
            <a:ext cx="52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1-1</a:t>
            </a:r>
          </a:p>
          <a:p>
            <a:r>
              <a:rPr lang="en-US" altLang="zh-TW" b="1" dirty="0"/>
              <a:t>1-2</a:t>
            </a:r>
            <a:endParaRPr lang="zh-TW" altLang="en-US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0B2598D-1062-0E46-E8ED-C3219113371E}"/>
              </a:ext>
            </a:extLst>
          </p:cNvPr>
          <p:cNvSpPr txBox="1"/>
          <p:nvPr/>
        </p:nvSpPr>
        <p:spPr>
          <a:xfrm>
            <a:off x="7159037" y="769748"/>
            <a:ext cx="100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測站版本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C1DFAB1-A4D1-B087-D62C-979A8475EFA8}"/>
              </a:ext>
            </a:extLst>
          </p:cNvPr>
          <p:cNvSpPr txBox="1"/>
          <p:nvPr/>
        </p:nvSpPr>
        <p:spPr>
          <a:xfrm>
            <a:off x="8029268" y="867084"/>
            <a:ext cx="172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網格化方法號</a:t>
            </a:r>
          </a:p>
        </p:txBody>
      </p:sp>
    </p:spTree>
    <p:extLst>
      <p:ext uri="{BB962C8B-B14F-4D97-AF65-F5344CB8AC3E}">
        <p14:creationId xmlns:p14="http://schemas.microsoft.com/office/powerpoint/2010/main" val="244360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DA880-1B39-7ECF-9D87-0DDE8E1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26.  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露點溫度網格資料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D31A5-283F-F602-3672-3B589F67D53E}"/>
              </a:ext>
            </a:extLst>
          </p:cNvPr>
          <p:cNvSpPr txBox="1"/>
          <p:nvPr/>
        </p:nvSpPr>
        <p:spPr>
          <a:xfrm>
            <a:off x="4430234" y="902421"/>
            <a:ext cx="36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2012 – 2023 (12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D0C69DC8-611C-13C8-69AE-F70EBBB7E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0397"/>
              </p:ext>
            </p:extLst>
          </p:nvPr>
        </p:nvGraphicFramePr>
        <p:xfrm>
          <a:off x="1091489" y="1568859"/>
          <a:ext cx="9850787" cy="2578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114">
                  <a:extLst>
                    <a:ext uri="{9D8B030D-6E8A-4147-A177-3AD203B41FA5}">
                      <a16:colId xmlns:a16="http://schemas.microsoft.com/office/drawing/2014/main" val="4294594430"/>
                    </a:ext>
                  </a:extLst>
                </a:gridCol>
                <a:gridCol w="1494611">
                  <a:extLst>
                    <a:ext uri="{9D8B030D-6E8A-4147-A177-3AD203B41FA5}">
                      <a16:colId xmlns:a16="http://schemas.microsoft.com/office/drawing/2014/main" val="1754622997"/>
                    </a:ext>
                  </a:extLst>
                </a:gridCol>
                <a:gridCol w="622015">
                  <a:extLst>
                    <a:ext uri="{9D8B030D-6E8A-4147-A177-3AD203B41FA5}">
                      <a16:colId xmlns:a16="http://schemas.microsoft.com/office/drawing/2014/main" val="3411553848"/>
                    </a:ext>
                  </a:extLst>
                </a:gridCol>
                <a:gridCol w="649832">
                  <a:extLst>
                    <a:ext uri="{9D8B030D-6E8A-4147-A177-3AD203B41FA5}">
                      <a16:colId xmlns:a16="http://schemas.microsoft.com/office/drawing/2014/main" val="628427250"/>
                    </a:ext>
                  </a:extLst>
                </a:gridCol>
                <a:gridCol w="915735">
                  <a:extLst>
                    <a:ext uri="{9D8B030D-6E8A-4147-A177-3AD203B41FA5}">
                      <a16:colId xmlns:a16="http://schemas.microsoft.com/office/drawing/2014/main" val="410115329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4255815735"/>
                    </a:ext>
                  </a:extLst>
                </a:gridCol>
                <a:gridCol w="587482">
                  <a:extLst>
                    <a:ext uri="{9D8B030D-6E8A-4147-A177-3AD203B41FA5}">
                      <a16:colId xmlns:a16="http://schemas.microsoft.com/office/drawing/2014/main" val="627280508"/>
                    </a:ext>
                  </a:extLst>
                </a:gridCol>
                <a:gridCol w="978083">
                  <a:extLst>
                    <a:ext uri="{9D8B030D-6E8A-4147-A177-3AD203B41FA5}">
                      <a16:colId xmlns:a16="http://schemas.microsoft.com/office/drawing/2014/main" val="4258754723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1469905279"/>
                    </a:ext>
                  </a:extLst>
                </a:gridCol>
                <a:gridCol w="616574">
                  <a:extLst>
                    <a:ext uri="{9D8B030D-6E8A-4147-A177-3AD203B41FA5}">
                      <a16:colId xmlns:a16="http://schemas.microsoft.com/office/drawing/2014/main" val="2207434234"/>
                    </a:ext>
                  </a:extLst>
                </a:gridCol>
                <a:gridCol w="948992">
                  <a:extLst>
                    <a:ext uri="{9D8B030D-6E8A-4147-A177-3AD203B41FA5}">
                      <a16:colId xmlns:a16="http://schemas.microsoft.com/office/drawing/2014/main" val="1572711660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824596472"/>
                    </a:ext>
                  </a:extLst>
                </a:gridCol>
              </a:tblGrid>
              <a:tr h="301421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空間解析度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格式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5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32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928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632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2022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8256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83154"/>
                  </a:ext>
                </a:extLst>
              </a:tr>
              <a:tr h="3887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0411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631BEA4D-3284-3CEE-C709-AF6D87FF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0" y="2379358"/>
            <a:ext cx="292115" cy="21591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17F577-B375-43F5-75F9-6BFB1F67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09" y="2770653"/>
            <a:ext cx="292115" cy="2159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370224E-B088-75B6-98E4-DBB841DE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70" y="2362084"/>
            <a:ext cx="292115" cy="2159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D9FD923-4AB2-7CA3-C4D5-CB81056E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69" y="2765255"/>
            <a:ext cx="292115" cy="2159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BA90845-6609-D356-1F63-28334A6D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4" y="2374298"/>
            <a:ext cx="292115" cy="21591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18593D9-97F9-9772-FF67-1A908CC1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3" y="2756982"/>
            <a:ext cx="292115" cy="21591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DC4F274-62E1-4ADC-43DE-D8B3849C0325}"/>
              </a:ext>
            </a:extLst>
          </p:cNvPr>
          <p:cNvSpPr txBox="1"/>
          <p:nvPr/>
        </p:nvSpPr>
        <p:spPr>
          <a:xfrm>
            <a:off x="2682739" y="4426959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TD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_1-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_DY_GFE1km_GRD_20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8D53E2-DB90-02FF-5F88-73777E00FFA2}"/>
              </a:ext>
            </a:extLst>
          </p:cNvPr>
          <p:cNvSpPr txBox="1"/>
          <p:nvPr/>
        </p:nvSpPr>
        <p:spPr>
          <a:xfrm>
            <a:off x="2682739" y="4790640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TD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_1-2_DY_GFE2.5km_GRD_20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5B2B132-F92F-11D1-539D-E5994C406DAE}"/>
              </a:ext>
            </a:extLst>
          </p:cNvPr>
          <p:cNvSpPr txBox="1"/>
          <p:nvPr/>
        </p:nvSpPr>
        <p:spPr>
          <a:xfrm>
            <a:off x="5475816" y="4426959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TD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_1-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64A1415-A1A0-54EE-BD10-E7CC6114F2EA}"/>
              </a:ext>
            </a:extLst>
          </p:cNvPr>
          <p:cNvSpPr txBox="1"/>
          <p:nvPr/>
        </p:nvSpPr>
        <p:spPr>
          <a:xfrm>
            <a:off x="5475816" y="4790640"/>
            <a:ext cx="2801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TD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_1-2_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B4A4C6-B3BF-04B4-0ECA-FA9E1BEC90BC}"/>
              </a:ext>
            </a:extLst>
          </p:cNvPr>
          <p:cNvSpPr txBox="1"/>
          <p:nvPr/>
        </p:nvSpPr>
        <p:spPr>
          <a:xfrm>
            <a:off x="8277298" y="4426959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TD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_1-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17DE4E0-BE30-4642-F5FF-792F56100F96}"/>
              </a:ext>
            </a:extLst>
          </p:cNvPr>
          <p:cNvSpPr txBox="1"/>
          <p:nvPr/>
        </p:nvSpPr>
        <p:spPr>
          <a:xfrm>
            <a:off x="8277298" y="4790640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TD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_1-2_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FA65611-C5E8-65B9-5B26-DC130A0ED766}"/>
              </a:ext>
            </a:extLst>
          </p:cNvPr>
          <p:cNvCxnSpPr/>
          <p:nvPr/>
        </p:nvCxnSpPr>
        <p:spPr>
          <a:xfrm flipV="1">
            <a:off x="3699163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16EED6F3-0449-DA8C-918D-43E5D486CC13}"/>
              </a:ext>
            </a:extLst>
          </p:cNvPr>
          <p:cNvCxnSpPr/>
          <p:nvPr/>
        </p:nvCxnSpPr>
        <p:spPr>
          <a:xfrm flipV="1">
            <a:off x="3955126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2004B59-BEB0-0A7A-0858-3968C939947F}"/>
              </a:ext>
            </a:extLst>
          </p:cNvPr>
          <p:cNvCxnSpPr/>
          <p:nvPr/>
        </p:nvCxnSpPr>
        <p:spPr>
          <a:xfrm flipV="1">
            <a:off x="6024276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F7DA91B-DF48-DE90-D49D-EF90B25B3A61}"/>
              </a:ext>
            </a:extLst>
          </p:cNvPr>
          <p:cNvCxnSpPr/>
          <p:nvPr/>
        </p:nvCxnSpPr>
        <p:spPr>
          <a:xfrm flipV="1">
            <a:off x="6280239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63FBF34-65CB-DEF2-632D-6B405ED7B24D}"/>
              </a:ext>
            </a:extLst>
          </p:cNvPr>
          <p:cNvCxnSpPr/>
          <p:nvPr/>
        </p:nvCxnSpPr>
        <p:spPr>
          <a:xfrm flipV="1">
            <a:off x="8432090" y="2517648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969CDF6-655F-135C-C7E7-4EED939BC7EB}"/>
              </a:ext>
            </a:extLst>
          </p:cNvPr>
          <p:cNvCxnSpPr/>
          <p:nvPr/>
        </p:nvCxnSpPr>
        <p:spPr>
          <a:xfrm flipV="1">
            <a:off x="8688053" y="3011206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1113FC19-5489-0BD2-BCA5-9B15CE3F6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" y="4145953"/>
            <a:ext cx="2583152" cy="2712047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E550C753-CB9A-A0C3-ADF9-A5749457133B}"/>
              </a:ext>
            </a:extLst>
          </p:cNvPr>
          <p:cNvSpPr txBox="1"/>
          <p:nvPr/>
        </p:nvSpPr>
        <p:spPr>
          <a:xfrm>
            <a:off x="7774592" y="291255"/>
            <a:ext cx="52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1-1</a:t>
            </a:r>
          </a:p>
          <a:p>
            <a:r>
              <a:rPr lang="en-US" altLang="zh-TW" b="1" dirty="0"/>
              <a:t>1-2</a:t>
            </a:r>
            <a:endParaRPr lang="zh-TW" altLang="en-US" b="1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0EA0A04-5815-9A32-F1E2-21696182A56C}"/>
              </a:ext>
            </a:extLst>
          </p:cNvPr>
          <p:cNvSpPr txBox="1"/>
          <p:nvPr/>
        </p:nvSpPr>
        <p:spPr>
          <a:xfrm>
            <a:off x="7159037" y="769748"/>
            <a:ext cx="100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測站版本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1E1871D6-E471-AFBA-596A-939118C90D37}"/>
              </a:ext>
            </a:extLst>
          </p:cNvPr>
          <p:cNvSpPr txBox="1"/>
          <p:nvPr/>
        </p:nvSpPr>
        <p:spPr>
          <a:xfrm>
            <a:off x="8029268" y="867084"/>
            <a:ext cx="172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網格化方法號</a:t>
            </a:r>
          </a:p>
        </p:txBody>
      </p:sp>
    </p:spTree>
    <p:extLst>
      <p:ext uri="{BB962C8B-B14F-4D97-AF65-F5344CB8AC3E}">
        <p14:creationId xmlns:p14="http://schemas.microsoft.com/office/powerpoint/2010/main" val="211871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DA880-1B39-7ECF-9D87-0DDE8E1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25.  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溫度觀測網格資料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:231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D31A5-283F-F602-3672-3B589F67D53E}"/>
              </a:ext>
            </a:extLst>
          </p:cNvPr>
          <p:cNvSpPr txBox="1"/>
          <p:nvPr/>
        </p:nvSpPr>
        <p:spPr>
          <a:xfrm>
            <a:off x="4957946" y="1002413"/>
            <a:ext cx="36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2012 – 2023 (12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D0C69DC8-611C-13C8-69AE-F70EBBB7E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4900"/>
              </p:ext>
            </p:extLst>
          </p:nvPr>
        </p:nvGraphicFramePr>
        <p:xfrm>
          <a:off x="1091489" y="1568859"/>
          <a:ext cx="9850787" cy="2578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114">
                  <a:extLst>
                    <a:ext uri="{9D8B030D-6E8A-4147-A177-3AD203B41FA5}">
                      <a16:colId xmlns:a16="http://schemas.microsoft.com/office/drawing/2014/main" val="4294594430"/>
                    </a:ext>
                  </a:extLst>
                </a:gridCol>
                <a:gridCol w="1494611">
                  <a:extLst>
                    <a:ext uri="{9D8B030D-6E8A-4147-A177-3AD203B41FA5}">
                      <a16:colId xmlns:a16="http://schemas.microsoft.com/office/drawing/2014/main" val="1754622997"/>
                    </a:ext>
                  </a:extLst>
                </a:gridCol>
                <a:gridCol w="622015">
                  <a:extLst>
                    <a:ext uri="{9D8B030D-6E8A-4147-A177-3AD203B41FA5}">
                      <a16:colId xmlns:a16="http://schemas.microsoft.com/office/drawing/2014/main" val="3411553848"/>
                    </a:ext>
                  </a:extLst>
                </a:gridCol>
                <a:gridCol w="649832">
                  <a:extLst>
                    <a:ext uri="{9D8B030D-6E8A-4147-A177-3AD203B41FA5}">
                      <a16:colId xmlns:a16="http://schemas.microsoft.com/office/drawing/2014/main" val="628427250"/>
                    </a:ext>
                  </a:extLst>
                </a:gridCol>
                <a:gridCol w="915735">
                  <a:extLst>
                    <a:ext uri="{9D8B030D-6E8A-4147-A177-3AD203B41FA5}">
                      <a16:colId xmlns:a16="http://schemas.microsoft.com/office/drawing/2014/main" val="410115329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4255815735"/>
                    </a:ext>
                  </a:extLst>
                </a:gridCol>
                <a:gridCol w="587482">
                  <a:extLst>
                    <a:ext uri="{9D8B030D-6E8A-4147-A177-3AD203B41FA5}">
                      <a16:colId xmlns:a16="http://schemas.microsoft.com/office/drawing/2014/main" val="627280508"/>
                    </a:ext>
                  </a:extLst>
                </a:gridCol>
                <a:gridCol w="978083">
                  <a:extLst>
                    <a:ext uri="{9D8B030D-6E8A-4147-A177-3AD203B41FA5}">
                      <a16:colId xmlns:a16="http://schemas.microsoft.com/office/drawing/2014/main" val="4258754723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1469905279"/>
                    </a:ext>
                  </a:extLst>
                </a:gridCol>
                <a:gridCol w="616574">
                  <a:extLst>
                    <a:ext uri="{9D8B030D-6E8A-4147-A177-3AD203B41FA5}">
                      <a16:colId xmlns:a16="http://schemas.microsoft.com/office/drawing/2014/main" val="2207434234"/>
                    </a:ext>
                  </a:extLst>
                </a:gridCol>
                <a:gridCol w="948992">
                  <a:extLst>
                    <a:ext uri="{9D8B030D-6E8A-4147-A177-3AD203B41FA5}">
                      <a16:colId xmlns:a16="http://schemas.microsoft.com/office/drawing/2014/main" val="1572711660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824596472"/>
                    </a:ext>
                  </a:extLst>
                </a:gridCol>
              </a:tblGrid>
              <a:tr h="301421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空間解析度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格式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5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32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928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632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2022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8256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83154"/>
                  </a:ext>
                </a:extLst>
              </a:tr>
              <a:tr h="3887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0411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631BEA4D-3284-3CEE-C709-AF6D87FF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0" y="2379358"/>
            <a:ext cx="292115" cy="21591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17F577-B375-43F5-75F9-6BFB1F67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09" y="2770653"/>
            <a:ext cx="292115" cy="2159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370224E-B088-75B6-98E4-DBB841DE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70" y="2362084"/>
            <a:ext cx="292115" cy="2159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D9FD923-4AB2-7CA3-C4D5-CB81056E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69" y="2765255"/>
            <a:ext cx="292115" cy="2159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BA90845-6609-D356-1F63-28334A6D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4" y="2374298"/>
            <a:ext cx="292115" cy="21591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18593D9-97F9-9772-FF67-1A908CC1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3" y="2756982"/>
            <a:ext cx="292115" cy="21591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DC4F274-62E1-4ADC-43DE-D8B3849C0325}"/>
              </a:ext>
            </a:extLst>
          </p:cNvPr>
          <p:cNvSpPr txBox="1"/>
          <p:nvPr/>
        </p:nvSpPr>
        <p:spPr>
          <a:xfrm>
            <a:off x="2713137" y="4438607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2-1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_DY_GFE1km_GRD_20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8D53E2-DB90-02FF-5F88-73777E00FFA2}"/>
              </a:ext>
            </a:extLst>
          </p:cNvPr>
          <p:cNvSpPr txBox="1"/>
          <p:nvPr/>
        </p:nvSpPr>
        <p:spPr>
          <a:xfrm>
            <a:off x="2713137" y="4802288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_DY_GFE2.5km_GRD_20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5B2B132-F92F-11D1-539D-E5994C406DAE}"/>
              </a:ext>
            </a:extLst>
          </p:cNvPr>
          <p:cNvSpPr txBox="1"/>
          <p:nvPr/>
        </p:nvSpPr>
        <p:spPr>
          <a:xfrm>
            <a:off x="5506214" y="4438607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64A1415-A1A0-54EE-BD10-E7CC6114F2EA}"/>
              </a:ext>
            </a:extLst>
          </p:cNvPr>
          <p:cNvSpPr txBox="1"/>
          <p:nvPr/>
        </p:nvSpPr>
        <p:spPr>
          <a:xfrm>
            <a:off x="5506214" y="4802288"/>
            <a:ext cx="2801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B4A4C6-B3BF-04B4-0ECA-FA9E1BEC90BC}"/>
              </a:ext>
            </a:extLst>
          </p:cNvPr>
          <p:cNvSpPr txBox="1"/>
          <p:nvPr/>
        </p:nvSpPr>
        <p:spPr>
          <a:xfrm>
            <a:off x="8307696" y="4438607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_HR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17DE4E0-BE30-4642-F5FF-792F56100F96}"/>
              </a:ext>
            </a:extLst>
          </p:cNvPr>
          <p:cNvSpPr txBox="1"/>
          <p:nvPr/>
        </p:nvSpPr>
        <p:spPr>
          <a:xfrm>
            <a:off x="8307696" y="4802288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TT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FA65611-C5E8-65B9-5B26-DC130A0ED766}"/>
              </a:ext>
            </a:extLst>
          </p:cNvPr>
          <p:cNvCxnSpPr/>
          <p:nvPr/>
        </p:nvCxnSpPr>
        <p:spPr>
          <a:xfrm flipV="1">
            <a:off x="3699163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16EED6F3-0449-DA8C-918D-43E5D486CC13}"/>
              </a:ext>
            </a:extLst>
          </p:cNvPr>
          <p:cNvCxnSpPr/>
          <p:nvPr/>
        </p:nvCxnSpPr>
        <p:spPr>
          <a:xfrm flipV="1">
            <a:off x="3955126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2004B59-BEB0-0A7A-0858-3968C939947F}"/>
              </a:ext>
            </a:extLst>
          </p:cNvPr>
          <p:cNvCxnSpPr/>
          <p:nvPr/>
        </p:nvCxnSpPr>
        <p:spPr>
          <a:xfrm flipV="1">
            <a:off x="6024276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F7DA91B-DF48-DE90-D49D-EF90B25B3A61}"/>
              </a:ext>
            </a:extLst>
          </p:cNvPr>
          <p:cNvCxnSpPr/>
          <p:nvPr/>
        </p:nvCxnSpPr>
        <p:spPr>
          <a:xfrm flipV="1">
            <a:off x="6280239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63FBF34-65CB-DEF2-632D-6B405ED7B24D}"/>
              </a:ext>
            </a:extLst>
          </p:cNvPr>
          <p:cNvCxnSpPr/>
          <p:nvPr/>
        </p:nvCxnSpPr>
        <p:spPr>
          <a:xfrm flipV="1">
            <a:off x="8432090" y="2517648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969CDF6-655F-135C-C7E7-4EED939BC7EB}"/>
              </a:ext>
            </a:extLst>
          </p:cNvPr>
          <p:cNvCxnSpPr/>
          <p:nvPr/>
        </p:nvCxnSpPr>
        <p:spPr>
          <a:xfrm flipV="1">
            <a:off x="8688053" y="3011206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264957F5-68DB-3C2D-31DE-692368FB3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3039"/>
            <a:ext cx="2604977" cy="273496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FE7B222-5DAF-6143-4021-6067E1FBD63B}"/>
              </a:ext>
            </a:extLst>
          </p:cNvPr>
          <p:cNvSpPr txBox="1"/>
          <p:nvPr/>
        </p:nvSpPr>
        <p:spPr>
          <a:xfrm>
            <a:off x="7774592" y="291255"/>
            <a:ext cx="52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1-1</a:t>
            </a:r>
          </a:p>
          <a:p>
            <a:r>
              <a:rPr lang="en-US" altLang="zh-TW" b="1" dirty="0"/>
              <a:t>2-1</a:t>
            </a:r>
            <a:endParaRPr lang="zh-TW" altLang="en-US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7E340B3-F415-7100-1741-2480B17E166D}"/>
              </a:ext>
            </a:extLst>
          </p:cNvPr>
          <p:cNvSpPr txBox="1"/>
          <p:nvPr/>
        </p:nvSpPr>
        <p:spPr>
          <a:xfrm>
            <a:off x="7159037" y="769748"/>
            <a:ext cx="100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測站版本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84B0F5-ABB5-6CA3-B08C-1E1241497C82}"/>
              </a:ext>
            </a:extLst>
          </p:cNvPr>
          <p:cNvSpPr txBox="1"/>
          <p:nvPr/>
        </p:nvSpPr>
        <p:spPr>
          <a:xfrm>
            <a:off x="8029268" y="867084"/>
            <a:ext cx="172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網格化方法號</a:t>
            </a:r>
          </a:p>
        </p:txBody>
      </p:sp>
    </p:spTree>
    <p:extLst>
      <p:ext uri="{BB962C8B-B14F-4D97-AF65-F5344CB8AC3E}">
        <p14:creationId xmlns:p14="http://schemas.microsoft.com/office/powerpoint/2010/main" val="310488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DA880-1B39-7ECF-9D87-0DDE8E1E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6.  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雨量觀測網格資料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:430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highlight>
                  <a:srgbClr val="DAE9F8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D31A5-283F-F602-3672-3B589F67D53E}"/>
              </a:ext>
            </a:extLst>
          </p:cNvPr>
          <p:cNvSpPr txBox="1"/>
          <p:nvPr/>
        </p:nvSpPr>
        <p:spPr>
          <a:xfrm>
            <a:off x="4618440" y="1002528"/>
            <a:ext cx="36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2012 – 2023 (12</a:t>
            </a:r>
            <a:r>
              <a:rPr lang="zh-TW" altLang="en-US" dirty="0">
                <a:solidFill>
                  <a:srgbClr val="FF0000"/>
                </a:solidFill>
              </a:rPr>
              <a:t>年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D0C69DC8-611C-13C8-69AE-F70EBBB7E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122825"/>
              </p:ext>
            </p:extLst>
          </p:nvPr>
        </p:nvGraphicFramePr>
        <p:xfrm>
          <a:off x="1091489" y="1568859"/>
          <a:ext cx="9850787" cy="25782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114">
                  <a:extLst>
                    <a:ext uri="{9D8B030D-6E8A-4147-A177-3AD203B41FA5}">
                      <a16:colId xmlns:a16="http://schemas.microsoft.com/office/drawing/2014/main" val="4294594430"/>
                    </a:ext>
                  </a:extLst>
                </a:gridCol>
                <a:gridCol w="1494611">
                  <a:extLst>
                    <a:ext uri="{9D8B030D-6E8A-4147-A177-3AD203B41FA5}">
                      <a16:colId xmlns:a16="http://schemas.microsoft.com/office/drawing/2014/main" val="1754622997"/>
                    </a:ext>
                  </a:extLst>
                </a:gridCol>
                <a:gridCol w="622015">
                  <a:extLst>
                    <a:ext uri="{9D8B030D-6E8A-4147-A177-3AD203B41FA5}">
                      <a16:colId xmlns:a16="http://schemas.microsoft.com/office/drawing/2014/main" val="3411553848"/>
                    </a:ext>
                  </a:extLst>
                </a:gridCol>
                <a:gridCol w="649832">
                  <a:extLst>
                    <a:ext uri="{9D8B030D-6E8A-4147-A177-3AD203B41FA5}">
                      <a16:colId xmlns:a16="http://schemas.microsoft.com/office/drawing/2014/main" val="628427250"/>
                    </a:ext>
                  </a:extLst>
                </a:gridCol>
                <a:gridCol w="915735">
                  <a:extLst>
                    <a:ext uri="{9D8B030D-6E8A-4147-A177-3AD203B41FA5}">
                      <a16:colId xmlns:a16="http://schemas.microsoft.com/office/drawing/2014/main" val="410115329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4255815735"/>
                    </a:ext>
                  </a:extLst>
                </a:gridCol>
                <a:gridCol w="587482">
                  <a:extLst>
                    <a:ext uri="{9D8B030D-6E8A-4147-A177-3AD203B41FA5}">
                      <a16:colId xmlns:a16="http://schemas.microsoft.com/office/drawing/2014/main" val="627280508"/>
                    </a:ext>
                  </a:extLst>
                </a:gridCol>
                <a:gridCol w="978083">
                  <a:extLst>
                    <a:ext uri="{9D8B030D-6E8A-4147-A177-3AD203B41FA5}">
                      <a16:colId xmlns:a16="http://schemas.microsoft.com/office/drawing/2014/main" val="4258754723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1469905279"/>
                    </a:ext>
                  </a:extLst>
                </a:gridCol>
                <a:gridCol w="616574">
                  <a:extLst>
                    <a:ext uri="{9D8B030D-6E8A-4147-A177-3AD203B41FA5}">
                      <a16:colId xmlns:a16="http://schemas.microsoft.com/office/drawing/2014/main" val="2207434234"/>
                    </a:ext>
                  </a:extLst>
                </a:gridCol>
                <a:gridCol w="948992">
                  <a:extLst>
                    <a:ext uri="{9D8B030D-6E8A-4147-A177-3AD203B41FA5}">
                      <a16:colId xmlns:a16="http://schemas.microsoft.com/office/drawing/2014/main" val="1572711660"/>
                    </a:ext>
                  </a:extLst>
                </a:gridCol>
                <a:gridCol w="782783">
                  <a:extLst>
                    <a:ext uri="{9D8B030D-6E8A-4147-A177-3AD203B41FA5}">
                      <a16:colId xmlns:a16="http://schemas.microsoft.com/office/drawing/2014/main" val="824596472"/>
                    </a:ext>
                  </a:extLst>
                </a:gridCol>
              </a:tblGrid>
              <a:tr h="301421"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空間解析度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/>
                        <a:t>格式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月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日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1600" dirty="0"/>
                        <a:t>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5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檔案數量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size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32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928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bin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12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365*24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632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TW" sz="1600" dirty="0"/>
                        <a:t>2022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1km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8256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/>
                        <a:t>2.5km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383154"/>
                  </a:ext>
                </a:extLst>
              </a:tr>
              <a:tr h="3887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0411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631BEA4D-3284-3CEE-C709-AF6D87FF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10" y="2379358"/>
            <a:ext cx="292115" cy="21591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17F577-B375-43F5-75F9-6BFB1F67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09" y="2770653"/>
            <a:ext cx="292115" cy="2159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370224E-B088-75B6-98E4-DBB841DE5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70" y="2362084"/>
            <a:ext cx="292115" cy="2159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D9FD923-4AB2-7CA3-C4D5-CB81056E8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69" y="2765255"/>
            <a:ext cx="292115" cy="2159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BA90845-6609-D356-1F63-28334A6D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4" y="2374298"/>
            <a:ext cx="292115" cy="21591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18593D9-97F9-9772-FF67-1A908CC1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63" y="2756982"/>
            <a:ext cx="292115" cy="21591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DC4F274-62E1-4ADC-43DE-D8B3849C0325}"/>
              </a:ext>
            </a:extLst>
          </p:cNvPr>
          <p:cNvSpPr txBox="1"/>
          <p:nvPr/>
        </p:nvSpPr>
        <p:spPr>
          <a:xfrm>
            <a:off x="2682739" y="4433064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RR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_DY_GFE1km_GRD_20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8D53E2-DB90-02FF-5F88-73777E00FFA2}"/>
              </a:ext>
            </a:extLst>
          </p:cNvPr>
          <p:cNvSpPr txBox="1"/>
          <p:nvPr/>
        </p:nvSpPr>
        <p:spPr>
          <a:xfrm>
            <a:off x="2682739" y="4796745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RR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_DY_GFE2.5km_GRD_20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5B2B132-F92F-11D1-539D-E5994C406DAE}"/>
              </a:ext>
            </a:extLst>
          </p:cNvPr>
          <p:cNvSpPr txBox="1"/>
          <p:nvPr/>
        </p:nvSpPr>
        <p:spPr>
          <a:xfrm>
            <a:off x="5475816" y="4433064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64A1415-A1A0-54EE-BD10-E7CC6114F2EA}"/>
              </a:ext>
            </a:extLst>
          </p:cNvPr>
          <p:cNvSpPr txBox="1"/>
          <p:nvPr/>
        </p:nvSpPr>
        <p:spPr>
          <a:xfrm>
            <a:off x="5475816" y="4796745"/>
            <a:ext cx="2801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MN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B4A4C6-B3BF-04B4-0ECA-FA9E1BEC90BC}"/>
              </a:ext>
            </a:extLst>
          </p:cNvPr>
          <p:cNvSpPr txBox="1"/>
          <p:nvPr/>
        </p:nvSpPr>
        <p:spPr>
          <a:xfrm>
            <a:off x="8277298" y="4433064"/>
            <a:ext cx="2563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 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_GFE1km_GRD_20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pl-PL" altLang="zh-TW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17DE4E0-BE30-4642-F5FF-792F56100F96}"/>
              </a:ext>
            </a:extLst>
          </p:cNvPr>
          <p:cNvSpPr txBox="1"/>
          <p:nvPr/>
        </p:nvSpPr>
        <p:spPr>
          <a:xfrm>
            <a:off x="8277298" y="4796745"/>
            <a:ext cx="2664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 2-1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HR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_GFE2.5km_GRD_20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</a:rPr>
              <a:t>.7z</a:t>
            </a:r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FA65611-C5E8-65B9-5B26-DC130A0ED766}"/>
              </a:ext>
            </a:extLst>
          </p:cNvPr>
          <p:cNvCxnSpPr/>
          <p:nvPr/>
        </p:nvCxnSpPr>
        <p:spPr>
          <a:xfrm flipV="1">
            <a:off x="3699163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16EED6F3-0449-DA8C-918D-43E5D486CC13}"/>
              </a:ext>
            </a:extLst>
          </p:cNvPr>
          <p:cNvCxnSpPr/>
          <p:nvPr/>
        </p:nvCxnSpPr>
        <p:spPr>
          <a:xfrm flipV="1">
            <a:off x="3955126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2004B59-BEB0-0A7A-0858-3968C939947F}"/>
              </a:ext>
            </a:extLst>
          </p:cNvPr>
          <p:cNvCxnSpPr/>
          <p:nvPr/>
        </p:nvCxnSpPr>
        <p:spPr>
          <a:xfrm flipV="1">
            <a:off x="6024276" y="2577995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5F7DA91B-DF48-DE90-D49D-EF90B25B3A61}"/>
              </a:ext>
            </a:extLst>
          </p:cNvPr>
          <p:cNvCxnSpPr/>
          <p:nvPr/>
        </p:nvCxnSpPr>
        <p:spPr>
          <a:xfrm flipV="1">
            <a:off x="6280239" y="3071553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63FBF34-65CB-DEF2-632D-6B405ED7B24D}"/>
              </a:ext>
            </a:extLst>
          </p:cNvPr>
          <p:cNvCxnSpPr/>
          <p:nvPr/>
        </p:nvCxnSpPr>
        <p:spPr>
          <a:xfrm flipV="1">
            <a:off x="8432090" y="2517648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6969CDF6-655F-135C-C7E7-4EED939BC7EB}"/>
              </a:ext>
            </a:extLst>
          </p:cNvPr>
          <p:cNvCxnSpPr/>
          <p:nvPr/>
        </p:nvCxnSpPr>
        <p:spPr>
          <a:xfrm flipV="1">
            <a:off x="8688053" y="3011206"/>
            <a:ext cx="282632" cy="1802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71055D47-B086-4BBA-EE27-2F8218E1DFAD}"/>
              </a:ext>
            </a:extLst>
          </p:cNvPr>
          <p:cNvSpPr txBox="1"/>
          <p:nvPr/>
        </p:nvSpPr>
        <p:spPr>
          <a:xfrm>
            <a:off x="7774592" y="291255"/>
            <a:ext cx="52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1-1</a:t>
            </a:r>
          </a:p>
          <a:p>
            <a:r>
              <a:rPr lang="en-US" altLang="zh-TW" b="1" dirty="0"/>
              <a:t>2-1</a:t>
            </a:r>
            <a:endParaRPr lang="zh-TW" altLang="en-US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B0CA1AB-06A0-2708-3F86-DF552D4CFDCE}"/>
              </a:ext>
            </a:extLst>
          </p:cNvPr>
          <p:cNvSpPr txBox="1"/>
          <p:nvPr/>
        </p:nvSpPr>
        <p:spPr>
          <a:xfrm>
            <a:off x="7159037" y="769748"/>
            <a:ext cx="100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測站版本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799F70C-410B-7F1D-72D7-64B69A31099B}"/>
              </a:ext>
            </a:extLst>
          </p:cNvPr>
          <p:cNvSpPr txBox="1"/>
          <p:nvPr/>
        </p:nvSpPr>
        <p:spPr>
          <a:xfrm>
            <a:off x="8029268" y="867084"/>
            <a:ext cx="172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/>
                </a:solidFill>
              </a:rPr>
              <a:t>網格化方法號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E71982E-0676-3C27-6582-47934BB9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11" y="4148182"/>
            <a:ext cx="2610836" cy="26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DB848-C6EE-3A8F-222E-083AB868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8" name="內容版面配置區 17">
            <a:extLst>
              <a:ext uri="{FF2B5EF4-FFF2-40B4-BE49-F238E27FC236}">
                <a16:creationId xmlns:a16="http://schemas.microsoft.com/office/drawing/2014/main" id="{19DBC1D6-F699-8140-BB1C-61581C59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21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3BD1F0-0401-AD89-4C68-E4D27CF0D3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31,32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高解析土壤資料同化系統資料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(HRLDAS)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土壤濕度 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溫度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B1060C1-42B6-122E-34C8-1BDED94DE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31412"/>
              </p:ext>
            </p:extLst>
          </p:nvPr>
        </p:nvGraphicFramePr>
        <p:xfrm>
          <a:off x="1195668" y="1675521"/>
          <a:ext cx="9785444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3233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1327721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1196492">
                  <a:extLst>
                    <a:ext uri="{9D8B030D-6E8A-4147-A177-3AD203B41FA5}">
                      <a16:colId xmlns:a16="http://schemas.microsoft.com/office/drawing/2014/main" val="696350160"/>
                    </a:ext>
                  </a:extLst>
                </a:gridCol>
                <a:gridCol w="1134738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1157896">
                  <a:extLst>
                    <a:ext uri="{9D8B030D-6E8A-4147-A177-3AD203B41FA5}">
                      <a16:colId xmlns:a16="http://schemas.microsoft.com/office/drawing/2014/main" val="3835020365"/>
                    </a:ext>
                  </a:extLst>
                </a:gridCol>
                <a:gridCol w="904703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904703">
                  <a:extLst>
                    <a:ext uri="{9D8B030D-6E8A-4147-A177-3AD203B41FA5}">
                      <a16:colId xmlns:a16="http://schemas.microsoft.com/office/drawing/2014/main" val="3637824621"/>
                    </a:ext>
                  </a:extLst>
                </a:gridCol>
                <a:gridCol w="559509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566449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開始時間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結束時間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網格解析度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SMOIS_2024070500.zip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20240703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20240705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3km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txt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49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SMOIS_2024070506.zip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20240703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20240705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55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SMOIS_2024070512.zip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20240703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20240705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61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SMOIS_2024070518.zip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20240703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20240705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18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67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11934"/>
                  </a:ext>
                </a:extLst>
              </a:tr>
            </a:tbl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AC766B-6DF7-2214-F358-275D815A61FE}"/>
              </a:ext>
            </a:extLst>
          </p:cNvPr>
          <p:cNvSpPr txBox="1"/>
          <p:nvPr/>
        </p:nvSpPr>
        <p:spPr>
          <a:xfrm>
            <a:off x="7518397" y="4597703"/>
            <a:ext cx="4053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/>
              <a:t>每個</a:t>
            </a:r>
            <a:r>
              <a:rPr lang="en-US" altLang="zh-TW" sz="1400" dirty="0"/>
              <a:t>txt</a:t>
            </a:r>
            <a:r>
              <a:rPr lang="zh-TW" altLang="en-US" sz="1400" dirty="0"/>
              <a:t>文字檔含有</a:t>
            </a:r>
            <a:r>
              <a:rPr lang="en-US" altLang="zh-TW" sz="1400" dirty="0" err="1"/>
              <a:t>i</a:t>
            </a:r>
            <a:r>
              <a:rPr lang="zh-TW" altLang="en-US" sz="1400" dirty="0"/>
              <a:t>、</a:t>
            </a:r>
            <a:r>
              <a:rPr lang="en-US" altLang="zh-TW" sz="1400" dirty="0"/>
              <a:t>j</a:t>
            </a:r>
            <a:r>
              <a:rPr lang="zh-TW" altLang="en-US" sz="1400" dirty="0"/>
              <a:t>、</a:t>
            </a:r>
            <a:r>
              <a:rPr lang="en-US" altLang="zh-TW" sz="1400" dirty="0" err="1"/>
              <a:t>lon</a:t>
            </a:r>
            <a:r>
              <a:rPr lang="zh-TW" altLang="en-US" sz="1400" dirty="0"/>
              <a:t>、</a:t>
            </a:r>
            <a:r>
              <a:rPr lang="en-US" altLang="zh-TW" sz="1400" dirty="0" err="1"/>
              <a:t>lat</a:t>
            </a:r>
            <a:r>
              <a:rPr lang="en-US" altLang="zh-TW" sz="1400" dirty="0"/>
              <a:t> </a:t>
            </a:r>
            <a:r>
              <a:rPr lang="zh-TW" altLang="en-US" sz="1400" dirty="0"/>
              <a:t>及一個變數，</a:t>
            </a:r>
            <a:r>
              <a:rPr lang="en-US" altLang="zh-TW" sz="1400" dirty="0" err="1"/>
              <a:t>i</a:t>
            </a:r>
            <a:r>
              <a:rPr lang="en-US" altLang="zh-TW" sz="1400" dirty="0"/>
              <a:t> </a:t>
            </a:r>
            <a:r>
              <a:rPr lang="zh-TW" altLang="en-US" sz="1400" dirty="0"/>
              <a:t>與</a:t>
            </a:r>
            <a:r>
              <a:rPr lang="en-US" altLang="zh-TW" sz="1400" dirty="0"/>
              <a:t>j </a:t>
            </a:r>
            <a:r>
              <a:rPr lang="zh-TW" altLang="en-US" sz="1400" dirty="0"/>
              <a:t>為模式格點編號，</a:t>
            </a:r>
            <a:r>
              <a:rPr lang="en-US" altLang="zh-TW" sz="1400" dirty="0" err="1"/>
              <a:t>lon</a:t>
            </a:r>
            <a:r>
              <a:rPr lang="en-US" altLang="zh-TW" sz="1400" dirty="0"/>
              <a:t> </a:t>
            </a:r>
            <a:r>
              <a:rPr lang="zh-TW" altLang="en-US" sz="1400" dirty="0"/>
              <a:t>與</a:t>
            </a:r>
            <a:r>
              <a:rPr lang="en-US" altLang="zh-TW" sz="1400" dirty="0" err="1"/>
              <a:t>lat</a:t>
            </a:r>
            <a:r>
              <a:rPr lang="en-US" altLang="zh-TW" sz="1400" dirty="0"/>
              <a:t> </a:t>
            </a:r>
            <a:r>
              <a:rPr lang="zh-TW" altLang="en-US" sz="1400" dirty="0"/>
              <a:t>為經度與緯度。土壤溫度與土壤濕度有</a:t>
            </a:r>
            <a:r>
              <a:rPr lang="en-US" altLang="zh-TW" sz="1400" dirty="0"/>
              <a:t>4 </a:t>
            </a:r>
            <a:r>
              <a:rPr lang="zh-TW" altLang="en-US" sz="1400" dirty="0"/>
              <a:t>層，欄位由左至右分別為地下</a:t>
            </a:r>
            <a:r>
              <a:rPr lang="en-US" altLang="zh-TW" sz="1400" dirty="0"/>
              <a:t>10 </a:t>
            </a:r>
            <a:r>
              <a:rPr lang="zh-TW" altLang="en-US" sz="1400" dirty="0"/>
              <a:t>公分、</a:t>
            </a:r>
            <a:r>
              <a:rPr lang="en-US" altLang="zh-TW" sz="1400" dirty="0"/>
              <a:t>40 </a:t>
            </a:r>
            <a:r>
              <a:rPr lang="zh-TW" altLang="en-US" sz="1400" dirty="0"/>
              <a:t>公分、</a:t>
            </a:r>
            <a:r>
              <a:rPr lang="en-US" altLang="zh-TW" sz="1400" dirty="0"/>
              <a:t>100 </a:t>
            </a:r>
            <a:r>
              <a:rPr lang="zh-TW" altLang="en-US" sz="1400" dirty="0"/>
              <a:t>公分及</a:t>
            </a:r>
            <a:r>
              <a:rPr lang="en-US" altLang="zh-TW" sz="1400" dirty="0"/>
              <a:t>200 </a:t>
            </a:r>
            <a:r>
              <a:rPr lang="zh-TW" altLang="en-US" sz="1400" dirty="0"/>
              <a:t>公分。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1FD341A-6F4D-1448-EE9D-9D82B542C24C}"/>
              </a:ext>
            </a:extLst>
          </p:cNvPr>
          <p:cNvSpPr txBox="1"/>
          <p:nvPr/>
        </p:nvSpPr>
        <p:spPr>
          <a:xfrm>
            <a:off x="332638" y="2321960"/>
            <a:ext cx="86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6</a:t>
            </a:r>
            <a:r>
              <a:rPr lang="zh-TW" altLang="en-US" dirty="0">
                <a:solidFill>
                  <a:srgbClr val="C00000"/>
                </a:solidFill>
              </a:rPr>
              <a:t>小時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筆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905167F3-E804-4E4A-0AAC-541142D93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37" y="2106049"/>
            <a:ext cx="292115" cy="2159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ECA17BC-482E-067F-AC25-27E2916C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36" y="2473487"/>
            <a:ext cx="292115" cy="21591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80CFE86-4B2F-8EB2-91AE-ADEDFEF6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35" y="2860335"/>
            <a:ext cx="292115" cy="21591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AE8AEC3-905C-D6D6-A3F3-FFF524099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072" y="3247183"/>
            <a:ext cx="292115" cy="215911"/>
          </a:xfrm>
          <a:prstGeom prst="rect">
            <a:avLst/>
          </a:prstGeom>
        </p:spPr>
      </p:pic>
      <p:pic>
        <p:nvPicPr>
          <p:cNvPr id="7" name="圖片 6" descr="一張含有 文字, 地圖, 螢幕擷取畫面, 圖表 的圖片&#10;&#10;自動產生的描述">
            <a:extLst>
              <a:ext uri="{FF2B5EF4-FFF2-40B4-BE49-F238E27FC236}">
                <a16:creationId xmlns:a16="http://schemas.microsoft.com/office/drawing/2014/main" id="{3EE8F585-5F44-340F-8C5D-965E69ABD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24" y="3541966"/>
            <a:ext cx="3329957" cy="33092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DB4CB5F-EB4F-7760-BEA8-C2B039D1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80" y="3541966"/>
            <a:ext cx="3226413" cy="33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73F251-6EA0-772D-F84A-294DF5F1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30.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參考蒸發散量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(ET0)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23D0B21-6633-C6F3-6345-9D358B572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200099"/>
              </p:ext>
            </p:extLst>
          </p:nvPr>
        </p:nvGraphicFramePr>
        <p:xfrm>
          <a:off x="1195667" y="1675521"/>
          <a:ext cx="862166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8311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964277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1072341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1138844">
                  <a:extLst>
                    <a:ext uri="{9D8B030D-6E8A-4147-A177-3AD203B41FA5}">
                      <a16:colId xmlns:a16="http://schemas.microsoft.com/office/drawing/2014/main" val="38350203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974537">
                  <a:extLst>
                    <a:ext uri="{9D8B030D-6E8A-4147-A177-3AD203B41FA5}">
                      <a16:colId xmlns:a16="http://schemas.microsoft.com/office/drawing/2014/main" val="82246254"/>
                    </a:ext>
                  </a:extLst>
                </a:gridCol>
                <a:gridCol w="554294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424658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網格解析度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20240604_ET0_GFE1km.tar.gz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20240604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bin, txt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20240605_ET0_GFE1km.tar.gz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20240605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CA7BE6C9-F556-C7F9-4CB3-0A347630C98E}"/>
              </a:ext>
            </a:extLst>
          </p:cNvPr>
          <p:cNvSpPr txBox="1"/>
          <p:nvPr/>
        </p:nvSpPr>
        <p:spPr>
          <a:xfrm>
            <a:off x="7056935" y="4424618"/>
            <a:ext cx="4816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/>
              <a:t>一筆</a:t>
            </a:r>
            <a:r>
              <a:rPr lang="en-US" altLang="zh-TW" sz="1200" dirty="0"/>
              <a:t>3</a:t>
            </a:r>
            <a:r>
              <a:rPr lang="zh-TW" altLang="en-US" sz="1200" dirty="0"/>
              <a:t>個檔案</a:t>
            </a:r>
            <a:r>
              <a:rPr lang="en-US" altLang="zh-TW" sz="1200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200" dirty="0"/>
              <a:t>網格</a:t>
            </a:r>
            <a:r>
              <a:rPr lang="en-US" altLang="zh-TW" sz="1200" dirty="0"/>
              <a:t>ET0</a:t>
            </a:r>
            <a:r>
              <a:rPr lang="zh-TW" altLang="en-US" sz="1200" dirty="0"/>
              <a:t>資料</a:t>
            </a:r>
            <a:r>
              <a:rPr lang="en-US" altLang="zh-TW" sz="1200" dirty="0"/>
              <a:t> (20240604_ET0_GFE1km.bin)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200" dirty="0"/>
              <a:t>整合測站觀測之網格</a:t>
            </a:r>
            <a:r>
              <a:rPr lang="en-US" altLang="zh-TW" sz="1200" dirty="0"/>
              <a:t>ET0</a:t>
            </a:r>
            <a:r>
              <a:rPr lang="zh-TW" altLang="en-US" sz="1200" dirty="0"/>
              <a:t>資料</a:t>
            </a:r>
            <a:r>
              <a:rPr lang="en-US" altLang="zh-TW" sz="1200" dirty="0"/>
              <a:t>(20240604_ET0_INTG_GFE1km.bin)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200" dirty="0"/>
              <a:t>測站觀測</a:t>
            </a:r>
            <a:r>
              <a:rPr lang="en-US" altLang="zh-TW" sz="1200" dirty="0"/>
              <a:t>ET0 (20240604_stn_ET0.txt)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34D5ECB-189E-AB7E-3648-31CA8D81FA61}"/>
              </a:ext>
            </a:extLst>
          </p:cNvPr>
          <p:cNvSpPr txBox="1"/>
          <p:nvPr/>
        </p:nvSpPr>
        <p:spPr>
          <a:xfrm>
            <a:off x="113016" y="2321960"/>
            <a:ext cx="108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天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筆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BC0218F-5C98-1747-4C2F-6E8817CD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33" y="2115958"/>
            <a:ext cx="292115" cy="2159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57BD5D4-F176-781F-10B3-5BC302B5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63" y="3633832"/>
            <a:ext cx="5694684" cy="301514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DBEB144-C649-F67C-B001-C09B058C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033" y="2475381"/>
            <a:ext cx="292115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5579D-7257-72A6-017A-98DCB30A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12.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臺灣高解析格點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(1km)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週降雨機率預報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E32AB3C-5A76-F1C9-C852-7D0F97542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262032"/>
              </p:ext>
            </p:extLst>
          </p:nvPr>
        </p:nvGraphicFramePr>
        <p:xfrm>
          <a:off x="1201118" y="1696258"/>
          <a:ext cx="916485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2026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1051253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1143334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1127988">
                  <a:extLst>
                    <a:ext uri="{9D8B030D-6E8A-4147-A177-3AD203B41FA5}">
                      <a16:colId xmlns:a16="http://schemas.microsoft.com/office/drawing/2014/main" val="3835020365"/>
                    </a:ext>
                  </a:extLst>
                </a:gridCol>
                <a:gridCol w="942440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942440">
                  <a:extLst>
                    <a:ext uri="{9D8B030D-6E8A-4147-A177-3AD203B41FA5}">
                      <a16:colId xmlns:a16="http://schemas.microsoft.com/office/drawing/2014/main" val="4204182603"/>
                    </a:ext>
                  </a:extLst>
                </a:gridCol>
                <a:gridCol w="683988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511385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網格解析度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GEFSv12_AP_2024070100.tar.gz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7</a:t>
                      </a:r>
                      <a:r>
                        <a:rPr lang="zh-TW" altLang="en-US" sz="1400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bin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8*21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GEFSv12_AP_2024070200.tar.gz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20240702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C849FA81-5A22-138B-6AC4-B9716A8F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65" y="3448803"/>
            <a:ext cx="3105162" cy="309808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E4AF36E-62F6-8377-2C06-2519FA9F074A}"/>
              </a:ext>
            </a:extLst>
          </p:cNvPr>
          <p:cNvSpPr txBox="1"/>
          <p:nvPr/>
        </p:nvSpPr>
        <p:spPr>
          <a:xfrm>
            <a:off x="6032176" y="3920630"/>
            <a:ext cx="60947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每筆共</a:t>
            </a:r>
            <a:r>
              <a:rPr lang="en-US" altLang="zh-TW" sz="1600" dirty="0"/>
              <a:t>8</a:t>
            </a:r>
            <a:r>
              <a:rPr lang="zh-TW" altLang="en-US" sz="1600" dirty="0"/>
              <a:t>個資料夾，一個資料夾含括連續七天</a:t>
            </a:r>
            <a:r>
              <a:rPr lang="en-US" altLang="zh-TW" sz="1600" dirty="0"/>
              <a:t>(D1-D7, D2-D8, ...)</a:t>
            </a:r>
          </a:p>
          <a:p>
            <a:pPr lvl="1"/>
            <a:r>
              <a:rPr lang="zh-TW" altLang="en-US" sz="1600" dirty="0"/>
              <a:t>內含</a:t>
            </a:r>
            <a:r>
              <a:rPr lang="en-US" altLang="zh-TW" sz="1600" dirty="0"/>
              <a:t>21</a:t>
            </a:r>
            <a:r>
              <a:rPr lang="zh-TW" altLang="en-US" sz="1600" dirty="0"/>
              <a:t>個檔案</a:t>
            </a:r>
            <a:r>
              <a:rPr lang="en-US" altLang="zh-TW" sz="1600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TW" sz="1600" dirty="0"/>
              <a:t>7</a:t>
            </a:r>
            <a:r>
              <a:rPr lang="zh-TW" altLang="en-US" sz="1600" dirty="0"/>
              <a:t>日累積雨量單一預報</a:t>
            </a:r>
            <a:r>
              <a:rPr lang="en-US" altLang="zh-TW" sz="1600" dirty="0"/>
              <a:t>(APPM)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TW" sz="1600" dirty="0"/>
              <a:t>7</a:t>
            </a:r>
            <a:r>
              <a:rPr lang="zh-TW" altLang="en-US" sz="1600" dirty="0"/>
              <a:t>日累積雨量系集預報</a:t>
            </a:r>
            <a:r>
              <a:rPr lang="en-US" altLang="zh-TW" sz="1600" dirty="0"/>
              <a:t>(AP ensemble) </a:t>
            </a:r>
            <a:r>
              <a:rPr lang="zh-TW" altLang="en-US" sz="1600" dirty="0"/>
              <a:t>*</a:t>
            </a:r>
            <a:r>
              <a:rPr lang="en-US" altLang="zh-TW" sz="1600" dirty="0"/>
              <a:t>20</a:t>
            </a:r>
            <a:r>
              <a:rPr lang="zh-TW" altLang="en-US" sz="1600" dirty="0"/>
              <a:t>組</a:t>
            </a:r>
            <a:endParaRPr lang="en-US" altLang="zh-TW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7DBC052-7550-3779-F592-9DA000DDBA71}"/>
              </a:ext>
            </a:extLst>
          </p:cNvPr>
          <p:cNvSpPr txBox="1"/>
          <p:nvPr/>
        </p:nvSpPr>
        <p:spPr>
          <a:xfrm>
            <a:off x="6096000" y="5308955"/>
            <a:ext cx="60947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檔名     </a:t>
            </a:r>
            <a:r>
              <a:rPr lang="en-US" altLang="zh-TW" sz="1600" dirty="0"/>
              <a:t>: {</a:t>
            </a:r>
            <a:r>
              <a:rPr lang="zh-TW" altLang="en-US" sz="1600" dirty="0"/>
              <a:t>變數</a:t>
            </a:r>
            <a:r>
              <a:rPr lang="en-US" altLang="zh-TW" sz="1600" dirty="0"/>
              <a:t>}{</a:t>
            </a:r>
            <a:r>
              <a:rPr lang="zh-TW" altLang="en-US" sz="1600" dirty="0"/>
              <a:t>系集</a:t>
            </a:r>
            <a:r>
              <a:rPr lang="en-US" altLang="zh-TW" sz="1600" dirty="0"/>
              <a:t>}{</a:t>
            </a:r>
            <a:r>
              <a:rPr lang="zh-TW" altLang="en-US" sz="1600" dirty="0"/>
              <a:t>格點數量</a:t>
            </a:r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                 Ex. TPEPMH0042158 (</a:t>
            </a:r>
            <a:r>
              <a:rPr lang="zh-TW" altLang="en-US" sz="1600" dirty="0"/>
              <a:t>單一預報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                 Ex. TPE01H0042158 (</a:t>
            </a:r>
            <a:r>
              <a:rPr lang="zh-TW" altLang="en-US" sz="1600" dirty="0"/>
              <a:t>系集成員</a:t>
            </a:r>
            <a:r>
              <a:rPr lang="en-US" altLang="zh-TW" sz="1600" dirty="0"/>
              <a:t>_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預報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                 Ex. TPE20H0042158 (</a:t>
            </a:r>
            <a:r>
              <a:rPr lang="zh-TW" altLang="en-US" sz="1600" dirty="0"/>
              <a:t>系集成員</a:t>
            </a:r>
            <a:r>
              <a:rPr lang="en-US" altLang="zh-TW" sz="1600" dirty="0"/>
              <a:t>_</a:t>
            </a:r>
            <a:r>
              <a:rPr lang="zh-TW" altLang="en-US" sz="1600" dirty="0"/>
              <a:t>第</a:t>
            </a:r>
            <a:r>
              <a:rPr lang="en-US" altLang="zh-TW" sz="1600" dirty="0"/>
              <a:t>20</a:t>
            </a:r>
            <a:r>
              <a:rPr lang="zh-TW" altLang="en-US" sz="1600" dirty="0"/>
              <a:t>預報</a:t>
            </a:r>
            <a:r>
              <a:rPr lang="en-US" altLang="zh-TW" sz="1600" dirty="0"/>
              <a:t>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35C61A2-543E-9E1E-B0EF-2D536C0A0E18}"/>
              </a:ext>
            </a:extLst>
          </p:cNvPr>
          <p:cNvSpPr txBox="1"/>
          <p:nvPr/>
        </p:nvSpPr>
        <p:spPr>
          <a:xfrm>
            <a:off x="113016" y="2321960"/>
            <a:ext cx="108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天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筆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F4F1C42-6B80-D8B6-C89A-B33D6E632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109" y="2130400"/>
            <a:ext cx="292115" cy="2159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2305AD02-8FD7-E7C5-B3E5-957FC3D2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108" y="2547053"/>
            <a:ext cx="292115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D35BAB-94E3-93DA-D1A2-52392148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14.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臺灣高解析格點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(1km)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週降雨機率預報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0631A5A-6F23-FA24-BDB0-1DE087864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36114"/>
              </p:ext>
            </p:extLst>
          </p:nvPr>
        </p:nvGraphicFramePr>
        <p:xfrm>
          <a:off x="1201115" y="1675521"/>
          <a:ext cx="953892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3274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976920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1103440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1088967">
                  <a:extLst>
                    <a:ext uri="{9D8B030D-6E8A-4147-A177-3AD203B41FA5}">
                      <a16:colId xmlns:a16="http://schemas.microsoft.com/office/drawing/2014/main" val="3835020365"/>
                    </a:ext>
                  </a:extLst>
                </a:gridCol>
                <a:gridCol w="922713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963834">
                  <a:extLst>
                    <a:ext uri="{9D8B030D-6E8A-4147-A177-3AD203B41FA5}">
                      <a16:colId xmlns:a16="http://schemas.microsoft.com/office/drawing/2014/main" val="712628224"/>
                    </a:ext>
                  </a:extLst>
                </a:gridCol>
                <a:gridCol w="548937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390844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網格解析度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GEFSv12_AP_Week3-4_2024060400.tar.gz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20240604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14</a:t>
                      </a:r>
                      <a:r>
                        <a:rPr lang="zh-TW" altLang="en-US" sz="1400" dirty="0"/>
                        <a:t>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bin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GEFSv12_AP_Week3-4_2024060500.tar.gz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20240605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71E52522-0D77-33F1-AFC1-4DC81D5A7E7C}"/>
              </a:ext>
            </a:extLst>
          </p:cNvPr>
          <p:cNvSpPr txBox="1"/>
          <p:nvPr/>
        </p:nvSpPr>
        <p:spPr>
          <a:xfrm>
            <a:off x="6826570" y="3792573"/>
            <a:ext cx="51520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每筆</a:t>
            </a:r>
            <a:r>
              <a:rPr lang="en-US" altLang="zh-TW" sz="1600" dirty="0"/>
              <a:t>1</a:t>
            </a:r>
            <a:r>
              <a:rPr lang="zh-TW" altLang="en-US" sz="1600" dirty="0"/>
              <a:t>個資料夾</a:t>
            </a:r>
            <a:r>
              <a:rPr lang="en-US" altLang="zh-TW" sz="1600" dirty="0"/>
              <a:t>(D15-D28)</a:t>
            </a:r>
            <a:r>
              <a:rPr lang="zh-TW" altLang="en-US" sz="1600" dirty="0"/>
              <a:t> </a:t>
            </a:r>
            <a:endParaRPr lang="en-US" altLang="zh-TW" sz="1600" dirty="0"/>
          </a:p>
          <a:p>
            <a:pPr lvl="1"/>
            <a:r>
              <a:rPr lang="en-US" altLang="zh-TW" sz="1600" dirty="0"/>
              <a:t>21</a:t>
            </a:r>
            <a:r>
              <a:rPr lang="zh-TW" altLang="en-US" sz="1600" dirty="0"/>
              <a:t>個檔案</a:t>
            </a:r>
            <a:r>
              <a:rPr lang="en-US" altLang="zh-TW" sz="1600" dirty="0"/>
              <a:t>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TW" sz="1600" dirty="0"/>
              <a:t>14</a:t>
            </a:r>
            <a:r>
              <a:rPr lang="zh-TW" altLang="en-US" sz="1600" dirty="0"/>
              <a:t>日累積雨量單一預報</a:t>
            </a:r>
            <a:r>
              <a:rPr lang="en-US" altLang="zh-TW" sz="1600" dirty="0"/>
              <a:t>(APPM)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TW" sz="1600" dirty="0"/>
              <a:t>14</a:t>
            </a:r>
            <a:r>
              <a:rPr lang="zh-TW" altLang="en-US" sz="1600" dirty="0"/>
              <a:t>日累積雨量系集預報</a:t>
            </a:r>
            <a:r>
              <a:rPr lang="en-US" altLang="zh-TW" sz="1600" dirty="0"/>
              <a:t>(AP ensemble)</a:t>
            </a:r>
            <a:r>
              <a:rPr lang="zh-TW" altLang="en-US" sz="1600" dirty="0"/>
              <a:t>*</a:t>
            </a:r>
            <a:r>
              <a:rPr lang="en-US" altLang="zh-TW" sz="1600" dirty="0"/>
              <a:t> 20</a:t>
            </a:r>
            <a:r>
              <a:rPr lang="zh-TW" altLang="en-US" sz="1600" dirty="0"/>
              <a:t>組</a:t>
            </a:r>
            <a:endParaRPr lang="en-US" altLang="zh-TW" sz="16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A0F2536-7CB9-EC03-AF8E-7C873120D496}"/>
              </a:ext>
            </a:extLst>
          </p:cNvPr>
          <p:cNvSpPr txBox="1"/>
          <p:nvPr/>
        </p:nvSpPr>
        <p:spPr>
          <a:xfrm>
            <a:off x="6826570" y="5182479"/>
            <a:ext cx="50936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檔名     </a:t>
            </a:r>
            <a:r>
              <a:rPr lang="en-US" altLang="zh-TW" sz="1600" dirty="0"/>
              <a:t>: {</a:t>
            </a:r>
            <a:r>
              <a:rPr lang="zh-TW" altLang="en-US" sz="1600" dirty="0"/>
              <a:t>變數</a:t>
            </a:r>
            <a:r>
              <a:rPr lang="en-US" altLang="zh-TW" sz="1600" dirty="0"/>
              <a:t>}{</a:t>
            </a:r>
            <a:r>
              <a:rPr lang="zh-TW" altLang="en-US" sz="1600" dirty="0"/>
              <a:t>系集</a:t>
            </a:r>
            <a:r>
              <a:rPr lang="en-US" altLang="zh-TW" sz="1600" dirty="0"/>
              <a:t>}{</a:t>
            </a:r>
            <a:r>
              <a:rPr lang="zh-TW" altLang="en-US" sz="1600" dirty="0"/>
              <a:t>格點數量</a:t>
            </a:r>
            <a:r>
              <a:rPr lang="en-US" altLang="zh-TW" sz="1600" dirty="0"/>
              <a:t>}</a:t>
            </a:r>
          </a:p>
          <a:p>
            <a:r>
              <a:rPr lang="en-US" altLang="zh-TW" sz="1600" dirty="0"/>
              <a:t>                 Ex. TPEPMH0042158 (</a:t>
            </a:r>
            <a:r>
              <a:rPr lang="zh-TW" altLang="en-US" sz="1600" dirty="0"/>
              <a:t>單一預報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                 Ex. TPE01H0042158 (</a:t>
            </a:r>
            <a:r>
              <a:rPr lang="zh-TW" altLang="en-US" sz="1600" dirty="0"/>
              <a:t>系集成員</a:t>
            </a:r>
            <a:r>
              <a:rPr lang="en-US" altLang="zh-TW" sz="1600" dirty="0"/>
              <a:t>_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預報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                 Ex. TPE20H0042158 (</a:t>
            </a:r>
            <a:r>
              <a:rPr lang="zh-TW" altLang="en-US" sz="1600" dirty="0"/>
              <a:t>系集成員</a:t>
            </a:r>
            <a:r>
              <a:rPr lang="en-US" altLang="zh-TW" sz="1600" dirty="0"/>
              <a:t>_</a:t>
            </a:r>
            <a:r>
              <a:rPr lang="zh-TW" altLang="en-US" sz="1600" dirty="0"/>
              <a:t>第</a:t>
            </a:r>
            <a:r>
              <a:rPr lang="en-US" altLang="zh-TW" sz="1600" dirty="0"/>
              <a:t>20</a:t>
            </a:r>
            <a:r>
              <a:rPr lang="zh-TW" altLang="en-US" sz="1600" dirty="0"/>
              <a:t>預報</a:t>
            </a:r>
            <a:r>
              <a:rPr lang="en-US" altLang="zh-TW" sz="1600" dirty="0"/>
              <a:t>)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822B60A-9A02-3D9E-9AF4-E4AB629DFE41}"/>
              </a:ext>
            </a:extLst>
          </p:cNvPr>
          <p:cNvSpPr txBox="1"/>
          <p:nvPr/>
        </p:nvSpPr>
        <p:spPr>
          <a:xfrm>
            <a:off x="113016" y="2321960"/>
            <a:ext cx="108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天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筆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5EBE1973-63FE-9934-97AD-AF7273F8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078" y="2125095"/>
            <a:ext cx="266347" cy="19686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1495C55-C115-C862-BADF-A83B07108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077" y="2494427"/>
            <a:ext cx="266347" cy="19686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8F91EA9-276D-AA51-B2ED-B27F0C519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65" y="3448803"/>
            <a:ext cx="3105162" cy="30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E512F5-A6A2-9C21-37B7-282EC197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13. 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鄉鎮雨量三分類機率預報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3">
            <a:extLst>
              <a:ext uri="{FF2B5EF4-FFF2-40B4-BE49-F238E27FC236}">
                <a16:creationId xmlns:a16="http://schemas.microsoft.com/office/drawing/2014/main" id="{1772383B-F7AE-B629-C9A1-36F73F89F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164170"/>
              </p:ext>
            </p:extLst>
          </p:nvPr>
        </p:nvGraphicFramePr>
        <p:xfrm>
          <a:off x="1201115" y="1675521"/>
          <a:ext cx="8449962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3274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976920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1103440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922713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963834">
                  <a:extLst>
                    <a:ext uri="{9D8B030D-6E8A-4147-A177-3AD203B41FA5}">
                      <a16:colId xmlns:a16="http://schemas.microsoft.com/office/drawing/2014/main" val="712628224"/>
                    </a:ext>
                  </a:extLst>
                </a:gridCol>
                <a:gridCol w="548937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390844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PREP_TOWN_BMA_ini202405.tar.gz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csv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PREP_TOWN_BMA_ini202406.tar.gz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202406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</a:tbl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8B0BFEB0-34AD-819E-D0FA-5AA19BCC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798" y="2134869"/>
            <a:ext cx="266347" cy="19686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A7D256A-A04E-7792-386A-E0C4FDECD48C}"/>
              </a:ext>
            </a:extLst>
          </p:cNvPr>
          <p:cNvSpPr txBox="1"/>
          <p:nvPr/>
        </p:nvSpPr>
        <p:spPr>
          <a:xfrm>
            <a:off x="6094616" y="4300000"/>
            <a:ext cx="5518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每月產製一次、每次會含有</a:t>
            </a:r>
            <a:r>
              <a:rPr lang="en-US" altLang="zh-TW" sz="1600" dirty="0"/>
              <a:t>6</a:t>
            </a:r>
            <a:r>
              <a:rPr lang="zh-TW" altLang="en-US" sz="1600" dirty="0"/>
              <a:t>個</a:t>
            </a:r>
            <a:r>
              <a:rPr lang="en-US" altLang="zh-TW" sz="1600" dirty="0"/>
              <a:t>csv</a:t>
            </a:r>
            <a:r>
              <a:rPr lang="zh-TW" altLang="en-US" sz="1600" dirty="0"/>
              <a:t>檔案</a:t>
            </a:r>
            <a:r>
              <a:rPr lang="en-US" altLang="zh-TW" sz="1600" dirty="0"/>
              <a:t>(</a:t>
            </a:r>
            <a:r>
              <a:rPr lang="zh-TW" altLang="en-US" sz="1600" dirty="0"/>
              <a:t>溫度、雨量各</a:t>
            </a:r>
            <a:r>
              <a:rPr lang="en-US" altLang="zh-TW" sz="1600" dirty="0"/>
              <a:t>3)</a:t>
            </a:r>
            <a:endParaRPr lang="zh-TW" altLang="en-US" sz="1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2EBC5CC-0D06-10EB-C843-DCB1BF7D821D}"/>
              </a:ext>
            </a:extLst>
          </p:cNvPr>
          <p:cNvSpPr txBox="1"/>
          <p:nvPr/>
        </p:nvSpPr>
        <p:spPr>
          <a:xfrm>
            <a:off x="6094616" y="4923215"/>
            <a:ext cx="60973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雨量</a:t>
            </a:r>
            <a:r>
              <a:rPr lang="en-US" altLang="zh-TW" sz="1600" dirty="0"/>
              <a:t>(</a:t>
            </a:r>
            <a:r>
              <a:rPr lang="zh-TW" altLang="en-US" sz="1600" dirty="0"/>
              <a:t>鄉鎮</a:t>
            </a:r>
            <a:r>
              <a:rPr lang="en-US" altLang="zh-TW" sz="1600" dirty="0"/>
              <a:t>)</a:t>
            </a:r>
            <a:r>
              <a:rPr lang="zh-TW" altLang="en-US" sz="1600" dirty="0"/>
              <a:t>機率預報：</a:t>
            </a:r>
          </a:p>
          <a:p>
            <a:r>
              <a:rPr lang="zh-TW" altLang="en-US" sz="1600" dirty="0"/>
              <a:t>例</a:t>
            </a:r>
            <a:r>
              <a:rPr lang="en-US" altLang="zh-TW" sz="1600" dirty="0"/>
              <a:t>: PREP_TOWN_BMA_ini202403_fst202404.csv</a:t>
            </a:r>
          </a:p>
          <a:p>
            <a:r>
              <a:rPr lang="en-US" altLang="zh-TW" sz="1600" dirty="0"/>
              <a:t>   </a:t>
            </a:r>
            <a:r>
              <a:rPr lang="zh-TW" altLang="en-US" sz="1600" dirty="0"/>
              <a:t>    </a:t>
            </a:r>
            <a:r>
              <a:rPr lang="en-US" altLang="zh-TW" sz="1600" dirty="0"/>
              <a:t>PREP_TOWN_BMA_ini202403_fst202405.csv</a:t>
            </a:r>
          </a:p>
          <a:p>
            <a:r>
              <a:rPr lang="en-US" altLang="zh-TW" sz="1600" dirty="0"/>
              <a:t>   </a:t>
            </a:r>
            <a:r>
              <a:rPr lang="zh-TW" altLang="en-US" sz="1600" dirty="0"/>
              <a:t>    </a:t>
            </a:r>
            <a:r>
              <a:rPr lang="en-US" altLang="zh-TW" sz="1600" dirty="0"/>
              <a:t>PREP_TOWN_BMA_ini202403_fst202406.csv</a:t>
            </a:r>
          </a:p>
          <a:p>
            <a:r>
              <a:rPr lang="en-US" altLang="zh-TW" sz="1600" dirty="0"/>
              <a:t>PREP</a:t>
            </a:r>
            <a:r>
              <a:rPr lang="zh-TW" altLang="en-US" sz="1600" dirty="0"/>
              <a:t>雨量、</a:t>
            </a:r>
            <a:r>
              <a:rPr lang="en-US" altLang="zh-TW" sz="1600" dirty="0"/>
              <a:t>TOWN</a:t>
            </a:r>
            <a:r>
              <a:rPr lang="zh-TW" altLang="en-US" sz="1600" dirty="0"/>
              <a:t>鄉鎮、</a:t>
            </a:r>
            <a:r>
              <a:rPr lang="en-US" altLang="zh-TW" sz="1600" dirty="0"/>
              <a:t>BMA</a:t>
            </a:r>
            <a:r>
              <a:rPr lang="zh-TW" altLang="en-US" sz="1600" dirty="0"/>
              <a:t>降尺度模式、</a:t>
            </a:r>
            <a:r>
              <a:rPr lang="en-US" altLang="zh-TW" sz="1600" dirty="0"/>
              <a:t>ini202403</a:t>
            </a:r>
            <a:r>
              <a:rPr lang="zh-TW" altLang="en-US" sz="1600" dirty="0"/>
              <a:t>初始月份、</a:t>
            </a:r>
            <a:r>
              <a:rPr lang="en-US" altLang="zh-TW" sz="1600" dirty="0"/>
              <a:t>fst202404</a:t>
            </a:r>
            <a:r>
              <a:rPr lang="zh-TW" altLang="en-US" sz="1600" dirty="0"/>
              <a:t>預報月份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7DAB4E-C1CD-5481-40DA-DCC6976F2028}"/>
              </a:ext>
            </a:extLst>
          </p:cNvPr>
          <p:cNvSpPr txBox="1"/>
          <p:nvPr/>
        </p:nvSpPr>
        <p:spPr>
          <a:xfrm>
            <a:off x="1201115" y="3169645"/>
            <a:ext cx="26414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accent3"/>
                </a:solidFill>
              </a:rPr>
              <a:t>”預報縣市及鄉鎮代碼</a:t>
            </a:r>
            <a:r>
              <a:rPr lang="en-US" altLang="zh-TW" sz="1400" dirty="0">
                <a:solidFill>
                  <a:schemeClr val="accent3"/>
                </a:solidFill>
              </a:rPr>
              <a:t>.xlsx”</a:t>
            </a:r>
            <a:endParaRPr lang="zh-TW" altLang="en-US" sz="1400" dirty="0">
              <a:solidFill>
                <a:schemeClr val="accent3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D2CF40-CDDA-20B3-A84D-5DDD7FF5D9AC}"/>
              </a:ext>
            </a:extLst>
          </p:cNvPr>
          <p:cNvSpPr txBox="1"/>
          <p:nvPr/>
        </p:nvSpPr>
        <p:spPr>
          <a:xfrm>
            <a:off x="113016" y="2321960"/>
            <a:ext cx="108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月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筆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9F1394B-43E3-B8F3-7191-15753C38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798" y="2517962"/>
            <a:ext cx="266347" cy="1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0AA52-5459-5440-0B98-9952847C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8. 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氣候法建構之滾動式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個月累積雨量推估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8F1E6246-C45B-835A-6F38-86BA473F61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937119"/>
              </p:ext>
            </p:extLst>
          </p:nvPr>
        </p:nvGraphicFramePr>
        <p:xfrm>
          <a:off x="1201117" y="1653748"/>
          <a:ext cx="770793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6771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1203162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3835020365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3806088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網格解析度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檔案數量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1month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</a:t>
                      </a:r>
                      <a:r>
                        <a:rPr lang="zh-TW" altLang="en-US" sz="1400" dirty="0"/>
                        <a:t>個月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bin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3month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3</a:t>
                      </a:r>
                      <a:r>
                        <a:rPr lang="zh-TW" altLang="en-US" sz="1400" dirty="0"/>
                        <a:t>個月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bin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6month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6</a:t>
                      </a:r>
                      <a:r>
                        <a:rPr lang="zh-TW" altLang="en-US" sz="1400" dirty="0"/>
                        <a:t>個月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bin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12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EBD3E89E-7A75-F682-4E18-D404D2B294C2}"/>
              </a:ext>
            </a:extLst>
          </p:cNvPr>
          <p:cNvSpPr txBox="1"/>
          <p:nvPr/>
        </p:nvSpPr>
        <p:spPr>
          <a:xfrm>
            <a:off x="7312264" y="4006950"/>
            <a:ext cx="374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200" dirty="0"/>
              <a:t>每個月推估未來</a:t>
            </a:r>
            <a:r>
              <a:rPr lang="en-US" altLang="zh-TW" sz="1200" dirty="0"/>
              <a:t>1</a:t>
            </a:r>
            <a:r>
              <a:rPr lang="zh-TW" altLang="en-US" sz="1200" dirty="0"/>
              <a:t>、</a:t>
            </a:r>
            <a:r>
              <a:rPr lang="en-US" altLang="zh-TW" sz="1200" dirty="0"/>
              <a:t>1-3</a:t>
            </a:r>
            <a:r>
              <a:rPr lang="zh-TW" altLang="en-US" sz="1200" dirty="0"/>
              <a:t>及</a:t>
            </a:r>
            <a:r>
              <a:rPr lang="en-US" altLang="zh-TW" sz="1200" dirty="0"/>
              <a:t>1-6</a:t>
            </a:r>
            <a:r>
              <a:rPr lang="zh-TW" altLang="en-US" sz="1200" dirty="0"/>
              <a:t>個月；</a:t>
            </a:r>
            <a:endParaRPr lang="en-US" altLang="zh-TW" sz="1200" dirty="0"/>
          </a:p>
          <a:p>
            <a:r>
              <a:rPr lang="zh-TW" altLang="en-US" sz="1200" dirty="0"/>
              <a:t>例如</a:t>
            </a:r>
            <a:r>
              <a:rPr lang="en-US" altLang="zh-TW" sz="1200" dirty="0"/>
              <a:t>2022</a:t>
            </a:r>
            <a:r>
              <a:rPr lang="zh-TW" altLang="en-US" sz="1200" dirty="0"/>
              <a:t>年</a:t>
            </a:r>
            <a:r>
              <a:rPr lang="en-US" altLang="zh-TW" sz="1200" dirty="0"/>
              <a:t>1</a:t>
            </a:r>
            <a:r>
              <a:rPr lang="zh-TW" altLang="en-US" sz="1200" dirty="0"/>
              <a:t>月推估</a:t>
            </a:r>
            <a:r>
              <a:rPr lang="en-US" altLang="zh-TW" sz="1200" dirty="0"/>
              <a:t>2022</a:t>
            </a:r>
            <a:r>
              <a:rPr lang="zh-TW" altLang="en-US" sz="1200" dirty="0"/>
              <a:t>年</a:t>
            </a:r>
            <a:r>
              <a:rPr lang="en-US" altLang="zh-TW" sz="1200" dirty="0"/>
              <a:t>2</a:t>
            </a:r>
            <a:r>
              <a:rPr lang="zh-TW" altLang="en-US" sz="1200" dirty="0"/>
              <a:t>月、</a:t>
            </a:r>
            <a:r>
              <a:rPr lang="en-US" altLang="zh-TW" sz="1200" dirty="0"/>
              <a:t>2-4</a:t>
            </a:r>
            <a:r>
              <a:rPr lang="zh-TW" altLang="en-US" sz="1200" dirty="0"/>
              <a:t>月及</a:t>
            </a:r>
            <a:r>
              <a:rPr lang="en-US" altLang="zh-TW" sz="1200" dirty="0"/>
              <a:t>2-7</a:t>
            </a:r>
            <a:r>
              <a:rPr lang="zh-TW" altLang="en-US" sz="1200" dirty="0"/>
              <a:t>月資料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281C750-9A27-3350-9025-22115991A911}"/>
              </a:ext>
            </a:extLst>
          </p:cNvPr>
          <p:cNvSpPr txBox="1"/>
          <p:nvPr/>
        </p:nvSpPr>
        <p:spPr>
          <a:xfrm>
            <a:off x="7072132" y="4766980"/>
            <a:ext cx="5025840" cy="117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200" dirty="0"/>
              <a:t> 檔名 </a:t>
            </a:r>
            <a:r>
              <a:rPr lang="en-US" altLang="zh-TW" sz="1200" dirty="0"/>
              <a:t>: {</a:t>
            </a:r>
            <a:r>
              <a:rPr lang="zh-TW" altLang="en-US" sz="1200" dirty="0"/>
              <a:t>累積月份數</a:t>
            </a:r>
            <a:r>
              <a:rPr lang="en-US" altLang="zh-TW" sz="1200" dirty="0"/>
              <a:t>}</a:t>
            </a:r>
            <a:r>
              <a:rPr lang="en-US" altLang="zh-TW" sz="1200" dirty="0" err="1"/>
              <a:t>month_cumulative_rainfall</a:t>
            </a:r>
            <a:r>
              <a:rPr lang="en-US" altLang="zh-TW" sz="1200" dirty="0"/>
              <a:t>_{</a:t>
            </a:r>
            <a:r>
              <a:rPr lang="zh-TW" altLang="en-US" sz="1200" dirty="0"/>
              <a:t>起始月份</a:t>
            </a:r>
            <a:r>
              <a:rPr lang="en-US" altLang="zh-TW" sz="1200" dirty="0"/>
              <a:t>}.bin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200" dirty="0"/>
              <a:t>1month_cumulative_rainfall_JAN.bin (1</a:t>
            </a:r>
            <a:r>
              <a:rPr lang="zh-TW" altLang="en-US" sz="1200" dirty="0"/>
              <a:t>月份累積雨量</a:t>
            </a:r>
            <a:r>
              <a:rPr lang="en-US" altLang="zh-TW" sz="1200" dirty="0"/>
              <a:t>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200" dirty="0"/>
              <a:t>3month_cumulative_rainfall_JAN-MAR.bin (1~3</a:t>
            </a:r>
            <a:r>
              <a:rPr lang="zh-TW" altLang="en-US" sz="1200" dirty="0"/>
              <a:t>月份累積雨量</a:t>
            </a:r>
            <a:r>
              <a:rPr lang="en-US" altLang="zh-TW" sz="1200" dirty="0"/>
              <a:t>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200" dirty="0"/>
              <a:t>6month_cumulative_rainfall_JAN-JUN.bin (1~6</a:t>
            </a:r>
            <a:r>
              <a:rPr lang="zh-TW" altLang="en-US" sz="1200" dirty="0"/>
              <a:t>月份累積雨量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pic>
        <p:nvPicPr>
          <p:cNvPr id="5" name="圖片 4" descr="一張含有 文字, 地圖, 螢幕擷取畫面, 圖表 的圖片&#10;&#10;自動產生的描述">
            <a:extLst>
              <a:ext uri="{FF2B5EF4-FFF2-40B4-BE49-F238E27FC236}">
                <a16:creationId xmlns:a16="http://schemas.microsoft.com/office/drawing/2014/main" id="{A50AC59B-9BB5-F0B2-1209-E8DB14458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23" y="4120704"/>
            <a:ext cx="2221260" cy="2297010"/>
          </a:xfrm>
          <a:prstGeom prst="rect">
            <a:avLst/>
          </a:prstGeom>
        </p:spPr>
      </p:pic>
      <p:pic>
        <p:nvPicPr>
          <p:cNvPr id="17" name="圖片 16" descr="一張含有 文字, 地圖, 螢幕擷取畫面, 圖表 的圖片&#10;&#10;自動產生的描述">
            <a:extLst>
              <a:ext uri="{FF2B5EF4-FFF2-40B4-BE49-F238E27FC236}">
                <a16:creationId xmlns:a16="http://schemas.microsoft.com/office/drawing/2014/main" id="{E6E2F3DF-F8DD-DA7A-895B-DBB15648D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0704"/>
            <a:ext cx="2221057" cy="2296800"/>
          </a:xfrm>
          <a:prstGeom prst="rect">
            <a:avLst/>
          </a:prstGeom>
        </p:spPr>
      </p:pic>
      <p:pic>
        <p:nvPicPr>
          <p:cNvPr id="9" name="圖片 8" descr="一張含有 文字, 螢幕擷取畫面, 地圖, 鮮豔 的圖片&#10;&#10;自動產生的描述">
            <a:extLst>
              <a:ext uri="{FF2B5EF4-FFF2-40B4-BE49-F238E27FC236}">
                <a16:creationId xmlns:a16="http://schemas.microsoft.com/office/drawing/2014/main" id="{2F251455-4BE1-08B1-52C6-5984A07C6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1" y="4120704"/>
            <a:ext cx="2221057" cy="22968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C1847C-36DE-DDA1-4053-C921D31DB0D9}"/>
              </a:ext>
            </a:extLst>
          </p:cNvPr>
          <p:cNvSpPr txBox="1"/>
          <p:nvPr/>
        </p:nvSpPr>
        <p:spPr>
          <a:xfrm>
            <a:off x="756457" y="3776118"/>
            <a:ext cx="4446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5</a:t>
            </a:r>
            <a:r>
              <a:rPr lang="zh-TW" altLang="en-US" sz="1100" dirty="0"/>
              <a:t>月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E547663-C2BF-6A9D-4D87-BC168EFD877A}"/>
              </a:ext>
            </a:extLst>
          </p:cNvPr>
          <p:cNvSpPr txBox="1"/>
          <p:nvPr/>
        </p:nvSpPr>
        <p:spPr>
          <a:xfrm>
            <a:off x="3117692" y="3745340"/>
            <a:ext cx="5699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5-7</a:t>
            </a:r>
            <a:r>
              <a:rPr lang="zh-TW" altLang="en-US" sz="1100" dirty="0"/>
              <a:t>月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37FDE94-E620-0FB4-8FC8-4120EDB384B8}"/>
              </a:ext>
            </a:extLst>
          </p:cNvPr>
          <p:cNvSpPr txBox="1"/>
          <p:nvPr/>
        </p:nvSpPr>
        <p:spPr>
          <a:xfrm>
            <a:off x="5379839" y="3745340"/>
            <a:ext cx="953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5-10</a:t>
            </a:r>
            <a:r>
              <a:rPr lang="zh-TW" altLang="en-US" sz="1100" dirty="0"/>
              <a:t>月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514DDBF-E958-0CB0-57B5-0E7FE166EF64}"/>
              </a:ext>
            </a:extLst>
          </p:cNvPr>
          <p:cNvSpPr txBox="1"/>
          <p:nvPr/>
        </p:nvSpPr>
        <p:spPr>
          <a:xfrm>
            <a:off x="7312264" y="3580110"/>
            <a:ext cx="4320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此份資料是用歷史資料推估</a:t>
            </a:r>
            <a:r>
              <a:rPr lang="en-US" altLang="zh-TW" sz="1400" dirty="0">
                <a:solidFill>
                  <a:srgbClr val="FF0000"/>
                </a:solidFill>
              </a:rPr>
              <a:t>1.3.6</a:t>
            </a:r>
            <a:r>
              <a:rPr lang="zh-TW" altLang="en-US" sz="1400" dirty="0">
                <a:solidFill>
                  <a:srgbClr val="FF0000"/>
                </a:solidFill>
              </a:rPr>
              <a:t>個月的雨量氣候值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EEE39EE1-CFCF-53C6-9184-FFCA48D59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648" y="2133690"/>
            <a:ext cx="266347" cy="19686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0BAAF39-8F73-20CF-9406-DCDAE7ADB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647" y="2504152"/>
            <a:ext cx="266347" cy="19686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04E5738C-A0B3-6E20-07A2-3BF37DA4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646" y="2835524"/>
            <a:ext cx="266347" cy="1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4F830-4036-729E-D784-6BA3E53A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28. 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歷史氣象乾旱統計分析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歷史大雨日數、小雨日數、高溫日數統計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07EAD4F-724D-85B6-94CA-F19F9CC5F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112211"/>
              </p:ext>
            </p:extLst>
          </p:nvPr>
        </p:nvGraphicFramePr>
        <p:xfrm>
          <a:off x="1201117" y="1675521"/>
          <a:ext cx="7751782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1364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976394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999640">
                  <a:extLst>
                    <a:ext uri="{9D8B030D-6E8A-4147-A177-3AD203B41FA5}">
                      <a16:colId xmlns:a16="http://schemas.microsoft.com/office/drawing/2014/main" val="2001471290"/>
                    </a:ext>
                  </a:extLst>
                </a:gridCol>
                <a:gridCol w="1177871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573437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274796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檔案數量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/>
                        <a:t>png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19A9E385-F893-03D0-64C0-E9F1393D8B3C}"/>
              </a:ext>
            </a:extLst>
          </p:cNvPr>
          <p:cNvSpPr txBox="1"/>
          <p:nvPr/>
        </p:nvSpPr>
        <p:spPr>
          <a:xfrm>
            <a:off x="1476910" y="4620897"/>
            <a:ext cx="1597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RR80(大雨日)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6248C03-75F0-076F-D6E7-70614C162F29}"/>
              </a:ext>
            </a:extLst>
          </p:cNvPr>
          <p:cNvSpPr txBox="1"/>
          <p:nvPr/>
        </p:nvSpPr>
        <p:spPr>
          <a:xfrm>
            <a:off x="1476910" y="5202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RR1(小雨日)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2B40BD8-886A-38E7-F0B5-F565CBEC946F}"/>
              </a:ext>
            </a:extLst>
          </p:cNvPr>
          <p:cNvSpPr txBox="1"/>
          <p:nvPr/>
        </p:nvSpPr>
        <p:spPr>
          <a:xfrm>
            <a:off x="1476910" y="5784619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GE35(高溫日數)</a:t>
            </a:r>
          </a:p>
        </p:txBody>
      </p:sp>
      <p:sp>
        <p:nvSpPr>
          <p:cNvPr id="19" name="左大括弧 18">
            <a:extLst>
              <a:ext uri="{FF2B5EF4-FFF2-40B4-BE49-F238E27FC236}">
                <a16:creationId xmlns:a16="http://schemas.microsoft.com/office/drawing/2014/main" id="{DF4EA4E4-AB12-46C6-72EE-E1531F117901}"/>
              </a:ext>
            </a:extLst>
          </p:cNvPr>
          <p:cNvSpPr/>
          <p:nvPr/>
        </p:nvSpPr>
        <p:spPr>
          <a:xfrm>
            <a:off x="1058238" y="4705564"/>
            <a:ext cx="287677" cy="13255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左大括弧 19">
            <a:extLst>
              <a:ext uri="{FF2B5EF4-FFF2-40B4-BE49-F238E27FC236}">
                <a16:creationId xmlns:a16="http://schemas.microsoft.com/office/drawing/2014/main" id="{28AC980C-4277-43C1-5810-609B6574BD97}"/>
              </a:ext>
            </a:extLst>
          </p:cNvPr>
          <p:cNvSpPr/>
          <p:nvPr/>
        </p:nvSpPr>
        <p:spPr>
          <a:xfrm>
            <a:off x="3074542" y="4331544"/>
            <a:ext cx="390418" cy="9429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8F3134D-11F2-ECB3-C4CA-884CDBCC584C}"/>
              </a:ext>
            </a:extLst>
          </p:cNvPr>
          <p:cNvSpPr txBox="1"/>
          <p:nvPr/>
        </p:nvSpPr>
        <p:spPr>
          <a:xfrm>
            <a:off x="3556433" y="4087135"/>
            <a:ext cx="1859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2013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050AD2D-52C7-1F47-867E-760FCFF736FF}"/>
              </a:ext>
            </a:extLst>
          </p:cNvPr>
          <p:cNvSpPr txBox="1"/>
          <p:nvPr/>
        </p:nvSpPr>
        <p:spPr>
          <a:xfrm>
            <a:off x="3556433" y="5124357"/>
            <a:ext cx="1859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2022</a:t>
            </a:r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C3344B7-F09E-9D3E-9D77-4E959604C39B}"/>
              </a:ext>
            </a:extLst>
          </p:cNvPr>
          <p:cNvSpPr txBox="1"/>
          <p:nvPr/>
        </p:nvSpPr>
        <p:spPr>
          <a:xfrm>
            <a:off x="3687428" y="4798054"/>
            <a:ext cx="461665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26" name="左大括弧 25">
            <a:extLst>
              <a:ext uri="{FF2B5EF4-FFF2-40B4-BE49-F238E27FC236}">
                <a16:creationId xmlns:a16="http://schemas.microsoft.com/office/drawing/2014/main" id="{1C48F08A-6BF9-DBC0-EF24-92850603A428}"/>
              </a:ext>
            </a:extLst>
          </p:cNvPr>
          <p:cNvSpPr/>
          <p:nvPr/>
        </p:nvSpPr>
        <p:spPr>
          <a:xfrm>
            <a:off x="4280088" y="3938836"/>
            <a:ext cx="390418" cy="9429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B926EB3-DCB8-E3CC-D5C7-47C01934FFFD}"/>
              </a:ext>
            </a:extLst>
          </p:cNvPr>
          <p:cNvSpPr txBox="1"/>
          <p:nvPr/>
        </p:nvSpPr>
        <p:spPr>
          <a:xfrm>
            <a:off x="4708712" y="3607829"/>
            <a:ext cx="18596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年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張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季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4</a:t>
            </a:r>
            <a:r>
              <a:rPr lang="zh-TW" altLang="en-US" dirty="0"/>
              <a:t>張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月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12</a:t>
            </a:r>
            <a:r>
              <a:rPr lang="zh-TW" altLang="en-US" dirty="0"/>
              <a:t>張</a:t>
            </a:r>
            <a:endParaRPr lang="en-US" altLang="zh-TW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E0EB25C-6788-1335-E720-08D48F5273E1}"/>
              </a:ext>
            </a:extLst>
          </p:cNvPr>
          <p:cNvSpPr txBox="1"/>
          <p:nvPr/>
        </p:nvSpPr>
        <p:spPr>
          <a:xfrm>
            <a:off x="6094288" y="4751197"/>
            <a:ext cx="5259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3">
                    <a:lumMod val="75000"/>
                  </a:schemeClr>
                </a:solidFill>
              </a:rPr>
              <a:t>2012.0101-0131_GridTX02ge35_UK.CWB1km.png</a:t>
            </a:r>
            <a:endParaRPr lang="zh-TW" alt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C4061E9-FC7D-C5EE-7CFE-3A52C32A23F0}"/>
              </a:ext>
            </a:extLst>
          </p:cNvPr>
          <p:cNvSpPr txBox="1"/>
          <p:nvPr/>
        </p:nvSpPr>
        <p:spPr>
          <a:xfrm>
            <a:off x="6094288" y="4213153"/>
            <a:ext cx="5319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3">
                    <a:lumMod val="75000"/>
                  </a:schemeClr>
                </a:solidFill>
              </a:rPr>
              <a:t>2012.0101-0229_GridTX02ge35_UK.CWB1km.png</a:t>
            </a:r>
            <a:endParaRPr lang="zh-TW" alt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FE881A3-9E47-E024-7597-BA4E50CC52EE}"/>
              </a:ext>
            </a:extLst>
          </p:cNvPr>
          <p:cNvSpPr txBox="1"/>
          <p:nvPr/>
        </p:nvSpPr>
        <p:spPr>
          <a:xfrm>
            <a:off x="6094288" y="3641469"/>
            <a:ext cx="4945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accent3">
                    <a:lumMod val="75000"/>
                  </a:schemeClr>
                </a:solidFill>
              </a:rPr>
              <a:t>2012.0101-1231_GridTX02ge35_UK.CWB1km .</a:t>
            </a:r>
            <a:r>
              <a:rPr lang="en-US" altLang="zh-TW" sz="1600" dirty="0" err="1">
                <a:solidFill>
                  <a:schemeClr val="accent3">
                    <a:lumMod val="75000"/>
                  </a:schemeClr>
                </a:solidFill>
              </a:rPr>
              <a:t>png</a:t>
            </a:r>
            <a:endParaRPr lang="zh-TW" alt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C49B16C-3E38-AE83-E171-40C39F565CD7}"/>
              </a:ext>
            </a:extLst>
          </p:cNvPr>
          <p:cNvSpPr txBox="1"/>
          <p:nvPr/>
        </p:nvSpPr>
        <p:spPr>
          <a:xfrm>
            <a:off x="9143144" y="843240"/>
            <a:ext cx="202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2012 - 2022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C18FB48-378E-D442-7838-1D93D4E62A16}"/>
              </a:ext>
            </a:extLst>
          </p:cNvPr>
          <p:cNvSpPr txBox="1"/>
          <p:nvPr/>
        </p:nvSpPr>
        <p:spPr>
          <a:xfrm>
            <a:off x="364922" y="207328"/>
            <a:ext cx="102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還沒好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4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8D9D58-A91D-C3EC-9DD1-F07EC016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31,32. HRLDAS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歷史分析場網格資料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土壤溫度、土壤濕度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76F6B4A-F3FB-504D-94B9-3EBDFFB65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323173"/>
              </p:ext>
            </p:extLst>
          </p:nvPr>
        </p:nvGraphicFramePr>
        <p:xfrm>
          <a:off x="1195668" y="1675521"/>
          <a:ext cx="10059765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29935">
                  <a:extLst>
                    <a:ext uri="{9D8B030D-6E8A-4147-A177-3AD203B41FA5}">
                      <a16:colId xmlns:a16="http://schemas.microsoft.com/office/drawing/2014/main" val="3240498895"/>
                    </a:ext>
                  </a:extLst>
                </a:gridCol>
                <a:gridCol w="1267442">
                  <a:extLst>
                    <a:ext uri="{9D8B030D-6E8A-4147-A177-3AD203B41FA5}">
                      <a16:colId xmlns:a16="http://schemas.microsoft.com/office/drawing/2014/main" val="350122187"/>
                    </a:ext>
                  </a:extLst>
                </a:gridCol>
                <a:gridCol w="1245059">
                  <a:extLst>
                    <a:ext uri="{9D8B030D-6E8A-4147-A177-3AD203B41FA5}">
                      <a16:colId xmlns:a16="http://schemas.microsoft.com/office/drawing/2014/main" val="696350160"/>
                    </a:ext>
                  </a:extLst>
                </a:gridCol>
                <a:gridCol w="1111089">
                  <a:extLst>
                    <a:ext uri="{9D8B030D-6E8A-4147-A177-3AD203B41FA5}">
                      <a16:colId xmlns:a16="http://schemas.microsoft.com/office/drawing/2014/main" val="699078449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38350203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32024901"/>
                    </a:ext>
                  </a:extLst>
                </a:gridCol>
                <a:gridCol w="1305098">
                  <a:extLst>
                    <a:ext uri="{9D8B030D-6E8A-4147-A177-3AD203B41FA5}">
                      <a16:colId xmlns:a16="http://schemas.microsoft.com/office/drawing/2014/main" val="1020625737"/>
                    </a:ext>
                  </a:extLst>
                </a:gridCol>
                <a:gridCol w="556952">
                  <a:extLst>
                    <a:ext uri="{9D8B030D-6E8A-4147-A177-3AD203B41FA5}">
                      <a16:colId xmlns:a16="http://schemas.microsoft.com/office/drawing/2014/main" val="3921884638"/>
                    </a:ext>
                  </a:extLst>
                </a:gridCol>
                <a:gridCol w="357448">
                  <a:extLst>
                    <a:ext uri="{9D8B030D-6E8A-4147-A177-3AD203B41FA5}">
                      <a16:colId xmlns:a16="http://schemas.microsoft.com/office/drawing/2014/main" val="3586495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開始時間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結束時間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時間解析度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網格解析度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資料格式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資料數量</a:t>
                      </a:r>
                      <a:endParaRPr lang="en-US" altLang="zh-TW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大小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86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202108-smois-3km.tar.gz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20240801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20240831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23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小時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3km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txt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24(</a:t>
                      </a:r>
                      <a:r>
                        <a:rPr lang="zh-TW" altLang="en-US" sz="1400" dirty="0"/>
                        <a:t>時</a:t>
                      </a:r>
                      <a:r>
                        <a:rPr lang="en-US" altLang="zh-TW" sz="1400" dirty="0"/>
                        <a:t>)</a:t>
                      </a:r>
                      <a:r>
                        <a:rPr lang="zh-TW" altLang="en-US" sz="1400" dirty="0"/>
                        <a:t>*</a:t>
                      </a:r>
                      <a:r>
                        <a:rPr lang="en-US" altLang="zh-TW" sz="1400" dirty="0"/>
                        <a:t>31(</a:t>
                      </a:r>
                      <a:r>
                        <a:rPr lang="zh-TW" altLang="en-US" sz="1400" dirty="0"/>
                        <a:t>日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202109-smois-3km.tar.gz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20240901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00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20240930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23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“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24(</a:t>
                      </a:r>
                      <a:r>
                        <a:rPr lang="zh-TW" altLang="en-US" sz="1400" dirty="0"/>
                        <a:t>時</a:t>
                      </a:r>
                      <a:r>
                        <a:rPr lang="en-US" altLang="zh-TW" sz="1400" dirty="0"/>
                        <a:t>)</a:t>
                      </a:r>
                      <a:r>
                        <a:rPr lang="zh-TW" altLang="en-US" sz="1400" dirty="0"/>
                        <a:t>*</a:t>
                      </a:r>
                      <a:r>
                        <a:rPr lang="en-US" altLang="zh-TW" sz="1400" dirty="0"/>
                        <a:t>30(</a:t>
                      </a:r>
                      <a:r>
                        <a:rPr lang="zh-TW" altLang="en-US" sz="1400" dirty="0"/>
                        <a:t>日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9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1193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F264C9BD-3295-05BF-5D4D-F16862524BA7}"/>
              </a:ext>
            </a:extLst>
          </p:cNvPr>
          <p:cNvSpPr txBox="1"/>
          <p:nvPr/>
        </p:nvSpPr>
        <p:spPr>
          <a:xfrm>
            <a:off x="7541232" y="940633"/>
            <a:ext cx="36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201703 – 202406 (88</a:t>
            </a:r>
            <a:r>
              <a:rPr lang="zh-TW" altLang="en-US" dirty="0">
                <a:solidFill>
                  <a:srgbClr val="FF0000"/>
                </a:solidFill>
              </a:rPr>
              <a:t>個月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6BCD341-4F1E-1429-0171-D5AC33CC9273}"/>
              </a:ext>
            </a:extLst>
          </p:cNvPr>
          <p:cNvSpPr txBox="1"/>
          <p:nvPr/>
        </p:nvSpPr>
        <p:spPr>
          <a:xfrm>
            <a:off x="113016" y="2321960"/>
            <a:ext cx="108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月</a:t>
            </a:r>
            <a:r>
              <a:rPr lang="en-US" altLang="zh-TW" dirty="0">
                <a:solidFill>
                  <a:srgbClr val="C00000"/>
                </a:solidFill>
              </a:rPr>
              <a:t>1</a:t>
            </a:r>
            <a:r>
              <a:rPr lang="zh-TW" altLang="en-US" dirty="0">
                <a:solidFill>
                  <a:srgbClr val="C00000"/>
                </a:solidFill>
              </a:rPr>
              <a:t>筆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4BB88C9-3745-8E4B-E653-F5E143F9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208" y="2125095"/>
            <a:ext cx="266347" cy="19686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B1DB46D-CBBB-B357-D7A6-98A26282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207" y="2519391"/>
            <a:ext cx="266347" cy="196865"/>
          </a:xfrm>
          <a:prstGeom prst="rect">
            <a:avLst/>
          </a:prstGeom>
        </p:spPr>
      </p:pic>
      <p:pic>
        <p:nvPicPr>
          <p:cNvPr id="14" name="圖片 13" descr="一張含有 文字, 地圖, 螢幕擷取畫面, 圖表 的圖片&#10;&#10;自動產生的描述">
            <a:extLst>
              <a:ext uri="{FF2B5EF4-FFF2-40B4-BE49-F238E27FC236}">
                <a16:creationId xmlns:a16="http://schemas.microsoft.com/office/drawing/2014/main" id="{5E49F432-EC56-8F9F-5C0F-F94022DD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24" y="3541966"/>
            <a:ext cx="3329957" cy="330924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2107DDF-DEE6-98CC-80F7-F31623033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6" y="3531885"/>
            <a:ext cx="3236242" cy="33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4EFB0601C149784C9D635E16D345FAE2" ma:contentTypeVersion="11" ma:contentTypeDescription="建立新的文件。" ma:contentTypeScope="" ma:versionID="b25495c386906ccc96462ea019489fd1">
  <xsd:schema xmlns:xsd="http://www.w3.org/2001/XMLSchema" xmlns:xs="http://www.w3.org/2001/XMLSchema" xmlns:p="http://schemas.microsoft.com/office/2006/metadata/properties" xmlns:ns3="4589505d-0570-4b08-98ce-c5a360a93753" targetNamespace="http://schemas.microsoft.com/office/2006/metadata/properties" ma:root="true" ma:fieldsID="0609b1efab70866bd08c2618c934e2b7" ns3:_="">
    <xsd:import namespace="4589505d-0570-4b08-98ce-c5a360a937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9505d-0570-4b08-98ce-c5a360a93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89505d-0570-4b08-98ce-c5a360a93753" xsi:nil="true"/>
  </documentManagement>
</p:properties>
</file>

<file path=customXml/itemProps1.xml><?xml version="1.0" encoding="utf-8"?>
<ds:datastoreItem xmlns:ds="http://schemas.openxmlformats.org/officeDocument/2006/customXml" ds:itemID="{47E7740F-A9A3-4B22-BC6E-ABE4EE99E0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2E2F4-8A50-408F-800A-8B2A39268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9505d-0570-4b08-98ce-c5a360a937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677A5E-4483-423B-B3B2-DA6ADC16F2DF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4589505d-0570-4b08-98ce-c5a360a93753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7935</TotalTime>
  <Words>1704</Words>
  <Application>Microsoft Office PowerPoint</Application>
  <PresentationFormat>寬螢幕</PresentationFormat>
  <Paragraphs>381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Aptos</vt:lpstr>
      <vt:lpstr>Aptos Display</vt:lpstr>
      <vt:lpstr>Arial</vt:lpstr>
      <vt:lpstr>Wingdings</vt:lpstr>
      <vt:lpstr>Office 佈景主題</vt:lpstr>
      <vt:lpstr>PowerPoint 簡報</vt:lpstr>
      <vt:lpstr>31,32 高解析土壤資料同化系統資料(HRLDAS) 土壤濕度 / 溫度 </vt:lpstr>
      <vt:lpstr>30. 參考蒸發散量(ET0) </vt:lpstr>
      <vt:lpstr>12. 臺灣高解析格點(1km)未來1-2週降雨機率預報</vt:lpstr>
      <vt:lpstr>14. 臺灣高解析格點(1km)未來3-4週降雨機率預報</vt:lpstr>
      <vt:lpstr>13. 鄉鎮雨量三分類機率預報</vt:lpstr>
      <vt:lpstr>8. 氣候法建構之滾動式1、3、6個月累積雨量推估</vt:lpstr>
      <vt:lpstr>28. 歷史氣象乾旱統計分析(歷史大雨日數、小雨日數、高溫日數統計)</vt:lpstr>
      <vt:lpstr>31,32. HRLDAS歷史分析場網格資料(土壤溫度、土壤濕度) </vt:lpstr>
      <vt:lpstr>27.  相對濕度網格資料</vt:lpstr>
      <vt:lpstr>26.  露點溫度網格資料</vt:lpstr>
      <vt:lpstr>25.  溫度觀測網格資料(新:231站)</vt:lpstr>
      <vt:lpstr>6.  雨量觀測網格資料(新:430站)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詹祥皓</dc:creator>
  <cp:lastModifiedBy>詹祥皓</cp:lastModifiedBy>
  <cp:revision>3</cp:revision>
  <dcterms:created xsi:type="dcterms:W3CDTF">2024-08-08T01:45:54Z</dcterms:created>
  <dcterms:modified xsi:type="dcterms:W3CDTF">2024-08-29T04:00:51Z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0x0101004EFB0601C149784C9D635E16D345FAE2</vt:lpwstr>
  </property>
</Properties>
</file>