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57" r:id="rId3"/>
    <p:sldId id="258" r:id="rId4"/>
    <p:sldId id="259" r:id="rId5"/>
    <p:sldId id="260" r:id="rId6"/>
    <p:sldId id="274" r:id="rId7"/>
    <p:sldId id="275" r:id="rId8"/>
    <p:sldId id="276" r:id="rId9"/>
    <p:sldId id="261" r:id="rId10"/>
    <p:sldId id="262" r:id="rId11"/>
    <p:sldId id="263" r:id="rId12"/>
    <p:sldId id="264" r:id="rId13"/>
    <p:sldId id="265" r:id="rId14"/>
    <p:sldId id="266" r:id="rId15"/>
    <p:sldId id="267" r:id="rId16"/>
    <p:sldId id="269" r:id="rId17"/>
    <p:sldId id="270" r:id="rId18"/>
    <p:sldId id="271" r:id="rId19"/>
    <p:sldId id="272" r:id="rId20"/>
    <p:sldId id="273"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AA000-3910-4853-94D8-21C2B2DC65CC}" v="5" dt="2024-04-25T14:25:31.598"/>
    <p1510:client id="{B8101AA1-7836-47F2-9C4F-2A240EA52AD1}" v="4" dt="2024-04-26T07:36:26.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94660"/>
  </p:normalViewPr>
  <p:slideViewPr>
    <p:cSldViewPr snapToGrid="0">
      <p:cViewPr varScale="1">
        <p:scale>
          <a:sx n="152" d="100"/>
          <a:sy n="152" d="100"/>
        </p:scale>
        <p:origin x="1952"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黃國展" userId="395dcc63-fb50-456b-8df5-9cb86bdf9e10" providerId="ADAL" clId="{B8101AA1-7836-47F2-9C4F-2A240EA52AD1}"/>
    <pc:docChg chg="custSel modSld">
      <pc:chgData name="黃國展" userId="395dcc63-fb50-456b-8df5-9cb86bdf9e10" providerId="ADAL" clId="{B8101AA1-7836-47F2-9C4F-2A240EA52AD1}" dt="2024-04-26T07:38:04.427" v="1331" actId="6549"/>
      <pc:docMkLst>
        <pc:docMk/>
      </pc:docMkLst>
      <pc:sldChg chg="modSp mod">
        <pc:chgData name="黃國展" userId="395dcc63-fb50-456b-8df5-9cb86bdf9e10" providerId="ADAL" clId="{B8101AA1-7836-47F2-9C4F-2A240EA52AD1}" dt="2024-04-26T07:38:04.427" v="1331" actId="6549"/>
        <pc:sldMkLst>
          <pc:docMk/>
          <pc:sldMk cId="768674198" sldId="274"/>
        </pc:sldMkLst>
        <pc:graphicFrameChg chg="mod modGraphic">
          <ac:chgData name="黃國展" userId="395dcc63-fb50-456b-8df5-9cb86bdf9e10" providerId="ADAL" clId="{B8101AA1-7836-47F2-9C4F-2A240EA52AD1}" dt="2024-04-26T07:38:04.427" v="1331" actId="6549"/>
          <ac:graphicFrameMkLst>
            <pc:docMk/>
            <pc:sldMk cId="768674198" sldId="274"/>
            <ac:graphicFrameMk id="5" creationId="{2CAD196C-C662-40EA-B05B-8879A592F71D}"/>
          </ac:graphicFrameMkLst>
        </pc:graphicFrameChg>
      </pc:sldChg>
      <pc:sldChg chg="modSp">
        <pc:chgData name="黃國展" userId="395dcc63-fb50-456b-8df5-9cb86bdf9e10" providerId="ADAL" clId="{B8101AA1-7836-47F2-9C4F-2A240EA52AD1}" dt="2024-04-26T07:36:26.521" v="1329"/>
        <pc:sldMkLst>
          <pc:docMk/>
          <pc:sldMk cId="2811331740" sldId="275"/>
        </pc:sldMkLst>
        <pc:graphicFrameChg chg="mod">
          <ac:chgData name="黃國展" userId="395dcc63-fb50-456b-8df5-9cb86bdf9e10" providerId="ADAL" clId="{B8101AA1-7836-47F2-9C4F-2A240EA52AD1}" dt="2024-04-26T07:36:26.521" v="1329"/>
          <ac:graphicFrameMkLst>
            <pc:docMk/>
            <pc:sldMk cId="2811331740" sldId="275"/>
            <ac:graphicFrameMk id="5" creationId="{2CAD196C-C662-40EA-B05B-8879A592F71D}"/>
          </ac:graphicFrameMkLst>
        </pc:graphicFrameChg>
      </pc:sldChg>
      <pc:sldChg chg="modSp mod">
        <pc:chgData name="黃國展" userId="395dcc63-fb50-456b-8df5-9cb86bdf9e10" providerId="ADAL" clId="{B8101AA1-7836-47F2-9C4F-2A240EA52AD1}" dt="2024-04-26T07:35:47.257" v="1328" actId="20577"/>
        <pc:sldMkLst>
          <pc:docMk/>
          <pc:sldMk cId="517980859" sldId="276"/>
        </pc:sldMkLst>
        <pc:graphicFrameChg chg="modGraphic">
          <ac:chgData name="黃國展" userId="395dcc63-fb50-456b-8df5-9cb86bdf9e10" providerId="ADAL" clId="{B8101AA1-7836-47F2-9C4F-2A240EA52AD1}" dt="2024-04-26T07:35:47.257" v="1328" actId="20577"/>
          <ac:graphicFrameMkLst>
            <pc:docMk/>
            <pc:sldMk cId="517980859" sldId="276"/>
            <ac:graphicFrameMk id="5" creationId="{2CAD196C-C662-40EA-B05B-8879A592F71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71C68B-FD24-4CC0-B7DE-B078900E9270}" type="datetimeFigureOut">
              <a:rPr lang="zh-TW" altLang="en-US" smtClean="0"/>
              <a:t>2024/4/26</a:t>
            </a:fld>
            <a:endParaRPr lang="zh-TW" altLang="en-US"/>
          </a:p>
        </p:txBody>
      </p:sp>
      <p:sp>
        <p:nvSpPr>
          <p:cNvPr id="4" name="投影片影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2DD7FB1-2EE0-4009-A1D0-69DE634E1049}" type="slidenum">
              <a:rPr lang="zh-TW" altLang="en-US" smtClean="0"/>
              <a:t>‹#›</a:t>
            </a:fld>
            <a:endParaRPr lang="zh-TW" altLang="en-US"/>
          </a:p>
        </p:txBody>
      </p:sp>
    </p:spTree>
    <p:extLst>
      <p:ext uri="{BB962C8B-B14F-4D97-AF65-F5344CB8AC3E}">
        <p14:creationId xmlns:p14="http://schemas.microsoft.com/office/powerpoint/2010/main" val="260732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73809D00-7665-43DE-9B3E-B335021FDE93}" type="datetime1">
              <a:rPr lang="zh-TW" altLang="en-US" smtClean="0"/>
              <a:t>2024/4/26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221819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775CC06-BCD8-4BA4-92F5-5EE75DEE152F}" type="datetime1">
              <a:rPr lang="zh-TW" altLang="en-US" smtClean="0"/>
              <a:t>2024/4/26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392065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CD0531-2FAE-4F6F-AC80-29792A7D22A0}" type="datetime1">
              <a:rPr lang="zh-TW" altLang="en-US" smtClean="0"/>
              <a:t>2024/4/26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162164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7F9951B-C98F-4B7E-BCE2-230EE08C0467}" type="datetime1">
              <a:rPr lang="zh-TW" altLang="en-US" smtClean="0"/>
              <a:t>2024/4/26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108281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E15B718-DB1F-4748-82C1-D31B2E871A1F}" type="datetime1">
              <a:rPr lang="zh-TW" altLang="en-US" smtClean="0"/>
              <a:t>2024/4/26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16256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0873289-59F4-4632-9963-B53F3CCF49E1}" type="datetime1">
              <a:rPr lang="zh-TW" altLang="en-US" smtClean="0"/>
              <a:t>2024/4/26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116326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1E08F5D9-8BE3-4062-91A9-0741E82B1364}" type="datetime1">
              <a:rPr lang="zh-TW" altLang="en-US" smtClean="0"/>
              <a:t>2024/4/26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294251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4B037B3-26AE-42ED-9DF7-B230CEB5FF01}" type="datetime1">
              <a:rPr lang="zh-TW" altLang="en-US" smtClean="0"/>
              <a:t>2024/4/26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327996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580CE-FED2-4923-B35D-D33E30F46D28}" type="datetime1">
              <a:rPr lang="zh-TW" altLang="en-US" smtClean="0"/>
              <a:t>2024/4/26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221870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2CB1BB8-9C8D-4D61-87C5-AFB1A5E9D598}" type="datetime1">
              <a:rPr lang="zh-TW" altLang="en-US" smtClean="0"/>
              <a:t>2024/4/26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38160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724385A-4321-435D-AB26-8A76137EE678}" type="datetime1">
              <a:rPr lang="zh-TW" altLang="en-US" smtClean="0"/>
              <a:t>2024/4/26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151202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89B574-A79B-477E-B38E-0A1E9F0722DF}" type="datetime1">
              <a:rPr lang="zh-TW" altLang="en-US" smtClean="0"/>
              <a:t>2024/4/26</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53594C-8052-4BF6-8A0D-9E68C42E346D}" type="slidenum">
              <a:rPr lang="zh-TW" altLang="en-US" smtClean="0"/>
              <a:t>‹#›</a:t>
            </a:fld>
            <a:endParaRPr lang="zh-TW" altLang="en-US"/>
          </a:p>
        </p:txBody>
      </p:sp>
    </p:spTree>
    <p:extLst>
      <p:ext uri="{BB962C8B-B14F-4D97-AF65-F5344CB8AC3E}">
        <p14:creationId xmlns:p14="http://schemas.microsoft.com/office/powerpoint/2010/main" val="3474638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DF827993-2A29-301C-834B-84E91947F647}"/>
              </a:ext>
            </a:extLst>
          </p:cNvPr>
          <p:cNvSpPr txBox="1"/>
          <p:nvPr/>
        </p:nvSpPr>
        <p:spPr>
          <a:xfrm>
            <a:off x="418503" y="4240468"/>
            <a:ext cx="8550132" cy="840788"/>
          </a:xfrm>
        </p:spPr>
        <p:txBody>
          <a:bodyPr vert="horz" lIns="91440" tIns="45720" rIns="91440" bIns="45720" rtlCol="0" anchor="b">
            <a:noAutofit/>
          </a:bodyPr>
          <a:lstStyle/>
          <a:p>
            <a:pPr algn="ctr" defTabSz="914400">
              <a:spcBef>
                <a:spcPct val="0"/>
              </a:spcBef>
              <a:spcAft>
                <a:spcPts val="600"/>
              </a:spcAft>
            </a:pP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mj-cs"/>
              </a:rPr>
              <a:t>農業水資源精準管理科技決策支援體系之建構</a:t>
            </a:r>
            <a:br>
              <a:rPr lang="en-US" altLang="zh-TW" sz="2800" b="1" dirty="0">
                <a:solidFill>
                  <a:schemeClr val="accent6">
                    <a:lumMod val="75000"/>
                  </a:schemeClr>
                </a:solidFill>
                <a:latin typeface="微軟正黑體" panose="020B0604030504040204" pitchFamily="34" charset="-120"/>
                <a:ea typeface="微軟正黑體" panose="020B0604030504040204" pitchFamily="34" charset="-120"/>
                <a:cs typeface="+mj-cs"/>
              </a:rPr>
            </a:br>
            <a:r>
              <a:rPr lang="en-US" altLang="zh-TW" sz="2000" b="1" dirty="0">
                <a:solidFill>
                  <a:schemeClr val="accent6">
                    <a:lumMod val="75000"/>
                  </a:schemeClr>
                </a:solidFill>
                <a:latin typeface="微軟正黑體" panose="020B0604030504040204" pitchFamily="34" charset="-120"/>
                <a:ea typeface="微軟正黑體" panose="020B0604030504040204" pitchFamily="34" charset="-120"/>
                <a:cs typeface="+mj-cs"/>
              </a:rPr>
              <a:t>114</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cs typeface="+mj-cs"/>
              </a:rPr>
              <a:t>年度</a:t>
            </a:r>
            <a:r>
              <a:rPr lang="zh-TW" altLang="en-US" sz="2000" b="1" dirty="0">
                <a:solidFill>
                  <a:schemeClr val="accent2"/>
                </a:solidFill>
                <a:latin typeface="微軟正黑體" panose="020B0604030504040204" pitchFamily="34" charset="-120"/>
                <a:ea typeface="微軟正黑體" panose="020B0604030504040204" pitchFamily="34" charset="-120"/>
                <a:cs typeface="+mj-cs"/>
              </a:rPr>
              <a:t>先期計畫審查</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cs typeface="+mj-cs"/>
              </a:rPr>
              <a:t>會議</a:t>
            </a:r>
            <a:endPar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mj-cs"/>
            </a:endParaRPr>
          </a:p>
        </p:txBody>
      </p:sp>
      <p:sp>
        <p:nvSpPr>
          <p:cNvPr id="5" name="文字方塊 4">
            <a:extLst>
              <a:ext uri="{FF2B5EF4-FFF2-40B4-BE49-F238E27FC236}">
                <a16:creationId xmlns:a16="http://schemas.microsoft.com/office/drawing/2014/main" id="{A124A40D-92A1-E295-EBC3-C0F2B4D1FC68}"/>
              </a:ext>
            </a:extLst>
          </p:cNvPr>
          <p:cNvSpPr txBox="1"/>
          <p:nvPr/>
        </p:nvSpPr>
        <p:spPr>
          <a:xfrm>
            <a:off x="275573" y="5120956"/>
            <a:ext cx="4459265" cy="984885"/>
          </a:xfrm>
          <a:prstGeom prst="rect">
            <a:avLst/>
          </a:prstGeom>
          <a:noFill/>
          <a:ln w="28575" cmpd="dbl">
            <a:noFill/>
          </a:ln>
        </p:spPr>
        <p:txBody>
          <a:bodyPr wrap="square" rtlCol="0">
            <a:spAutoFit/>
          </a:bodyPr>
          <a:lstStyle/>
          <a:p>
            <a:pPr>
              <a:spcAft>
                <a:spcPts val="600"/>
              </a:spcAft>
            </a:pP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計畫名稱：</a:t>
            </a: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endParaRPr>
          </a:p>
          <a:p>
            <a:pPr>
              <a:spcAft>
                <a:spcPts val="600"/>
              </a:spcAft>
            </a:pP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endParaRPr>
          </a:p>
          <a:p>
            <a:pPr>
              <a:spcAft>
                <a:spcPts val="600"/>
              </a:spcAft>
            </a:pP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執行單位：</a:t>
            </a: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6" name="圖片 5" descr="夕陽下的葡萄園和小路">
            <a:extLst>
              <a:ext uri="{FF2B5EF4-FFF2-40B4-BE49-F238E27FC236}">
                <a16:creationId xmlns:a16="http://schemas.microsoft.com/office/drawing/2014/main" id="{7B1213EE-DBBB-D36D-DBAD-51A3ED4E9AE3}"/>
              </a:ext>
            </a:extLst>
          </p:cNvPr>
          <p:cNvPicPr>
            <a:picLocks noChangeAspect="1"/>
          </p:cNvPicPr>
          <p:nvPr/>
        </p:nvPicPr>
        <p:blipFill>
          <a:blip r:embed="rId2">
            <a:extLst>
              <a:ext uri="{28A0092B-C50C-407E-A947-70E740481C1C}">
                <a14:useLocalDpi xmlns:a14="http://schemas.microsoft.com/office/drawing/2010/main" val="0"/>
              </a:ext>
            </a:extLst>
          </a:blip>
          <a:srcRect t="15529" b="15529"/>
          <a:stretch/>
        </p:blipFill>
        <p:spPr>
          <a:xfrm>
            <a:off x="66027" y="116278"/>
            <a:ext cx="8974367" cy="4123129"/>
          </a:xfrm>
          <a:prstGeom prst="rect">
            <a:avLst/>
          </a:prstGeom>
        </p:spPr>
      </p:pic>
      <p:sp>
        <p:nvSpPr>
          <p:cNvPr id="7" name="文字方塊 6">
            <a:extLst>
              <a:ext uri="{FF2B5EF4-FFF2-40B4-BE49-F238E27FC236}">
                <a16:creationId xmlns:a16="http://schemas.microsoft.com/office/drawing/2014/main" id="{1D570F44-68DF-6381-2478-A0825C972A5A}"/>
              </a:ext>
            </a:extLst>
          </p:cNvPr>
          <p:cNvSpPr txBox="1"/>
          <p:nvPr/>
        </p:nvSpPr>
        <p:spPr>
          <a:xfrm>
            <a:off x="4572000" y="5179111"/>
            <a:ext cx="4572000" cy="984885"/>
          </a:xfrm>
          <a:prstGeom prst="rect">
            <a:avLst/>
          </a:prstGeom>
          <a:noFill/>
        </p:spPr>
        <p:txBody>
          <a:bodyPr wrap="square">
            <a:spAutoFit/>
          </a:bodyPr>
          <a:lstStyle/>
          <a:p>
            <a:pPr>
              <a:spcAft>
                <a:spcPts val="600"/>
              </a:spcAft>
            </a:pP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簡報人：</a:t>
            </a: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endParaRPr>
          </a:p>
          <a:p>
            <a:pPr>
              <a:spcAft>
                <a:spcPts val="600"/>
              </a:spcAft>
            </a:pP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endParaRPr>
          </a:p>
          <a:p>
            <a:pPr>
              <a:spcAft>
                <a:spcPts val="600"/>
              </a:spcAft>
            </a:pP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日期：</a:t>
            </a:r>
          </a:p>
        </p:txBody>
      </p:sp>
      <p:sp>
        <p:nvSpPr>
          <p:cNvPr id="8" name="矩形 7">
            <a:extLst>
              <a:ext uri="{FF2B5EF4-FFF2-40B4-BE49-F238E27FC236}">
                <a16:creationId xmlns:a16="http://schemas.microsoft.com/office/drawing/2014/main" id="{FEB9EA61-6DDC-178F-3E63-CFBDBE7CB792}"/>
              </a:ext>
            </a:extLst>
          </p:cNvPr>
          <p:cNvSpPr/>
          <p:nvPr/>
        </p:nvSpPr>
        <p:spPr>
          <a:xfrm>
            <a:off x="237995" y="5083378"/>
            <a:ext cx="8630432" cy="1514906"/>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TW" altLang="en-US"/>
          </a:p>
        </p:txBody>
      </p:sp>
      <p:cxnSp>
        <p:nvCxnSpPr>
          <p:cNvPr id="9" name="直線接點 8">
            <a:extLst>
              <a:ext uri="{FF2B5EF4-FFF2-40B4-BE49-F238E27FC236}">
                <a16:creationId xmlns:a16="http://schemas.microsoft.com/office/drawing/2014/main" id="{6CD1E926-E547-27D7-8AEF-C7BD3DBDCCAD}"/>
              </a:ext>
            </a:extLst>
          </p:cNvPr>
          <p:cNvCxnSpPr>
            <a:cxnSpLocks/>
          </p:cNvCxnSpPr>
          <p:nvPr/>
        </p:nvCxnSpPr>
        <p:spPr>
          <a:xfrm>
            <a:off x="4296427" y="5179111"/>
            <a:ext cx="0" cy="1290412"/>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圖片 10" descr="一張含有 文字, 字型, 標誌, 符號 的圖片&#10;&#10;自動產生的描述">
            <a:extLst>
              <a:ext uri="{FF2B5EF4-FFF2-40B4-BE49-F238E27FC236}">
                <a16:creationId xmlns:a16="http://schemas.microsoft.com/office/drawing/2014/main" id="{21A06A55-7F38-6E31-E9B9-3FC8FBB40ED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Tree>
    <p:extLst>
      <p:ext uri="{BB962C8B-B14F-4D97-AF65-F5344CB8AC3E}">
        <p14:creationId xmlns:p14="http://schemas.microsoft.com/office/powerpoint/2010/main" val="289946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958EF9E7-F06B-9305-024C-726BC9842B98}"/>
              </a:ext>
            </a:extLst>
          </p:cNvPr>
          <p:cNvSpPr/>
          <p:nvPr/>
        </p:nvSpPr>
        <p:spPr>
          <a:xfrm>
            <a:off x="340629" y="319033"/>
            <a:ext cx="5705730" cy="765003"/>
          </a:xfrm>
          <a:prstGeom prst="roundRect">
            <a:avLst>
              <a:gd name="adj" fmla="val 50000"/>
            </a:avLst>
          </a:prstGeom>
          <a:solidFill>
            <a:schemeClr val="bg1"/>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5519B"/>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0EC6478E-FC3D-0704-BC8B-A2BA93B6C47A}"/>
              </a:ext>
            </a:extLst>
          </p:cNvPr>
          <p:cNvSpPr txBox="1"/>
          <p:nvPr/>
        </p:nvSpPr>
        <p:spPr>
          <a:xfrm>
            <a:off x="1061771" y="454719"/>
            <a:ext cx="4984588" cy="523220"/>
          </a:xfrm>
          <a:prstGeom prst="rect">
            <a:avLst/>
          </a:prstGeom>
          <a:noFill/>
        </p:spPr>
        <p:txBody>
          <a:bodyPr wrap="square">
            <a:spAutoFit/>
          </a:bodyPr>
          <a:lstStyle/>
          <a:p>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rPr>
              <a:t>預期效益</a:t>
            </a:r>
            <a:endParaRPr lang="en-US" altLang="zh-TW" sz="28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4" name="橢圓 3">
            <a:extLst>
              <a:ext uri="{FF2B5EF4-FFF2-40B4-BE49-F238E27FC236}">
                <a16:creationId xmlns:a16="http://schemas.microsoft.com/office/drawing/2014/main" id="{9A632181-AF55-411F-6E81-0727ACEAC695}"/>
              </a:ext>
            </a:extLst>
          </p:cNvPr>
          <p:cNvSpPr/>
          <p:nvPr/>
        </p:nvSpPr>
        <p:spPr>
          <a:xfrm>
            <a:off x="340632" y="333829"/>
            <a:ext cx="750207" cy="750207"/>
          </a:xfrm>
          <a:prstGeom prst="ellipse">
            <a:avLst/>
          </a:prstGeom>
          <a:solidFill>
            <a:schemeClr val="accent4">
              <a:lumMod val="20000"/>
              <a:lumOff val="80000"/>
            </a:schemeClr>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肆</a:t>
            </a:r>
          </a:p>
        </p:txBody>
      </p:sp>
      <p:sp>
        <p:nvSpPr>
          <p:cNvPr id="5" name="文字方塊 4">
            <a:extLst>
              <a:ext uri="{FF2B5EF4-FFF2-40B4-BE49-F238E27FC236}">
                <a16:creationId xmlns:a16="http://schemas.microsoft.com/office/drawing/2014/main" id="{C5A7A87F-E1B0-73EC-101B-6EAE1EC84908}"/>
              </a:ext>
            </a:extLst>
          </p:cNvPr>
          <p:cNvSpPr txBox="1"/>
          <p:nvPr/>
        </p:nvSpPr>
        <p:spPr>
          <a:xfrm>
            <a:off x="190592" y="1365956"/>
            <a:ext cx="1636987" cy="400110"/>
          </a:xfrm>
          <a:prstGeom prst="rect">
            <a:avLst/>
          </a:prstGeom>
          <a:noFill/>
        </p:spPr>
        <p:txBody>
          <a:bodyPr wrap="none" rtlCol="0">
            <a:spAutoFit/>
          </a:bodyPr>
          <a:lstStyle/>
          <a:p>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預期效益</a:t>
            </a:r>
          </a:p>
        </p:txBody>
      </p:sp>
      <p:sp>
        <p:nvSpPr>
          <p:cNvPr id="6" name="文字方塊 5">
            <a:extLst>
              <a:ext uri="{FF2B5EF4-FFF2-40B4-BE49-F238E27FC236}">
                <a16:creationId xmlns:a16="http://schemas.microsoft.com/office/drawing/2014/main" id="{93ADA46D-2058-FB22-9D7A-C5B217A0F886}"/>
              </a:ext>
            </a:extLst>
          </p:cNvPr>
          <p:cNvSpPr txBox="1"/>
          <p:nvPr/>
        </p:nvSpPr>
        <p:spPr>
          <a:xfrm>
            <a:off x="190591" y="3766256"/>
            <a:ext cx="2149948" cy="400110"/>
          </a:xfrm>
          <a:prstGeom prst="rect">
            <a:avLst/>
          </a:prstGeom>
          <a:noFill/>
        </p:spPr>
        <p:txBody>
          <a:bodyPr wrap="none" rtlCol="0">
            <a:spAutoFit/>
          </a:bodyPr>
          <a:lstStyle/>
          <a:p>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二</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效益評估方式</a:t>
            </a:r>
          </a:p>
        </p:txBody>
      </p:sp>
      <p:pic>
        <p:nvPicPr>
          <p:cNvPr id="7" name="圖片 6" descr="一張含有 文字, 字型, 標誌, 符號 的圖片&#10;&#10;自動產生的描述">
            <a:extLst>
              <a:ext uri="{FF2B5EF4-FFF2-40B4-BE49-F238E27FC236}">
                <a16:creationId xmlns:a16="http://schemas.microsoft.com/office/drawing/2014/main" id="{25825B2B-8127-81F0-6DAF-EF36FC30F0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8" name="投影片編號版面配置區 7">
            <a:extLst>
              <a:ext uri="{FF2B5EF4-FFF2-40B4-BE49-F238E27FC236}">
                <a16:creationId xmlns:a16="http://schemas.microsoft.com/office/drawing/2014/main" id="{4CED9120-1F41-40C1-91A9-F71E5DDDC5D8}"/>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10</a:t>
            </a:fld>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FA2A0CED-5D51-4C04-83DB-2AE33874BB07}"/>
              </a:ext>
            </a:extLst>
          </p:cNvPr>
          <p:cNvSpPr txBox="1"/>
          <p:nvPr/>
        </p:nvSpPr>
        <p:spPr>
          <a:xfrm>
            <a:off x="648070" y="4376691"/>
            <a:ext cx="7867280" cy="646331"/>
          </a:xfrm>
          <a:prstGeom prst="rect">
            <a:avLst/>
          </a:prstGeom>
          <a:noFill/>
        </p:spPr>
        <p:txBody>
          <a:bodyPr wrap="square" rtlCol="0">
            <a:spAutoFit/>
          </a:bodyPr>
          <a:lstStyle/>
          <a:p>
            <a:pPr algn="l"/>
            <a:r>
              <a:rPr lang="zh-TW" altLang="en-US" sz="1800" b="0" i="0" u="none" strike="noStrike" baseline="0" dirty="0">
                <a:solidFill>
                  <a:srgbClr val="FF0000"/>
                </a:solidFill>
                <a:latin typeface="微軟正黑體" panose="020B0604030504040204" pitchFamily="34" charset="-120"/>
                <a:ea typeface="微軟正黑體" panose="020B0604030504040204" pitchFamily="34" charset="-120"/>
              </a:rPr>
              <a:t>辦理灌溉栽培技術宣導說明會，透過說明會增加農民參與人次以及技術諮詢服務人次，以提高並落實計畫成果之效益。</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893B17BA-285E-4F97-B00E-A1DE18B1097E}"/>
              </a:ext>
            </a:extLst>
          </p:cNvPr>
          <p:cNvSpPr txBox="1"/>
          <p:nvPr/>
        </p:nvSpPr>
        <p:spPr>
          <a:xfrm>
            <a:off x="6361674" y="757026"/>
            <a:ext cx="1723549" cy="707886"/>
          </a:xfrm>
          <a:prstGeom prst="rect">
            <a:avLst/>
          </a:prstGeom>
          <a:noFill/>
        </p:spPr>
        <p:txBody>
          <a:bodyPr wrap="none" rtlCol="0">
            <a:spAutoFit/>
          </a:bodyPr>
          <a:lstStyle/>
          <a:p>
            <a:r>
              <a:rPr lang="zh-TW" altLang="en-US" sz="4000" b="1" dirty="0">
                <a:solidFill>
                  <a:schemeClr val="accent2">
                    <a:lumMod val="60000"/>
                    <a:lumOff val="40000"/>
                  </a:schemeClr>
                </a:solidFill>
                <a:latin typeface="微軟正黑體" panose="020B0604030504040204" pitchFamily="34" charset="-120"/>
                <a:ea typeface="微軟正黑體" panose="020B0604030504040204" pitchFamily="34" charset="-120"/>
              </a:rPr>
              <a:t>↓範例</a:t>
            </a:r>
            <a:endParaRPr lang="en-US" altLang="zh-TW" sz="4000" b="1"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2D57D682-9CD5-480B-9DDF-55BB6DB30883}"/>
              </a:ext>
            </a:extLst>
          </p:cNvPr>
          <p:cNvSpPr txBox="1"/>
          <p:nvPr/>
        </p:nvSpPr>
        <p:spPr>
          <a:xfrm>
            <a:off x="530441" y="2019644"/>
            <a:ext cx="8083118" cy="646331"/>
          </a:xfrm>
          <a:prstGeom prst="rect">
            <a:avLst/>
          </a:prstGeom>
          <a:noFill/>
        </p:spPr>
        <p:txBody>
          <a:bodyPr wrap="square" rtlCol="0">
            <a:spAutoFit/>
          </a:bodyPr>
          <a:lstStyle>
            <a:defPPr>
              <a:defRPr lang="en-US"/>
            </a:defPPr>
            <a:lvl1pPr>
              <a:defRPr b="0" i="0" u="none" strike="noStrike" baseline="0">
                <a:solidFill>
                  <a:srgbClr val="FF0000"/>
                </a:solidFill>
                <a:latin typeface="標楷體" panose="03000509000000000000" pitchFamily="65" charset="-120"/>
                <a:ea typeface="標楷體" panose="03000509000000000000" pitchFamily="65" charset="-120"/>
              </a:defRPr>
            </a:lvl1pPr>
          </a:lstStyle>
          <a:p>
            <a:r>
              <a:rPr lang="zh-TW" altLang="en-US" dirty="0">
                <a:latin typeface="微軟正黑體" panose="020B0604030504040204" pitchFamily="34" charset="-120"/>
                <a:ea typeface="微軟正黑體" panose="020B0604030504040204" pitchFamily="34" charset="-120"/>
              </a:rPr>
              <a:t>建立長期作物最適灌溉模式及驗證，提出灌溉操作建議指引，提供灌溉栽培技術宣導說明會及無償技術服務諮詢，以供農民或相關技術人員參考。</a:t>
            </a:r>
          </a:p>
        </p:txBody>
      </p:sp>
    </p:spTree>
    <p:extLst>
      <p:ext uri="{BB962C8B-B14F-4D97-AF65-F5344CB8AC3E}">
        <p14:creationId xmlns:p14="http://schemas.microsoft.com/office/powerpoint/2010/main" val="142892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11280E76-1CF6-57E3-BDD4-510922DCB030}"/>
              </a:ext>
            </a:extLst>
          </p:cNvPr>
          <p:cNvSpPr/>
          <p:nvPr/>
        </p:nvSpPr>
        <p:spPr>
          <a:xfrm>
            <a:off x="340629" y="319033"/>
            <a:ext cx="5705730" cy="765003"/>
          </a:xfrm>
          <a:prstGeom prst="roundRect">
            <a:avLst>
              <a:gd name="adj" fmla="val 50000"/>
            </a:avLst>
          </a:prstGeom>
          <a:solidFill>
            <a:schemeClr val="bg1"/>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5519B"/>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8F171B38-6F0B-746B-6AFD-4E2570E559EE}"/>
              </a:ext>
            </a:extLst>
          </p:cNvPr>
          <p:cNvSpPr txBox="1"/>
          <p:nvPr/>
        </p:nvSpPr>
        <p:spPr>
          <a:xfrm>
            <a:off x="1061771" y="454719"/>
            <a:ext cx="4984588" cy="523220"/>
          </a:xfrm>
          <a:prstGeom prst="rect">
            <a:avLst/>
          </a:prstGeom>
          <a:noFill/>
        </p:spPr>
        <p:txBody>
          <a:bodyPr wrap="square">
            <a:spAutoFit/>
          </a:bodyPr>
          <a:lstStyle/>
          <a:p>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rPr>
              <a:t>預定執行進度</a:t>
            </a:r>
            <a:endParaRPr lang="en-US" altLang="zh-TW" sz="28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4" name="橢圓 3">
            <a:extLst>
              <a:ext uri="{FF2B5EF4-FFF2-40B4-BE49-F238E27FC236}">
                <a16:creationId xmlns:a16="http://schemas.microsoft.com/office/drawing/2014/main" id="{8BD978D3-519B-B766-B143-61D6F4D1F396}"/>
              </a:ext>
            </a:extLst>
          </p:cNvPr>
          <p:cNvSpPr/>
          <p:nvPr/>
        </p:nvSpPr>
        <p:spPr>
          <a:xfrm>
            <a:off x="340632" y="333829"/>
            <a:ext cx="750207" cy="750207"/>
          </a:xfrm>
          <a:prstGeom prst="ellipse">
            <a:avLst/>
          </a:prstGeom>
          <a:solidFill>
            <a:schemeClr val="accent4">
              <a:lumMod val="20000"/>
              <a:lumOff val="80000"/>
            </a:schemeClr>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伍</a:t>
            </a:r>
          </a:p>
        </p:txBody>
      </p:sp>
      <p:graphicFrame>
        <p:nvGraphicFramePr>
          <p:cNvPr id="5" name="表格 4">
            <a:extLst>
              <a:ext uri="{FF2B5EF4-FFF2-40B4-BE49-F238E27FC236}">
                <a16:creationId xmlns:a16="http://schemas.microsoft.com/office/drawing/2014/main" id="{304E737E-F649-8819-A16C-62F2EDB02356}"/>
              </a:ext>
            </a:extLst>
          </p:cNvPr>
          <p:cNvGraphicFramePr>
            <a:graphicFrameLocks noGrp="1"/>
          </p:cNvGraphicFramePr>
          <p:nvPr>
            <p:extLst>
              <p:ext uri="{D42A27DB-BD31-4B8C-83A1-F6EECF244321}">
                <p14:modId xmlns:p14="http://schemas.microsoft.com/office/powerpoint/2010/main" val="1677316226"/>
              </p:ext>
            </p:extLst>
          </p:nvPr>
        </p:nvGraphicFramePr>
        <p:xfrm>
          <a:off x="101600" y="1439216"/>
          <a:ext cx="8928100" cy="3277566"/>
        </p:xfrm>
        <a:graphic>
          <a:graphicData uri="http://schemas.openxmlformats.org/drawingml/2006/table">
            <a:tbl>
              <a:tblPr firstRow="1" bandRow="1">
                <a:tableStyleId>{72833802-FEF1-4C79-8D5D-14CF1EAF98D9}</a:tableStyleId>
              </a:tblPr>
              <a:tblGrid>
                <a:gridCol w="578934">
                  <a:extLst>
                    <a:ext uri="{9D8B030D-6E8A-4147-A177-3AD203B41FA5}">
                      <a16:colId xmlns:a16="http://schemas.microsoft.com/office/drawing/2014/main" val="2656466308"/>
                    </a:ext>
                  </a:extLst>
                </a:gridCol>
                <a:gridCol w="1948366">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919062560"/>
                    </a:ext>
                  </a:extLst>
                </a:gridCol>
                <a:gridCol w="533400">
                  <a:extLst>
                    <a:ext uri="{9D8B030D-6E8A-4147-A177-3AD203B41FA5}">
                      <a16:colId xmlns:a16="http://schemas.microsoft.com/office/drawing/2014/main" val="4249184005"/>
                    </a:ext>
                  </a:extLst>
                </a:gridCol>
                <a:gridCol w="533400">
                  <a:extLst>
                    <a:ext uri="{9D8B030D-6E8A-4147-A177-3AD203B41FA5}">
                      <a16:colId xmlns:a16="http://schemas.microsoft.com/office/drawing/2014/main" val="348365447"/>
                    </a:ext>
                  </a:extLst>
                </a:gridCol>
                <a:gridCol w="533400">
                  <a:extLst>
                    <a:ext uri="{9D8B030D-6E8A-4147-A177-3AD203B41FA5}">
                      <a16:colId xmlns:a16="http://schemas.microsoft.com/office/drawing/2014/main" val="1254105325"/>
                    </a:ext>
                  </a:extLst>
                </a:gridCol>
                <a:gridCol w="533400">
                  <a:extLst>
                    <a:ext uri="{9D8B030D-6E8A-4147-A177-3AD203B41FA5}">
                      <a16:colId xmlns:a16="http://schemas.microsoft.com/office/drawing/2014/main" val="3967829673"/>
                    </a:ext>
                  </a:extLst>
                </a:gridCol>
                <a:gridCol w="533400">
                  <a:extLst>
                    <a:ext uri="{9D8B030D-6E8A-4147-A177-3AD203B41FA5}">
                      <a16:colId xmlns:a16="http://schemas.microsoft.com/office/drawing/2014/main" val="988477013"/>
                    </a:ext>
                  </a:extLst>
                </a:gridCol>
                <a:gridCol w="533400">
                  <a:extLst>
                    <a:ext uri="{9D8B030D-6E8A-4147-A177-3AD203B41FA5}">
                      <a16:colId xmlns:a16="http://schemas.microsoft.com/office/drawing/2014/main" val="3887225947"/>
                    </a:ext>
                  </a:extLst>
                </a:gridCol>
                <a:gridCol w="533400">
                  <a:extLst>
                    <a:ext uri="{9D8B030D-6E8A-4147-A177-3AD203B41FA5}">
                      <a16:colId xmlns:a16="http://schemas.microsoft.com/office/drawing/2014/main" val="3095788931"/>
                    </a:ext>
                  </a:extLst>
                </a:gridCol>
                <a:gridCol w="533400">
                  <a:extLst>
                    <a:ext uri="{9D8B030D-6E8A-4147-A177-3AD203B41FA5}">
                      <a16:colId xmlns:a16="http://schemas.microsoft.com/office/drawing/2014/main" val="1009616649"/>
                    </a:ext>
                  </a:extLst>
                </a:gridCol>
                <a:gridCol w="533400">
                  <a:extLst>
                    <a:ext uri="{9D8B030D-6E8A-4147-A177-3AD203B41FA5}">
                      <a16:colId xmlns:a16="http://schemas.microsoft.com/office/drawing/2014/main" val="3760983438"/>
                    </a:ext>
                  </a:extLst>
                </a:gridCol>
                <a:gridCol w="533400">
                  <a:extLst>
                    <a:ext uri="{9D8B030D-6E8A-4147-A177-3AD203B41FA5}">
                      <a16:colId xmlns:a16="http://schemas.microsoft.com/office/drawing/2014/main" val="1708783612"/>
                    </a:ext>
                  </a:extLst>
                </a:gridCol>
              </a:tblGrid>
              <a:tr h="488986">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序</a:t>
                      </a:r>
                      <a:endPar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rPr>
                        <a:t>工作項目</a:t>
                      </a:r>
                      <a:endPar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9</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422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TW" altLang="en-US"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899973800"/>
                  </a:ext>
                </a:extLst>
              </a:tr>
              <a:tr h="422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TW" altLang="en-US"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優化或驗證前期建立之灌溉指引</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741427451"/>
                  </a:ext>
                </a:extLst>
              </a:tr>
              <a:tr h="422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TW" altLang="en-US"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推廣灌溉建議指引</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560930042"/>
                  </a:ext>
                </a:extLst>
              </a:tr>
              <a:tr h="422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4</a:t>
                      </a:r>
                      <a:endParaRPr lang="zh-TW" altLang="en-US"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TW" altLang="en-US" sz="180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zh-TW" altLang="en-US" sz="1050" b="1" kern="12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356092274"/>
                  </a:ext>
                </a:extLst>
              </a:tr>
            </a:tbl>
          </a:graphicData>
        </a:graphic>
      </p:graphicFrame>
      <p:sp>
        <p:nvSpPr>
          <p:cNvPr id="6" name="文字方塊 5">
            <a:extLst>
              <a:ext uri="{FF2B5EF4-FFF2-40B4-BE49-F238E27FC236}">
                <a16:creationId xmlns:a16="http://schemas.microsoft.com/office/drawing/2014/main" id="{F5B7DB16-E232-00DE-FE08-E8CE53B63D88}"/>
              </a:ext>
            </a:extLst>
          </p:cNvPr>
          <p:cNvSpPr txBox="1"/>
          <p:nvPr/>
        </p:nvSpPr>
        <p:spPr>
          <a:xfrm>
            <a:off x="7284574" y="716329"/>
            <a:ext cx="1877437" cy="769441"/>
          </a:xfrm>
          <a:prstGeom prst="rect">
            <a:avLst/>
          </a:prstGeom>
          <a:noFill/>
        </p:spPr>
        <p:txBody>
          <a:bodyPr wrap="none" rtlCol="0">
            <a:spAutoFit/>
          </a:bodyPr>
          <a:lstStyle/>
          <a:p>
            <a:r>
              <a:rPr lang="zh-TW" altLang="en-US" sz="4400" b="1" dirty="0">
                <a:solidFill>
                  <a:schemeClr val="accent2"/>
                </a:solidFill>
                <a:latin typeface="微軟正黑體" panose="020B0604030504040204" pitchFamily="34" charset="-120"/>
                <a:ea typeface="微軟正黑體" panose="020B0604030504040204" pitchFamily="34" charset="-120"/>
              </a:rPr>
              <a:t>↓範例</a:t>
            </a:r>
          </a:p>
        </p:txBody>
      </p:sp>
      <p:pic>
        <p:nvPicPr>
          <p:cNvPr id="7" name="圖片 6" descr="一張含有 文字, 字型, 標誌, 符號 的圖片&#10;&#10;自動產生的描述">
            <a:extLst>
              <a:ext uri="{FF2B5EF4-FFF2-40B4-BE49-F238E27FC236}">
                <a16:creationId xmlns:a16="http://schemas.microsoft.com/office/drawing/2014/main" id="{CEDBCCE5-8AAB-6E2E-DAF3-8648F5F78AD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8" name="投影片編號版面配置區 7">
            <a:extLst>
              <a:ext uri="{FF2B5EF4-FFF2-40B4-BE49-F238E27FC236}">
                <a16:creationId xmlns:a16="http://schemas.microsoft.com/office/drawing/2014/main" id="{57087EF7-3F8E-40C9-9C4D-E4F834F168DD}"/>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11</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1082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A130F2F5-286B-4D95-330C-836C6C924939}"/>
              </a:ext>
            </a:extLst>
          </p:cNvPr>
          <p:cNvSpPr/>
          <p:nvPr/>
        </p:nvSpPr>
        <p:spPr>
          <a:xfrm>
            <a:off x="340629" y="319033"/>
            <a:ext cx="5705730" cy="765003"/>
          </a:xfrm>
          <a:prstGeom prst="roundRect">
            <a:avLst>
              <a:gd name="adj" fmla="val 50000"/>
            </a:avLst>
          </a:prstGeom>
          <a:solidFill>
            <a:schemeClr val="bg1"/>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5519B"/>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ACFD167D-4D16-8AB9-EB73-D4255274627E}"/>
              </a:ext>
            </a:extLst>
          </p:cNvPr>
          <p:cNvSpPr txBox="1"/>
          <p:nvPr/>
        </p:nvSpPr>
        <p:spPr>
          <a:xfrm>
            <a:off x="1090839" y="333829"/>
            <a:ext cx="3180029" cy="830997"/>
          </a:xfrm>
          <a:prstGeom prst="rect">
            <a:avLst/>
          </a:prstGeom>
          <a:noFill/>
        </p:spPr>
        <p:txBody>
          <a:bodyPr wrap="square">
            <a:spAutoFit/>
          </a:bodyPr>
          <a:lstStyle/>
          <a:p>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績效指標產出規劃及成果供產業應用</a:t>
            </a:r>
          </a:p>
        </p:txBody>
      </p:sp>
      <p:sp>
        <p:nvSpPr>
          <p:cNvPr id="4" name="橢圓 3">
            <a:extLst>
              <a:ext uri="{FF2B5EF4-FFF2-40B4-BE49-F238E27FC236}">
                <a16:creationId xmlns:a16="http://schemas.microsoft.com/office/drawing/2014/main" id="{331A3CCD-6565-54AA-FE87-24CFD4307C78}"/>
              </a:ext>
            </a:extLst>
          </p:cNvPr>
          <p:cNvSpPr/>
          <p:nvPr/>
        </p:nvSpPr>
        <p:spPr>
          <a:xfrm>
            <a:off x="340632" y="333829"/>
            <a:ext cx="750207" cy="750207"/>
          </a:xfrm>
          <a:prstGeom prst="ellipse">
            <a:avLst/>
          </a:prstGeom>
          <a:solidFill>
            <a:schemeClr val="accent4">
              <a:lumMod val="20000"/>
              <a:lumOff val="80000"/>
            </a:schemeClr>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陸</a:t>
            </a:r>
          </a:p>
        </p:txBody>
      </p:sp>
      <p:graphicFrame>
        <p:nvGraphicFramePr>
          <p:cNvPr id="5" name="表格 4">
            <a:extLst>
              <a:ext uri="{FF2B5EF4-FFF2-40B4-BE49-F238E27FC236}">
                <a16:creationId xmlns:a16="http://schemas.microsoft.com/office/drawing/2014/main" id="{7912FE44-46D0-A3B3-E67E-CC150849347F}"/>
              </a:ext>
            </a:extLst>
          </p:cNvPr>
          <p:cNvGraphicFramePr>
            <a:graphicFrameLocks noGrp="1"/>
          </p:cNvGraphicFramePr>
          <p:nvPr>
            <p:extLst>
              <p:ext uri="{D42A27DB-BD31-4B8C-83A1-F6EECF244321}">
                <p14:modId xmlns:p14="http://schemas.microsoft.com/office/powerpoint/2010/main" val="30790482"/>
              </p:ext>
            </p:extLst>
          </p:nvPr>
        </p:nvGraphicFramePr>
        <p:xfrm>
          <a:off x="189459" y="1400196"/>
          <a:ext cx="8624341" cy="3220572"/>
        </p:xfrm>
        <a:graphic>
          <a:graphicData uri="http://schemas.openxmlformats.org/drawingml/2006/table">
            <a:tbl>
              <a:tblPr firstRow="1" bandRow="1">
                <a:tableStyleId>{5C22544A-7EE6-4342-B048-85BDC9FD1C3A}</a:tableStyleId>
              </a:tblPr>
              <a:tblGrid>
                <a:gridCol w="1093241">
                  <a:extLst>
                    <a:ext uri="{9D8B030D-6E8A-4147-A177-3AD203B41FA5}">
                      <a16:colId xmlns:a16="http://schemas.microsoft.com/office/drawing/2014/main" val="2598224179"/>
                    </a:ext>
                  </a:extLst>
                </a:gridCol>
                <a:gridCol w="1955800">
                  <a:extLst>
                    <a:ext uri="{9D8B030D-6E8A-4147-A177-3AD203B41FA5}">
                      <a16:colId xmlns:a16="http://schemas.microsoft.com/office/drawing/2014/main" val="1927909017"/>
                    </a:ext>
                  </a:extLst>
                </a:gridCol>
                <a:gridCol w="2235200">
                  <a:extLst>
                    <a:ext uri="{9D8B030D-6E8A-4147-A177-3AD203B41FA5}">
                      <a16:colId xmlns:a16="http://schemas.microsoft.com/office/drawing/2014/main" val="907391004"/>
                    </a:ext>
                  </a:extLst>
                </a:gridCol>
                <a:gridCol w="1087967">
                  <a:extLst>
                    <a:ext uri="{9D8B030D-6E8A-4147-A177-3AD203B41FA5}">
                      <a16:colId xmlns:a16="http://schemas.microsoft.com/office/drawing/2014/main" val="4230270442"/>
                    </a:ext>
                  </a:extLst>
                </a:gridCol>
                <a:gridCol w="2252133">
                  <a:extLst>
                    <a:ext uri="{9D8B030D-6E8A-4147-A177-3AD203B41FA5}">
                      <a16:colId xmlns:a16="http://schemas.microsoft.com/office/drawing/2014/main" val="2837168559"/>
                    </a:ext>
                  </a:extLst>
                </a:gridCol>
              </a:tblGrid>
              <a:tr h="409347">
                <a:tc>
                  <a:txBody>
                    <a:bodyPr/>
                    <a:lstStyle/>
                    <a:p>
                      <a:pPr algn="ctr"/>
                      <a:r>
                        <a:rPr lang="zh-TW" altLang="en-US" sz="1800" dirty="0">
                          <a:solidFill>
                            <a:sysClr val="windowText" lastClr="000000"/>
                          </a:solidFill>
                          <a:latin typeface="微軟正黑體" panose="020B0604030504040204" pitchFamily="34" charset="-120"/>
                          <a:ea typeface="微軟正黑體" panose="020B0604030504040204" pitchFamily="34" charset="-120"/>
                        </a:rPr>
                        <a:t>構面</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TW" altLang="en-US" sz="1800" dirty="0">
                          <a:solidFill>
                            <a:sysClr val="windowText" lastClr="000000"/>
                          </a:solidFill>
                          <a:latin typeface="微軟正黑體" panose="020B0604030504040204" pitchFamily="34" charset="-120"/>
                          <a:ea typeface="微軟正黑體" panose="020B0604030504040204" pitchFamily="34" charset="-120"/>
                        </a:rPr>
                        <a:t>共通性指標</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TW" altLang="en-US" sz="1800" dirty="0">
                          <a:solidFill>
                            <a:sysClr val="windowText" lastClr="000000"/>
                          </a:solidFill>
                          <a:latin typeface="微軟正黑體" panose="020B0604030504040204" pitchFamily="34" charset="-120"/>
                          <a:ea typeface="微軟正黑體" panose="020B0604030504040204" pitchFamily="34" charset="-120"/>
                        </a:rPr>
                        <a:t>細項指標</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TW" altLang="en-US" sz="1800" dirty="0">
                          <a:solidFill>
                            <a:sysClr val="windowText" lastClr="000000"/>
                          </a:solidFill>
                          <a:latin typeface="微軟正黑體" panose="020B0604030504040204" pitchFamily="34" charset="-120"/>
                          <a:ea typeface="微軟正黑體" panose="020B0604030504040204" pitchFamily="34" charset="-120"/>
                        </a:rPr>
                        <a:t>量化值</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TW" altLang="en-US" sz="1800" dirty="0">
                          <a:solidFill>
                            <a:sysClr val="windowText" lastClr="000000"/>
                          </a:solidFill>
                          <a:latin typeface="微軟正黑體" panose="020B0604030504040204" pitchFamily="34" charset="-120"/>
                          <a:ea typeface="微軟正黑體" panose="020B0604030504040204" pitchFamily="34" charset="-120"/>
                        </a:rPr>
                        <a:t>內涵說明</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80985145"/>
                  </a:ext>
                </a:extLst>
              </a:tr>
              <a:tr h="342345">
                <a:tc rowSpan="4">
                  <a:txBody>
                    <a:bodyPr/>
                    <a:lstStyle/>
                    <a:p>
                      <a:pPr algn="l"/>
                      <a:r>
                        <a:rPr lang="zh-TW" altLang="en-US" sz="1600" dirty="0">
                          <a:solidFill>
                            <a:schemeClr val="accent2"/>
                          </a:solidFill>
                          <a:latin typeface="微軟正黑體" panose="020B0604030504040204" pitchFamily="34" charset="-120"/>
                          <a:ea typeface="微軟正黑體" panose="020B0604030504040204" pitchFamily="34" charset="-120"/>
                        </a:rPr>
                        <a:t>試驗研究</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600" dirty="0">
                          <a:solidFill>
                            <a:schemeClr val="accent2"/>
                          </a:solidFill>
                          <a:latin typeface="微軟正黑體" panose="020B0604030504040204" pitchFamily="34" charset="-120"/>
                          <a:ea typeface="微軟正黑體" panose="020B0604030504040204" pitchFamily="34" charset="-120"/>
                        </a:rPr>
                        <a:t>學術著作發表</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600" dirty="0">
                          <a:solidFill>
                            <a:schemeClr val="accent2"/>
                          </a:solidFill>
                          <a:latin typeface="微軟正黑體" panose="020B0604030504040204" pitchFamily="34" charset="-120"/>
                          <a:ea typeface="微軟正黑體" panose="020B0604030504040204" pitchFamily="34" charset="-120"/>
                        </a:rPr>
                        <a:t>技術期刊</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dirty="0">
                          <a:solidFill>
                            <a:schemeClr val="accent2"/>
                          </a:solidFill>
                          <a:latin typeface="微軟正黑體" panose="020B0604030504040204" pitchFamily="34" charset="-120"/>
                          <a:ea typeface="微軟正黑體" panose="020B0604030504040204" pitchFamily="34" charset="-120"/>
                        </a:rPr>
                        <a:t>1</a:t>
                      </a:r>
                      <a:r>
                        <a:rPr lang="zh-TW" altLang="en-US" sz="1600" dirty="0">
                          <a:solidFill>
                            <a:schemeClr val="accent2"/>
                          </a:solidFill>
                          <a:latin typeface="微軟正黑體" panose="020B0604030504040204" pitchFamily="34" charset="-120"/>
                          <a:ea typeface="微軟正黑體" panose="020B0604030504040204" pitchFamily="34" charset="-120"/>
                        </a:rPr>
                        <a:t>篇</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600" dirty="0">
                          <a:solidFill>
                            <a:schemeClr val="accent2"/>
                          </a:solidFill>
                          <a:latin typeface="微軟正黑體" panose="020B0604030504040204" pitchFamily="34" charset="-120"/>
                          <a:ea typeface="微軟正黑體" panose="020B0604030504040204" pitchFamily="34" charset="-120"/>
                        </a:rPr>
                        <a:t>技術報告</a:t>
                      </a:r>
                      <a:r>
                        <a:rPr lang="en-US" altLang="zh-TW" sz="1600" dirty="0">
                          <a:solidFill>
                            <a:schemeClr val="accent2"/>
                          </a:solidFill>
                          <a:latin typeface="微軟正黑體" panose="020B0604030504040204" pitchFamily="34" charset="-120"/>
                          <a:ea typeface="微軟正黑體" panose="020B0604030504040204" pitchFamily="34" charset="-120"/>
                        </a:rPr>
                        <a:t>1</a:t>
                      </a:r>
                      <a:r>
                        <a:rPr lang="zh-TW" altLang="en-US" sz="1600" dirty="0">
                          <a:solidFill>
                            <a:schemeClr val="accent2"/>
                          </a:solidFill>
                          <a:latin typeface="微軟正黑體" panose="020B0604030504040204" pitchFamily="34" charset="-120"/>
                          <a:ea typeface="微軟正黑體" panose="020B0604030504040204" pitchFamily="34" charset="-120"/>
                        </a:rPr>
                        <a:t>篇</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撰稿中</a:t>
                      </a:r>
                      <a:r>
                        <a:rPr lang="en-US" altLang="zh-TW" sz="1600" dirty="0">
                          <a:solidFill>
                            <a:schemeClr val="accent2"/>
                          </a:solidFill>
                          <a:latin typeface="微軟正黑體" panose="020B0604030504040204" pitchFamily="34" charset="-120"/>
                          <a:ea typeface="微軟正黑體" panose="020B0604030504040204" pitchFamily="34" charset="-120"/>
                        </a:rPr>
                        <a:t>)</a:t>
                      </a:r>
                      <a:endParaRPr lang="zh-TW" altLang="en-US" sz="1600" dirty="0">
                        <a:solidFill>
                          <a:schemeClr val="accent2"/>
                        </a:solidFill>
                        <a:latin typeface="微軟正黑體" panose="020B0604030504040204" pitchFamily="34" charset="-120"/>
                        <a:ea typeface="微軟正黑體" panose="020B0604030504040204" pitchFamily="34" charset="-12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824948"/>
                  </a:ext>
                </a:extLst>
              </a:tr>
              <a:tr h="342345">
                <a:tc vMerge="1">
                  <a:txBody>
                    <a:bodyPr/>
                    <a:lstStyle/>
                    <a:p>
                      <a:pPr fontAlgn="ctr"/>
                      <a:endParaRPr lang="zh-TW" altLang="en-US" sz="1600" dirty="0">
                        <a:solidFill>
                          <a:srgbClr val="FF0000"/>
                        </a:solidFill>
                        <a:effectLst/>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fontAlgn="ctr"/>
                      <a:r>
                        <a:rPr lang="zh-TW" altLang="en-US" sz="1600" dirty="0">
                          <a:solidFill>
                            <a:schemeClr val="accent2"/>
                          </a:solidFill>
                          <a:latin typeface="微軟正黑體" panose="020B0604030504040204" pitchFamily="34" charset="-120"/>
                          <a:ea typeface="微軟正黑體" panose="020B0604030504040204" pitchFamily="34" charset="-120"/>
                        </a:rPr>
                        <a:t>研發基礎資料蒐 集</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調查</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分析與 資料庫建置</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維護</a:t>
                      </a:r>
                      <a:endParaRPr lang="zh-TW" altLang="en-US" sz="1600" dirty="0">
                        <a:solidFill>
                          <a:schemeClr val="accent2"/>
                        </a:solidFill>
                        <a:effectLst/>
                        <a:latin typeface="微軟正黑體" panose="020B0604030504040204" pitchFamily="34" charset="-120"/>
                        <a:ea typeface="微軟正黑體" panose="020B0604030504040204" pitchFamily="34" charset="-12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600" dirty="0">
                          <a:solidFill>
                            <a:schemeClr val="accent2"/>
                          </a:solidFill>
                          <a:latin typeface="微軟正黑體" panose="020B0604030504040204" pitchFamily="34" charset="-120"/>
                          <a:ea typeface="微軟正黑體" panose="020B0604030504040204" pitchFamily="34" charset="-120"/>
                        </a:rPr>
                        <a:t>研發基礎資料蒐</a:t>
                      </a:r>
                    </a:p>
                    <a:p>
                      <a:r>
                        <a:rPr lang="zh-TW" altLang="en-US" sz="1600" dirty="0">
                          <a:solidFill>
                            <a:schemeClr val="accent2"/>
                          </a:solidFill>
                          <a:latin typeface="微軟正黑體" panose="020B0604030504040204" pitchFamily="34" charset="-120"/>
                          <a:ea typeface="微軟正黑體" panose="020B0604030504040204" pitchFamily="34" charset="-120"/>
                        </a:rPr>
                        <a:t>集</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調查</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分析之</a:t>
                      </a:r>
                    </a:p>
                    <a:p>
                      <a:r>
                        <a:rPr lang="zh-TW" altLang="en-US" sz="1600" dirty="0">
                          <a:solidFill>
                            <a:schemeClr val="accent2"/>
                          </a:solidFill>
                          <a:latin typeface="微軟正黑體" panose="020B0604030504040204" pitchFamily="34" charset="-120"/>
                          <a:ea typeface="微軟正黑體" panose="020B0604030504040204" pitchFamily="34" charset="-120"/>
                        </a:rPr>
                        <a:t>資料筆數</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600" dirty="0">
                          <a:solidFill>
                            <a:schemeClr val="accent2"/>
                          </a:solidFill>
                          <a:latin typeface="微軟正黑體" panose="020B0604030504040204" pitchFamily="34" charset="-120"/>
                          <a:ea typeface="微軟正黑體" panose="020B0604030504040204" pitchFamily="34" charset="-120"/>
                        </a:rPr>
                        <a:t>10,000 </a:t>
                      </a:r>
                      <a:r>
                        <a:rPr lang="zh-TW" altLang="en-US" sz="1600" dirty="0">
                          <a:solidFill>
                            <a:schemeClr val="accent2"/>
                          </a:solidFill>
                          <a:latin typeface="微軟正黑體" panose="020B0604030504040204" pitchFamily="34" charset="-120"/>
                          <a:ea typeface="微軟正黑體" panose="020B0604030504040204" pitchFamily="34" charset="-120"/>
                        </a:rPr>
                        <a:t>筆</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600" dirty="0">
                          <a:solidFill>
                            <a:schemeClr val="accent2"/>
                          </a:solidFill>
                          <a:latin typeface="微軟正黑體" panose="020B0604030504040204" pitchFamily="34" charset="-120"/>
                          <a:ea typeface="微軟正黑體" panose="020B0604030504040204" pitchFamily="34" charset="-120"/>
                        </a:rPr>
                        <a:t>示範區域渠道全年水量變化資料</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示範田區土壤特性資料</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391620"/>
                  </a:ext>
                </a:extLst>
              </a:tr>
              <a:tr h="342345">
                <a:tc vMerge="1">
                  <a:txBody>
                    <a:bodyPr/>
                    <a:lstStyle/>
                    <a:p>
                      <a:endParaRPr lang="zh-TW" altLang="en-US" dirty="0"/>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accent2"/>
                          </a:solidFill>
                          <a:effectLst/>
                          <a:latin typeface="微軟正黑體" panose="020B0604030504040204" pitchFamily="34" charset="-120"/>
                          <a:ea typeface="微軟正黑體" panose="020B0604030504040204" pitchFamily="34" charset="-120"/>
                        </a:rPr>
                        <a:t>研究團隊養成</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600" dirty="0">
                          <a:solidFill>
                            <a:schemeClr val="accent2"/>
                          </a:solidFill>
                          <a:latin typeface="微軟正黑體" panose="020B0604030504040204" pitchFamily="34" charset="-120"/>
                          <a:ea typeface="微軟正黑體" panose="020B0604030504040204" pitchFamily="34" charset="-120"/>
                        </a:rPr>
                        <a:t>機構內跨領域合</a:t>
                      </a:r>
                    </a:p>
                    <a:p>
                      <a:r>
                        <a:rPr lang="zh-TW" altLang="en-US" sz="1600" dirty="0">
                          <a:solidFill>
                            <a:schemeClr val="accent2"/>
                          </a:solidFill>
                          <a:latin typeface="微軟正黑體" panose="020B0604030504040204" pitchFamily="34" charset="-120"/>
                          <a:ea typeface="微軟正黑體" panose="020B0604030504040204" pitchFamily="34" charset="-120"/>
                        </a:rPr>
                        <a:t>作團隊數</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600" dirty="0">
                          <a:solidFill>
                            <a:schemeClr val="accent2"/>
                          </a:solidFill>
                          <a:latin typeface="微軟正黑體" panose="020B0604030504040204" pitchFamily="34" charset="-120"/>
                          <a:ea typeface="微軟正黑體" panose="020B0604030504040204" pitchFamily="34" charset="-120"/>
                        </a:rPr>
                        <a:t>1 </a:t>
                      </a:r>
                      <a:r>
                        <a:rPr lang="zh-TW" altLang="en-US" sz="1600" dirty="0">
                          <a:solidFill>
                            <a:schemeClr val="accent2"/>
                          </a:solidFill>
                          <a:latin typeface="微軟正黑體" panose="020B0604030504040204" pitchFamily="34" charset="-120"/>
                          <a:ea typeface="微軟正黑體" panose="020B0604030504040204" pitchFamily="34" charset="-120"/>
                        </a:rPr>
                        <a:t>個</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600" dirty="0">
                          <a:solidFill>
                            <a:schemeClr val="accent2"/>
                          </a:solidFill>
                          <a:latin typeface="微軟正黑體" panose="020B0604030504040204" pitchFamily="34" charset="-120"/>
                          <a:ea typeface="微軟正黑體" panose="020B0604030504040204" pitchFamily="34" charset="-120"/>
                        </a:rPr>
                        <a:t>與本所作物組</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作物需水量</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、農化組</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土壤性質</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組成跨域團隊</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068549"/>
                  </a:ext>
                </a:extLst>
              </a:tr>
              <a:tr h="0">
                <a:tc vMerge="1">
                  <a:txBody>
                    <a:bodyPr/>
                    <a:lstStyle/>
                    <a:p>
                      <a:endParaRPr lang="zh-TW" altLang="en-US" dirty="0"/>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accent2"/>
                          </a:solidFill>
                          <a:effectLst/>
                          <a:latin typeface="微軟正黑體" panose="020B0604030504040204" pitchFamily="34" charset="-120"/>
                          <a:ea typeface="微軟正黑體" panose="020B0604030504040204" pitchFamily="34" charset="-120"/>
                        </a:rPr>
                        <a:t>技術</a:t>
                      </a:r>
                      <a:r>
                        <a:rPr lang="en-US" altLang="zh-TW" sz="1600" dirty="0">
                          <a:solidFill>
                            <a:schemeClr val="accent2"/>
                          </a:solidFill>
                          <a:effectLst/>
                          <a:latin typeface="微軟正黑體" panose="020B0604030504040204" pitchFamily="34" charset="-120"/>
                          <a:ea typeface="微軟正黑體" panose="020B0604030504040204" pitchFamily="34" charset="-120"/>
                        </a:rPr>
                        <a:t>/</a:t>
                      </a:r>
                      <a:r>
                        <a:rPr lang="zh-TW" altLang="en-US" sz="1600" dirty="0">
                          <a:solidFill>
                            <a:schemeClr val="accent2"/>
                          </a:solidFill>
                          <a:effectLst/>
                          <a:latin typeface="微軟正黑體" panose="020B0604030504040204" pitchFamily="34" charset="-120"/>
                          <a:ea typeface="微軟正黑體" panose="020B0604030504040204" pitchFamily="34" charset="-120"/>
                        </a:rPr>
                        <a:t>產品</a:t>
                      </a:r>
                      <a:r>
                        <a:rPr lang="en-US" altLang="zh-TW" sz="1600" dirty="0">
                          <a:solidFill>
                            <a:schemeClr val="accent2"/>
                          </a:solidFill>
                          <a:effectLst/>
                          <a:latin typeface="微軟正黑體" panose="020B0604030504040204" pitchFamily="34" charset="-120"/>
                          <a:ea typeface="微軟正黑體" panose="020B0604030504040204" pitchFamily="34" charset="-120"/>
                        </a:rPr>
                        <a:t>/</a:t>
                      </a:r>
                      <a:r>
                        <a:rPr lang="zh-TW" altLang="en-US" sz="1600" dirty="0">
                          <a:solidFill>
                            <a:schemeClr val="accent2"/>
                          </a:solidFill>
                          <a:effectLst/>
                          <a:latin typeface="微軟正黑體" panose="020B0604030504040204" pitchFamily="34" charset="-120"/>
                          <a:ea typeface="微軟正黑體" panose="020B0604030504040204" pitchFamily="34" charset="-120"/>
                        </a:rPr>
                        <a:t>器資</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accent2"/>
                          </a:solidFill>
                          <a:effectLst/>
                          <a:latin typeface="微軟正黑體" panose="020B0604030504040204" pitchFamily="34" charset="-120"/>
                          <a:ea typeface="微軟正黑體" panose="020B0604030504040204" pitchFamily="34" charset="-120"/>
                        </a:rPr>
                        <a:t>材研發改良</a:t>
                      </a:r>
                      <a:r>
                        <a:rPr lang="en-US" altLang="zh-TW" sz="1600" dirty="0">
                          <a:solidFill>
                            <a:schemeClr val="accent2"/>
                          </a:solidFill>
                          <a:effectLst/>
                          <a:latin typeface="微軟正黑體" panose="020B0604030504040204" pitchFamily="34" charset="-120"/>
                          <a:ea typeface="微軟正黑體" panose="020B0604030504040204" pitchFamily="34" charset="-120"/>
                        </a:rPr>
                        <a:t>/</a:t>
                      </a:r>
                      <a:r>
                        <a:rPr lang="zh-TW" altLang="en-US" sz="1600" dirty="0">
                          <a:solidFill>
                            <a:schemeClr val="accent2"/>
                          </a:solidFill>
                          <a:effectLst/>
                          <a:latin typeface="微軟正黑體" panose="020B0604030504040204" pitchFamily="34" charset="-120"/>
                          <a:ea typeface="微軟正黑體" panose="020B0604030504040204" pitchFamily="34" charset="-120"/>
                        </a:rPr>
                        <a:t>專利</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accent2"/>
                          </a:solidFill>
                          <a:effectLst/>
                          <a:latin typeface="微軟正黑體" panose="020B0604030504040204" pitchFamily="34" charset="-120"/>
                          <a:ea typeface="微軟正黑體" panose="020B0604030504040204" pitchFamily="34" charset="-120"/>
                        </a:rPr>
                        <a:t>權、商標取得</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600" dirty="0">
                          <a:solidFill>
                            <a:schemeClr val="accent2"/>
                          </a:solidFill>
                          <a:latin typeface="微軟正黑體" panose="020B0604030504040204" pitchFamily="34" charset="-120"/>
                          <a:ea typeface="微軟正黑體" panose="020B0604030504040204" pitchFamily="34" charset="-120"/>
                        </a:rPr>
                        <a:t>技術</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產品</a:t>
                      </a:r>
                      <a:r>
                        <a:rPr lang="en-US" altLang="zh-TW"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accent2"/>
                          </a:solidFill>
                          <a:latin typeface="微軟正黑體" panose="020B0604030504040204" pitchFamily="34" charset="-120"/>
                          <a:ea typeface="微軟正黑體" panose="020B0604030504040204" pitchFamily="34" charset="-120"/>
                        </a:rPr>
                        <a:t>器資</a:t>
                      </a:r>
                    </a:p>
                    <a:p>
                      <a:r>
                        <a:rPr lang="zh-TW" altLang="en-US" sz="1600" dirty="0">
                          <a:solidFill>
                            <a:schemeClr val="accent2"/>
                          </a:solidFill>
                          <a:latin typeface="微軟正黑體" panose="020B0604030504040204" pitchFamily="34" charset="-120"/>
                          <a:ea typeface="微軟正黑體" panose="020B0604030504040204" pitchFamily="34" charset="-120"/>
                        </a:rPr>
                        <a:t>材研發改良數 </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600" dirty="0">
                          <a:solidFill>
                            <a:schemeClr val="accent2"/>
                          </a:solidFill>
                          <a:latin typeface="微軟正黑體" panose="020B0604030504040204" pitchFamily="34" charset="-120"/>
                          <a:ea typeface="微軟正黑體" panose="020B0604030504040204" pitchFamily="34" charset="-120"/>
                        </a:rPr>
                        <a:t>1 </a:t>
                      </a:r>
                      <a:r>
                        <a:rPr lang="zh-TW" altLang="en-US" sz="1600" dirty="0">
                          <a:solidFill>
                            <a:schemeClr val="accent2"/>
                          </a:solidFill>
                          <a:latin typeface="微軟正黑體" panose="020B0604030504040204" pitchFamily="34" charset="-120"/>
                          <a:ea typeface="微軟正黑體" panose="020B0604030504040204" pitchFamily="34" charset="-120"/>
                        </a:rPr>
                        <a:t>項</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600" dirty="0">
                          <a:solidFill>
                            <a:schemeClr val="accent2"/>
                          </a:solidFill>
                          <a:latin typeface="微軟正黑體" panose="020B0604030504040204" pitchFamily="34" charset="-120"/>
                          <a:ea typeface="微軟正黑體" panose="020B0604030504040204" pitchFamily="34" charset="-120"/>
                        </a:rPr>
                        <a:t>建置低成本農水路智慧監測系統</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3270681"/>
                  </a:ext>
                </a:extLst>
              </a:tr>
            </a:tbl>
          </a:graphicData>
        </a:graphic>
      </p:graphicFrame>
      <p:sp>
        <p:nvSpPr>
          <p:cNvPr id="6" name="文字方塊 5">
            <a:extLst>
              <a:ext uri="{FF2B5EF4-FFF2-40B4-BE49-F238E27FC236}">
                <a16:creationId xmlns:a16="http://schemas.microsoft.com/office/drawing/2014/main" id="{FC966722-4DAC-7486-7952-1107059EA703}"/>
              </a:ext>
            </a:extLst>
          </p:cNvPr>
          <p:cNvSpPr txBox="1"/>
          <p:nvPr/>
        </p:nvSpPr>
        <p:spPr>
          <a:xfrm>
            <a:off x="65234" y="4936928"/>
            <a:ext cx="6186309" cy="707886"/>
          </a:xfrm>
          <a:prstGeom prst="rect">
            <a:avLst/>
          </a:prstGeom>
          <a:noFill/>
        </p:spPr>
        <p:txBody>
          <a:bodyPr wrap="none" rtlCol="0">
            <a:spAutoFit/>
          </a:bodyPr>
          <a:lstStyle/>
          <a:p>
            <a:r>
              <a:rPr lang="zh-TW" altLang="en-US" sz="4000" b="1" dirty="0">
                <a:solidFill>
                  <a:schemeClr val="accent2"/>
                </a:solidFill>
                <a:latin typeface="微軟正黑體" panose="020B0604030504040204" pitchFamily="34" charset="-120"/>
                <a:ea typeface="微軟正黑體" panose="020B0604030504040204" pitchFamily="34" charset="-120"/>
              </a:rPr>
              <a:t>↑範例</a:t>
            </a:r>
            <a:r>
              <a:rPr lang="zh-TW" altLang="en-US" sz="1600" b="1" dirty="0">
                <a:solidFill>
                  <a:srgbClr val="FF0000"/>
                </a:solidFill>
                <a:highlight>
                  <a:srgbClr val="FFFF00"/>
                </a:highlight>
                <a:latin typeface="微軟正黑體" panose="020B0604030504040204" pitchFamily="34" charset="-120"/>
                <a:ea typeface="微軟正黑體" panose="020B0604030504040204" pitchFamily="34" charset="-120"/>
              </a:rPr>
              <a:t>請參考附件</a:t>
            </a:r>
            <a:r>
              <a:rPr lang="zh-TW" altLang="en-US" sz="1600" b="1" dirty="0">
                <a:solidFill>
                  <a:schemeClr val="accent1"/>
                </a:solidFill>
                <a:highlight>
                  <a:srgbClr val="FFFF00"/>
                </a:highlight>
                <a:latin typeface="微軟正黑體" panose="020B0604030504040204" pitchFamily="34" charset="-120"/>
                <a:ea typeface="微軟正黑體" panose="020B0604030504040204" pitchFamily="34" charset="-120"/>
              </a:rPr>
              <a:t>農業部科技計畫績效指標列表</a:t>
            </a:r>
            <a:r>
              <a:rPr lang="zh-TW" altLang="en-US" sz="1600" b="1" dirty="0">
                <a:solidFill>
                  <a:srgbClr val="FF0000"/>
                </a:solidFill>
                <a:highlight>
                  <a:srgbClr val="FFFF00"/>
                </a:highlight>
                <a:latin typeface="微軟正黑體" panose="020B0604030504040204" pitchFamily="34" charset="-120"/>
                <a:ea typeface="微軟正黑體" panose="020B0604030504040204" pitchFamily="34" charset="-120"/>
              </a:rPr>
              <a:t>自行增減</a:t>
            </a:r>
            <a:endParaRPr lang="zh-TW" altLang="en-US" sz="4000" b="1" dirty="0">
              <a:solidFill>
                <a:srgbClr val="FF0000"/>
              </a:solidFill>
              <a:highlight>
                <a:srgbClr val="FFFF00"/>
              </a:highlight>
              <a:latin typeface="微軟正黑體" panose="020B0604030504040204" pitchFamily="34" charset="-120"/>
              <a:ea typeface="微軟正黑體" panose="020B0604030504040204" pitchFamily="34" charset="-120"/>
            </a:endParaRPr>
          </a:p>
        </p:txBody>
      </p:sp>
      <p:pic>
        <p:nvPicPr>
          <p:cNvPr id="7" name="圖片 6" descr="一張含有 文字, 字型, 標誌, 符號 的圖片&#10;&#10;自動產生的描述">
            <a:extLst>
              <a:ext uri="{FF2B5EF4-FFF2-40B4-BE49-F238E27FC236}">
                <a16:creationId xmlns:a16="http://schemas.microsoft.com/office/drawing/2014/main" id="{2B741C06-2D0C-FB4A-7E02-5A95CB4559C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8" name="投影片編號版面配置區 7">
            <a:extLst>
              <a:ext uri="{FF2B5EF4-FFF2-40B4-BE49-F238E27FC236}">
                <a16:creationId xmlns:a16="http://schemas.microsoft.com/office/drawing/2014/main" id="{67D1E0E4-2ACA-4DBE-B552-40457CD95EC1}"/>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12</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9123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CDDC16B9-2617-3AE8-2168-AFA6A71BA9BF}"/>
              </a:ext>
            </a:extLst>
          </p:cNvPr>
          <p:cNvSpPr/>
          <p:nvPr/>
        </p:nvSpPr>
        <p:spPr>
          <a:xfrm>
            <a:off x="340630" y="319033"/>
            <a:ext cx="4973241" cy="765003"/>
          </a:xfrm>
          <a:prstGeom prst="roundRect">
            <a:avLst>
              <a:gd name="adj" fmla="val 50000"/>
            </a:avLst>
          </a:prstGeom>
          <a:solidFill>
            <a:schemeClr val="bg1"/>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0BAA50A5-FDB2-6DBC-9C0A-713D1A364F48}"/>
              </a:ext>
            </a:extLst>
          </p:cNvPr>
          <p:cNvSpPr txBox="1"/>
          <p:nvPr/>
        </p:nvSpPr>
        <p:spPr>
          <a:xfrm>
            <a:off x="1090839" y="478099"/>
            <a:ext cx="3968532" cy="523220"/>
          </a:xfrm>
          <a:prstGeom prst="rect">
            <a:avLst/>
          </a:prstGeom>
          <a:noFill/>
        </p:spPr>
        <p:txBody>
          <a:bodyPr wrap="square">
            <a:spAutoFit/>
          </a:bodyPr>
          <a:lstStyle/>
          <a:p>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rPr>
              <a:t>經費編列</a:t>
            </a:r>
          </a:p>
        </p:txBody>
      </p:sp>
      <p:sp>
        <p:nvSpPr>
          <p:cNvPr id="4" name="橢圓 3">
            <a:extLst>
              <a:ext uri="{FF2B5EF4-FFF2-40B4-BE49-F238E27FC236}">
                <a16:creationId xmlns:a16="http://schemas.microsoft.com/office/drawing/2014/main" id="{7093A160-E98B-E3F6-B561-6A4BF9ACB8E3}"/>
              </a:ext>
            </a:extLst>
          </p:cNvPr>
          <p:cNvSpPr/>
          <p:nvPr/>
        </p:nvSpPr>
        <p:spPr>
          <a:xfrm>
            <a:off x="340632" y="333829"/>
            <a:ext cx="750207" cy="750207"/>
          </a:xfrm>
          <a:prstGeom prst="ellipse">
            <a:avLst/>
          </a:prstGeom>
          <a:solidFill>
            <a:schemeClr val="accent4">
              <a:lumMod val="20000"/>
              <a:lumOff val="80000"/>
            </a:schemeClr>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柒</a:t>
            </a:r>
          </a:p>
        </p:txBody>
      </p:sp>
      <p:sp>
        <p:nvSpPr>
          <p:cNvPr id="5" name="文字方塊 4">
            <a:extLst>
              <a:ext uri="{FF2B5EF4-FFF2-40B4-BE49-F238E27FC236}">
                <a16:creationId xmlns:a16="http://schemas.microsoft.com/office/drawing/2014/main" id="{FED994F3-042C-EF86-5D6F-F32E241B0B04}"/>
              </a:ext>
            </a:extLst>
          </p:cNvPr>
          <p:cNvSpPr txBox="1"/>
          <p:nvPr/>
        </p:nvSpPr>
        <p:spPr>
          <a:xfrm>
            <a:off x="7614672" y="2568350"/>
            <a:ext cx="1338828" cy="369332"/>
          </a:xfrm>
          <a:prstGeom prst="rect">
            <a:avLst/>
          </a:prstGeom>
          <a:noFill/>
        </p:spPr>
        <p:txBody>
          <a:bodyPr wrap="square" rtlCol="0">
            <a:spAutoFit/>
          </a:bodyPr>
          <a:lstStyle/>
          <a:p>
            <a:r>
              <a:rPr lang="zh-TW" altLang="en-US" b="1" dirty="0">
                <a:solidFill>
                  <a:srgbClr val="4D70BE"/>
                </a:solidFill>
                <a:latin typeface="微軟正黑體" panose="020B0604030504040204" pitchFamily="34" charset="-120"/>
                <a:ea typeface="微軟正黑體" panose="020B0604030504040204" pitchFamily="34" charset="-120"/>
              </a:rPr>
              <a:t>單位：千元</a:t>
            </a:r>
          </a:p>
        </p:txBody>
      </p:sp>
      <p:graphicFrame>
        <p:nvGraphicFramePr>
          <p:cNvPr id="6" name="表格 4">
            <a:extLst>
              <a:ext uri="{FF2B5EF4-FFF2-40B4-BE49-F238E27FC236}">
                <a16:creationId xmlns:a16="http://schemas.microsoft.com/office/drawing/2014/main" id="{95A74733-390A-6380-64F5-C4004962D5A4}"/>
              </a:ext>
            </a:extLst>
          </p:cNvPr>
          <p:cNvGraphicFramePr>
            <a:graphicFrameLocks noGrp="1"/>
          </p:cNvGraphicFramePr>
          <p:nvPr>
            <p:extLst>
              <p:ext uri="{D42A27DB-BD31-4B8C-83A1-F6EECF244321}">
                <p14:modId xmlns:p14="http://schemas.microsoft.com/office/powerpoint/2010/main" val="3115272067"/>
              </p:ext>
            </p:extLst>
          </p:nvPr>
        </p:nvGraphicFramePr>
        <p:xfrm>
          <a:off x="190500" y="1388196"/>
          <a:ext cx="8763000" cy="109728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926801507"/>
                    </a:ext>
                  </a:extLst>
                </a:gridCol>
                <a:gridCol w="2190750">
                  <a:extLst>
                    <a:ext uri="{9D8B030D-6E8A-4147-A177-3AD203B41FA5}">
                      <a16:colId xmlns:a16="http://schemas.microsoft.com/office/drawing/2014/main" val="854930831"/>
                    </a:ext>
                  </a:extLst>
                </a:gridCol>
                <a:gridCol w="2190750">
                  <a:extLst>
                    <a:ext uri="{9D8B030D-6E8A-4147-A177-3AD203B41FA5}">
                      <a16:colId xmlns:a16="http://schemas.microsoft.com/office/drawing/2014/main" val="546929742"/>
                    </a:ext>
                  </a:extLst>
                </a:gridCol>
                <a:gridCol w="2190750">
                  <a:extLst>
                    <a:ext uri="{9D8B030D-6E8A-4147-A177-3AD203B41FA5}">
                      <a16:colId xmlns:a16="http://schemas.microsoft.com/office/drawing/2014/main" val="3779539365"/>
                    </a:ext>
                  </a:extLst>
                </a:gridCol>
              </a:tblGrid>
              <a:tr h="370840">
                <a:tc>
                  <a:txBody>
                    <a:bodyPr/>
                    <a:lstStyle/>
                    <a:p>
                      <a:pPr marL="0" algn="ctr" defTabSz="914400" rtl="0" eaLnBrk="1" latinLnBrk="0" hangingPunct="1"/>
                      <a:r>
                        <a:rPr lang="zh-TW" altLang="en-US" sz="2000" b="1" kern="1200" dirty="0">
                          <a:solidFill>
                            <a:srgbClr val="456436"/>
                          </a:solidFill>
                          <a:effectLst/>
                          <a:latin typeface="微軟正黑體" panose="020B0604030504040204" pitchFamily="34" charset="-120"/>
                          <a:ea typeface="微軟正黑體" panose="020B0604030504040204" pitchFamily="34" charset="-120"/>
                          <a:cs typeface="+mn-cs"/>
                        </a:rPr>
                        <a:t>經費類別</a:t>
                      </a:r>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tx2">
                        <a:lumMod val="10000"/>
                        <a:lumOff val="90000"/>
                      </a:schemeClr>
                    </a:solidFill>
                  </a:tcPr>
                </a:tc>
                <a:tc>
                  <a:txBody>
                    <a:bodyPr/>
                    <a:lstStyle/>
                    <a:p>
                      <a:pPr marL="0" algn="ctr" defTabSz="914400" rtl="0" eaLnBrk="1" latinLnBrk="0" hangingPunct="1"/>
                      <a:r>
                        <a:rPr lang="zh-TW" altLang="en-US" sz="2000" b="1" kern="1200" dirty="0">
                          <a:solidFill>
                            <a:srgbClr val="456436"/>
                          </a:solidFill>
                          <a:effectLst/>
                          <a:latin typeface="微軟正黑體" panose="020B0604030504040204" pitchFamily="34" charset="-120"/>
                          <a:ea typeface="微軟正黑體" panose="020B0604030504040204" pitchFamily="34" charset="-120"/>
                          <a:cs typeface="+mn-cs"/>
                        </a:rPr>
                        <a:t>經常門</a:t>
                      </a:r>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tx2">
                        <a:lumMod val="10000"/>
                        <a:lumOff val="90000"/>
                      </a:schemeClr>
                    </a:solidFill>
                  </a:tcPr>
                </a:tc>
                <a:tc>
                  <a:txBody>
                    <a:bodyPr/>
                    <a:lstStyle/>
                    <a:p>
                      <a:pPr marL="0" algn="ctr" defTabSz="914400" rtl="0" eaLnBrk="1" latinLnBrk="0" hangingPunct="1"/>
                      <a:r>
                        <a:rPr lang="zh-TW" altLang="en-US" sz="2000" b="1" kern="1200" dirty="0">
                          <a:solidFill>
                            <a:srgbClr val="456436"/>
                          </a:solidFill>
                          <a:effectLst/>
                          <a:latin typeface="微軟正黑體" panose="020B0604030504040204" pitchFamily="34" charset="-120"/>
                          <a:ea typeface="微軟正黑體" panose="020B0604030504040204" pitchFamily="34" charset="-120"/>
                          <a:cs typeface="+mn-cs"/>
                        </a:rPr>
                        <a:t>資本門</a:t>
                      </a:r>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tx2">
                        <a:lumMod val="10000"/>
                        <a:lumOff val="90000"/>
                      </a:schemeClr>
                    </a:solidFill>
                  </a:tcPr>
                </a:tc>
                <a:tc>
                  <a:txBody>
                    <a:bodyPr/>
                    <a:lstStyle/>
                    <a:p>
                      <a:pPr marL="0" algn="ctr" defTabSz="914400" rtl="0" eaLnBrk="1" latinLnBrk="0" hangingPunct="1"/>
                      <a:r>
                        <a:rPr lang="zh-TW" altLang="en-US" sz="2000" b="1" kern="1200" dirty="0">
                          <a:solidFill>
                            <a:srgbClr val="456436"/>
                          </a:solidFill>
                          <a:effectLst/>
                          <a:latin typeface="微軟正黑體" panose="020B0604030504040204" pitchFamily="34" charset="-120"/>
                          <a:ea typeface="微軟正黑體" panose="020B0604030504040204" pitchFamily="34" charset="-120"/>
                          <a:cs typeface="+mn-cs"/>
                        </a:rPr>
                        <a:t>合計</a:t>
                      </a:r>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0382864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456436"/>
                          </a:solidFill>
                          <a:latin typeface="微軟正黑體" panose="020B0604030504040204" pitchFamily="34" charset="-120"/>
                          <a:ea typeface="微軟正黑體" panose="020B0604030504040204" pitchFamily="34" charset="-120"/>
                        </a:rPr>
                        <a:t>補助費</a:t>
                      </a:r>
                      <a:r>
                        <a:rPr lang="en-US" altLang="zh-TW" sz="2000" b="1" dirty="0">
                          <a:solidFill>
                            <a:srgbClr val="456436"/>
                          </a:solidFill>
                          <a:latin typeface="微軟正黑體" panose="020B0604030504040204" pitchFamily="34" charset="-120"/>
                          <a:ea typeface="微軟正黑體" panose="020B0604030504040204" pitchFamily="34" charset="-120"/>
                        </a:rPr>
                        <a:t>/</a:t>
                      </a:r>
                      <a:r>
                        <a:rPr lang="zh-TW" altLang="en-US" sz="2000" b="1" dirty="0">
                          <a:solidFill>
                            <a:srgbClr val="456436"/>
                          </a:solidFill>
                          <a:latin typeface="微軟正黑體" panose="020B0604030504040204" pitchFamily="34" charset="-120"/>
                          <a:ea typeface="微軟正黑體" panose="020B0604030504040204" pitchFamily="34" charset="-120"/>
                        </a:rPr>
                        <a:t>委辦費</a:t>
                      </a:r>
                      <a:endParaRPr lang="en-US" altLang="zh-TW" sz="2000" b="1" dirty="0">
                        <a:solidFill>
                          <a:srgbClr val="456436"/>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rgbClr val="456436"/>
                          </a:solidFill>
                          <a:latin typeface="微軟正黑體" panose="020B0604030504040204" pitchFamily="34" charset="-120"/>
                          <a:ea typeface="微軟正黑體" panose="020B0604030504040204" pitchFamily="34" charset="-120"/>
                        </a:rPr>
                        <a:t>/</a:t>
                      </a:r>
                      <a:r>
                        <a:rPr lang="zh-TW" altLang="en-US" sz="2000" b="1" dirty="0">
                          <a:solidFill>
                            <a:srgbClr val="456436"/>
                          </a:solidFill>
                          <a:latin typeface="微軟正黑體" panose="020B0604030504040204" pitchFamily="34" charset="-120"/>
                          <a:ea typeface="微軟正黑體" panose="020B0604030504040204" pitchFamily="34" charset="-120"/>
                        </a:rPr>
                        <a:t>自辦費</a:t>
                      </a:r>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endParaRPr lang="zh-TW" altLang="en-US" sz="2000" dirty="0">
                        <a:solidFill>
                          <a:srgbClr val="456436"/>
                        </a:solidFill>
                        <a:latin typeface="微軟正黑體" panose="020B0604030504040204" pitchFamily="34" charset="-120"/>
                        <a:ea typeface="微軟正黑體" panose="020B0604030504040204" pitchFamily="34" charset="-120"/>
                      </a:endParaRPr>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endParaRPr lang="zh-TW" altLang="en-US" sz="2000" dirty="0">
                        <a:solidFill>
                          <a:srgbClr val="456436"/>
                        </a:solidFill>
                        <a:latin typeface="微軟正黑體" panose="020B0604030504040204" pitchFamily="34" charset="-120"/>
                        <a:ea typeface="微軟正黑體" panose="020B0604030504040204" pitchFamily="34" charset="-120"/>
                      </a:endParaRPr>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endParaRPr lang="zh-TW" altLang="en-US" sz="2000" dirty="0">
                        <a:solidFill>
                          <a:srgbClr val="456436"/>
                        </a:solidFill>
                        <a:latin typeface="微軟正黑體" panose="020B0604030504040204" pitchFamily="34" charset="-120"/>
                        <a:ea typeface="微軟正黑體" panose="020B0604030504040204" pitchFamily="34" charset="-120"/>
                      </a:endParaRPr>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399161302"/>
                  </a:ext>
                </a:extLst>
              </a:tr>
            </a:tbl>
          </a:graphicData>
        </a:graphic>
      </p:graphicFrame>
      <p:sp>
        <p:nvSpPr>
          <p:cNvPr id="7" name="文字方塊 6">
            <a:extLst>
              <a:ext uri="{FF2B5EF4-FFF2-40B4-BE49-F238E27FC236}">
                <a16:creationId xmlns:a16="http://schemas.microsoft.com/office/drawing/2014/main" id="{88B4651E-784E-0810-CB51-36E9FF97A588}"/>
              </a:ext>
            </a:extLst>
          </p:cNvPr>
          <p:cNvSpPr txBox="1"/>
          <p:nvPr/>
        </p:nvSpPr>
        <p:spPr>
          <a:xfrm>
            <a:off x="192768" y="3020556"/>
            <a:ext cx="1723549" cy="400110"/>
          </a:xfrm>
          <a:prstGeom prst="rect">
            <a:avLst/>
          </a:prstGeom>
          <a:solidFill>
            <a:schemeClr val="accent2">
              <a:lumMod val="20000"/>
              <a:lumOff val="80000"/>
            </a:schemeClr>
          </a:solidFill>
          <a:ln w="28575">
            <a:noFill/>
          </a:ln>
        </p:spPr>
        <p:txBody>
          <a:bodyPr wrap="none" rtlCol="0">
            <a:spAutoFit/>
          </a:bodyPr>
          <a:lstStyle/>
          <a:p>
            <a:r>
              <a:rPr lang="zh-TW" altLang="en-US" sz="2000" b="1" dirty="0">
                <a:solidFill>
                  <a:srgbClr val="4D70BE"/>
                </a:solidFill>
                <a:latin typeface="微軟正黑體" panose="020B0604030504040204" pitchFamily="34" charset="-120"/>
                <a:ea typeface="微軟正黑體" panose="020B0604030504040204" pitchFamily="34" charset="-120"/>
              </a:rPr>
              <a:t>經費編列說明</a:t>
            </a:r>
          </a:p>
        </p:txBody>
      </p:sp>
      <p:sp>
        <p:nvSpPr>
          <p:cNvPr id="8" name="文字方塊 7">
            <a:extLst>
              <a:ext uri="{FF2B5EF4-FFF2-40B4-BE49-F238E27FC236}">
                <a16:creationId xmlns:a16="http://schemas.microsoft.com/office/drawing/2014/main" id="{0E15650C-2D2D-D909-E38F-3909CC7569C1}"/>
              </a:ext>
            </a:extLst>
          </p:cNvPr>
          <p:cNvSpPr txBox="1"/>
          <p:nvPr/>
        </p:nvSpPr>
        <p:spPr>
          <a:xfrm>
            <a:off x="190500" y="3427302"/>
            <a:ext cx="7924801" cy="646331"/>
          </a:xfrm>
          <a:prstGeom prst="rect">
            <a:avLst/>
          </a:prstGeom>
          <a:noFill/>
        </p:spPr>
        <p:txBody>
          <a:bodyPr wrap="square" rtlCol="0">
            <a:spAutoFit/>
          </a:bodyPr>
          <a:lstStyle/>
          <a:p>
            <a:r>
              <a:rPr lang="zh-TW" altLang="en-US" dirty="0">
                <a:solidFill>
                  <a:srgbClr val="FF0000"/>
                </a:solidFill>
                <a:latin typeface="微軟正黑體" panose="020B0604030504040204" pitchFamily="34" charset="-120"/>
                <a:ea typeface="微軟正黑體" panose="020B0604030504040204" pitchFamily="34" charset="-120"/>
              </a:rPr>
              <a:t>針對本年度經費編列概況進行說明：</a:t>
            </a:r>
            <a:endParaRPr lang="en-US" altLang="zh-TW" dirty="0">
              <a:solidFill>
                <a:srgbClr val="FF0000"/>
              </a:solidFill>
              <a:latin typeface="微軟正黑體" panose="020B0604030504040204" pitchFamily="34" charset="-120"/>
              <a:ea typeface="微軟正黑體" panose="020B0604030504040204" pitchFamily="34" charset="-120"/>
            </a:endParaRPr>
          </a:p>
          <a:p>
            <a:r>
              <a:rPr lang="zh-TW" altLang="en-US" dirty="0">
                <a:solidFill>
                  <a:srgbClr val="FF0000"/>
                </a:solidFill>
                <a:latin typeface="微軟正黑體" panose="020B0604030504040204" pitchFamily="34" charset="-120"/>
                <a:ea typeface="微軟正黑體" panose="020B0604030504040204" pitchFamily="34" charset="-120"/>
              </a:rPr>
              <a:t>如購置</a:t>
            </a:r>
            <a:r>
              <a:rPr lang="en-US" altLang="zh-TW" dirty="0">
                <a:solidFill>
                  <a:srgbClr val="FF0000"/>
                </a:solidFill>
                <a:latin typeface="微軟正黑體" panose="020B0604030504040204" pitchFamily="34" charset="-120"/>
                <a:ea typeface="微軟正黑體" panose="020B0604030504040204" pitchFamily="34" charset="-120"/>
              </a:rPr>
              <a:t>XX</a:t>
            </a:r>
            <a:r>
              <a:rPr lang="zh-TW" altLang="en-US" dirty="0">
                <a:solidFill>
                  <a:srgbClr val="FF0000"/>
                </a:solidFill>
                <a:latin typeface="微軟正黑體" panose="020B0604030504040204" pitchFamily="34" charset="-120"/>
                <a:ea typeface="微軟正黑體" panose="020B0604030504040204" pitchFamily="34" charset="-120"/>
              </a:rPr>
              <a:t>設備費用約</a:t>
            </a:r>
            <a:r>
              <a:rPr lang="en-US" altLang="zh-TW" dirty="0">
                <a:solidFill>
                  <a:srgbClr val="FF0000"/>
                </a:solidFill>
                <a:latin typeface="微軟正黑體" panose="020B0604030504040204" pitchFamily="34" charset="-120"/>
                <a:ea typeface="微軟正黑體" panose="020B0604030504040204" pitchFamily="34" charset="-120"/>
              </a:rPr>
              <a:t>OO</a:t>
            </a:r>
            <a:r>
              <a:rPr lang="zh-TW" altLang="en-US" dirty="0">
                <a:solidFill>
                  <a:srgbClr val="FF0000"/>
                </a:solidFill>
                <a:latin typeface="微軟正黑體" panose="020B0604030504040204" pitchFamily="34" charset="-120"/>
                <a:ea typeface="微軟正黑體" panose="020B0604030504040204" pitchFamily="34" charset="-120"/>
              </a:rPr>
              <a:t>千元、人事費</a:t>
            </a:r>
            <a:r>
              <a:rPr lang="en-US" altLang="zh-TW" dirty="0">
                <a:solidFill>
                  <a:srgbClr val="FF0000"/>
                </a:solidFill>
                <a:latin typeface="微軟正黑體" panose="020B0604030504040204" pitchFamily="34" charset="-120"/>
                <a:ea typeface="微軟正黑體" panose="020B0604030504040204" pitchFamily="34" charset="-120"/>
              </a:rPr>
              <a:t>OO</a:t>
            </a:r>
            <a:r>
              <a:rPr lang="zh-TW" altLang="en-US" dirty="0">
                <a:solidFill>
                  <a:srgbClr val="FF0000"/>
                </a:solidFill>
                <a:latin typeface="微軟正黑體" panose="020B0604030504040204" pitchFamily="34" charset="-120"/>
                <a:ea typeface="微軟正黑體" panose="020B0604030504040204" pitchFamily="34" charset="-120"/>
              </a:rPr>
              <a:t>千元、專家諮詢會議</a:t>
            </a:r>
            <a:r>
              <a:rPr lang="en-US" altLang="zh-TW" dirty="0">
                <a:solidFill>
                  <a:srgbClr val="FF0000"/>
                </a:solidFill>
                <a:latin typeface="微軟正黑體" panose="020B0604030504040204" pitchFamily="34" charset="-120"/>
                <a:ea typeface="微軟正黑體" panose="020B0604030504040204" pitchFamily="34" charset="-120"/>
              </a:rPr>
              <a:t>OO</a:t>
            </a:r>
            <a:r>
              <a:rPr lang="zh-TW" altLang="en-US" dirty="0">
                <a:solidFill>
                  <a:srgbClr val="FF0000"/>
                </a:solidFill>
                <a:latin typeface="微軟正黑體" panose="020B0604030504040204" pitchFamily="34" charset="-120"/>
                <a:ea typeface="微軟正黑體" panose="020B0604030504040204" pitchFamily="34" charset="-120"/>
              </a:rPr>
              <a:t>千元。</a:t>
            </a:r>
          </a:p>
        </p:txBody>
      </p:sp>
      <p:pic>
        <p:nvPicPr>
          <p:cNvPr id="9" name="圖片 8" descr="一張含有 文字, 字型, 標誌, 符號 的圖片&#10;&#10;自動產生的描述">
            <a:extLst>
              <a:ext uri="{FF2B5EF4-FFF2-40B4-BE49-F238E27FC236}">
                <a16:creationId xmlns:a16="http://schemas.microsoft.com/office/drawing/2014/main" id="{FAF67D15-E6A9-D5D7-057B-9EA44BCA6B6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10" name="投影片編號版面配置區 9">
            <a:extLst>
              <a:ext uri="{FF2B5EF4-FFF2-40B4-BE49-F238E27FC236}">
                <a16:creationId xmlns:a16="http://schemas.microsoft.com/office/drawing/2014/main" id="{0940297F-7D14-41EE-B797-8577F7031A70}"/>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13</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88582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B0BB45E2-BC9A-B16C-9FD5-94E891D36E2B}"/>
              </a:ext>
            </a:extLst>
          </p:cNvPr>
          <p:cNvSpPr txBox="1">
            <a:spLocks/>
          </p:cNvSpPr>
          <p:nvPr/>
        </p:nvSpPr>
        <p:spPr>
          <a:xfrm>
            <a:off x="628650" y="4303338"/>
            <a:ext cx="7886700" cy="111438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spcAft>
                <a:spcPts val="600"/>
              </a:spcAft>
            </a:pPr>
            <a:r>
              <a:rPr lang="zh-TW" altLang="en-US" dirty="0">
                <a:solidFill>
                  <a:srgbClr val="05519B"/>
                </a:solidFill>
                <a:latin typeface="微軟正黑體" panose="020B0604030504040204" pitchFamily="34" charset="-120"/>
                <a:ea typeface="微軟正黑體" panose="020B0604030504040204" pitchFamily="34" charset="-120"/>
              </a:rPr>
              <a:t>簡報完畢  敬請指教</a:t>
            </a:r>
          </a:p>
        </p:txBody>
      </p:sp>
      <p:sp>
        <p:nvSpPr>
          <p:cNvPr id="4" name="任意多边形 1">
            <a:extLst>
              <a:ext uri="{FF2B5EF4-FFF2-40B4-BE49-F238E27FC236}">
                <a16:creationId xmlns:a16="http://schemas.microsoft.com/office/drawing/2014/main" id="{971A0459-F9A2-E927-5FF9-6018C805CDEB}"/>
              </a:ext>
            </a:extLst>
          </p:cNvPr>
          <p:cNvSpPr/>
          <p:nvPr>
            <p:custDataLst>
              <p:tags r:id="rId1"/>
            </p:custDataLst>
          </p:nvPr>
        </p:nvSpPr>
        <p:spPr>
          <a:xfrm rot="3131087" flipV="1">
            <a:off x="2609057" y="487099"/>
            <a:ext cx="3925887" cy="4937125"/>
          </a:xfrm>
          <a:custGeom>
            <a:avLst/>
            <a:gdLst>
              <a:gd name="connsiteX0" fmla="*/ 1588293 w 3925991"/>
              <a:gd name="connsiteY0" fmla="*/ 2290541 h 4937492"/>
              <a:gd name="connsiteX1" fmla="*/ 2063727 w 3925991"/>
              <a:gd name="connsiteY1" fmla="*/ 1821287 h 4937492"/>
              <a:gd name="connsiteX2" fmla="*/ 2189212 w 3925991"/>
              <a:gd name="connsiteY2" fmla="*/ 2081910 h 4937492"/>
              <a:gd name="connsiteX3" fmla="*/ 1526366 w 3925991"/>
              <a:gd name="connsiteY3" fmla="*/ 2351663 h 4937492"/>
              <a:gd name="connsiteX4" fmla="*/ 1573848 w 3925991"/>
              <a:gd name="connsiteY4" fmla="*/ 2304798 h 4937492"/>
              <a:gd name="connsiteX5" fmla="*/ 2654669 w 3925991"/>
              <a:gd name="connsiteY5" fmla="*/ 2121927 h 4937492"/>
              <a:gd name="connsiteX6" fmla="*/ 2607219 w 3925991"/>
              <a:gd name="connsiteY6" fmla="*/ 1936784 h 4937492"/>
              <a:gd name="connsiteX7" fmla="*/ 2413412 w 3925991"/>
              <a:gd name="connsiteY7" fmla="*/ 2004071 h 4937492"/>
              <a:gd name="connsiteX8" fmla="*/ 2124688 w 3925991"/>
              <a:gd name="connsiteY8" fmla="*/ 1761118 h 4937492"/>
              <a:gd name="connsiteX9" fmla="*/ 2347705 w 3925991"/>
              <a:gd name="connsiteY9" fmla="*/ 1540999 h 4937492"/>
              <a:gd name="connsiteX10" fmla="*/ 2119430 w 3925991"/>
              <a:gd name="connsiteY10" fmla="*/ 1361689 h 4937492"/>
              <a:gd name="connsiteX11" fmla="*/ 1556336 w 3925991"/>
              <a:gd name="connsiteY11" fmla="*/ 2301636 h 4937492"/>
              <a:gd name="connsiteX12" fmla="*/ 1521924 w 3925991"/>
              <a:gd name="connsiteY12" fmla="*/ 2313583 h 4937492"/>
              <a:gd name="connsiteX13" fmla="*/ 1552253 w 3925991"/>
              <a:gd name="connsiteY13" fmla="*/ 2308452 h 4937492"/>
              <a:gd name="connsiteX14" fmla="*/ 0 w 3925991"/>
              <a:gd name="connsiteY14" fmla="*/ 534139 h 4937492"/>
              <a:gd name="connsiteX15" fmla="*/ 748392 w 3925991"/>
              <a:gd name="connsiteY15" fmla="*/ 1253112 h 4937492"/>
              <a:gd name="connsiteX16" fmla="*/ 430781 w 3925991"/>
              <a:gd name="connsiteY16" fmla="*/ 691321 h 4937492"/>
              <a:gd name="connsiteX17" fmla="*/ 1327878 w 3925991"/>
              <a:gd name="connsiteY17" fmla="*/ 298905 h 4937492"/>
              <a:gd name="connsiteX18" fmla="*/ 1138066 w 3925991"/>
              <a:gd name="connsiteY18" fmla="*/ 0 h 4937492"/>
              <a:gd name="connsiteX19" fmla="*/ 403558 w 3925991"/>
              <a:gd name="connsiteY19" fmla="*/ 643170 h 4937492"/>
              <a:gd name="connsiteX20" fmla="*/ 237644 w 3925991"/>
              <a:gd name="connsiteY20" fmla="*/ 349702 h 4937492"/>
              <a:gd name="connsiteX21" fmla="*/ 3259808 w 3925991"/>
              <a:gd name="connsiteY21" fmla="*/ 4769533 h 4937492"/>
              <a:gd name="connsiteX22" fmla="*/ 3326451 w 3925991"/>
              <a:gd name="connsiteY22" fmla="*/ 4769533 h 4937492"/>
              <a:gd name="connsiteX23" fmla="*/ 3259808 w 3925991"/>
              <a:gd name="connsiteY23" fmla="*/ 4546311 h 4937492"/>
              <a:gd name="connsiteX24" fmla="*/ 715016 w 3925991"/>
              <a:gd name="connsiteY24" fmla="*/ 1545812 h 4937492"/>
              <a:gd name="connsiteX25" fmla="*/ 1224662 w 3925991"/>
              <a:gd name="connsiteY25" fmla="*/ 1228640 h 4937492"/>
              <a:gd name="connsiteX26" fmla="*/ 1553185 w 3925991"/>
              <a:gd name="connsiteY26" fmla="*/ 1505082 h 4937492"/>
              <a:gd name="connsiteX27" fmla="*/ 985860 w 3925991"/>
              <a:gd name="connsiteY27" fmla="*/ 1875541 h 4937492"/>
              <a:gd name="connsiteX28" fmla="*/ 1114162 w 3925991"/>
              <a:gd name="connsiteY28" fmla="*/ 2040856 h 4937492"/>
              <a:gd name="connsiteX29" fmla="*/ 1629252 w 3925991"/>
              <a:gd name="connsiteY29" fmla="*/ 1569091 h 4937492"/>
              <a:gd name="connsiteX30" fmla="*/ 1629945 w 3925991"/>
              <a:gd name="connsiteY30" fmla="*/ 1569674 h 4937492"/>
              <a:gd name="connsiteX31" fmla="*/ 1629538 w 3925991"/>
              <a:gd name="connsiteY31" fmla="*/ 1568829 h 4937492"/>
              <a:gd name="connsiteX32" fmla="*/ 2061669 w 3925991"/>
              <a:gd name="connsiteY32" fmla="*/ 1173046 h 4937492"/>
              <a:gd name="connsiteX33" fmla="*/ 1587923 w 3925991"/>
              <a:gd name="connsiteY33" fmla="*/ 1482398 h 4937492"/>
              <a:gd name="connsiteX34" fmla="*/ 1410160 w 3925991"/>
              <a:gd name="connsiteY34" fmla="*/ 1113198 h 4937492"/>
              <a:gd name="connsiteX35" fmla="*/ 1808084 w 3925991"/>
              <a:gd name="connsiteY35" fmla="*/ 865554 h 4937492"/>
              <a:gd name="connsiteX36" fmla="*/ 1645264 w 3925991"/>
              <a:gd name="connsiteY36" fmla="*/ 655764 h 4937492"/>
              <a:gd name="connsiteX37" fmla="*/ 2756171 w 3925991"/>
              <a:gd name="connsiteY37" fmla="*/ 4212531 h 4937492"/>
              <a:gd name="connsiteX38" fmla="*/ 3140506 w 3925991"/>
              <a:gd name="connsiteY38" fmla="*/ 3905777 h 4937492"/>
              <a:gd name="connsiteX39" fmla="*/ 3176620 w 3925991"/>
              <a:gd name="connsiteY39" fmla="*/ 4432247 h 4937492"/>
              <a:gd name="connsiteX40" fmla="*/ 3380443 w 3925991"/>
              <a:gd name="connsiteY40" fmla="*/ 3809456 h 4937492"/>
              <a:gd name="connsiteX41" fmla="*/ 3925991 w 3925991"/>
              <a:gd name="connsiteY41" fmla="*/ 3818061 h 4937492"/>
              <a:gd name="connsiteX42" fmla="*/ 3879334 w 3925991"/>
              <a:gd name="connsiteY42" fmla="*/ 3556633 h 4937492"/>
              <a:gd name="connsiteX43" fmla="*/ 3339029 w 3925991"/>
              <a:gd name="connsiteY43" fmla="*/ 3765576 h 4937492"/>
              <a:gd name="connsiteX44" fmla="*/ 3319251 w 3925991"/>
              <a:gd name="connsiteY44" fmla="*/ 3763113 h 4937492"/>
              <a:gd name="connsiteX45" fmla="*/ 3766016 w 3925991"/>
              <a:gd name="connsiteY45" fmla="*/ 3406530 h 4937492"/>
              <a:gd name="connsiteX46" fmla="*/ 3517889 w 3925991"/>
              <a:gd name="connsiteY46" fmla="*/ 3168879 h 4937492"/>
              <a:gd name="connsiteX47" fmla="*/ 1894465 w 3925991"/>
              <a:gd name="connsiteY47" fmla="*/ 3132813 h 4937492"/>
              <a:gd name="connsiteX48" fmla="*/ 1926278 w 3925991"/>
              <a:gd name="connsiteY48" fmla="*/ 3130130 h 4937492"/>
              <a:gd name="connsiteX49" fmla="*/ 1911336 w 3925991"/>
              <a:gd name="connsiteY49" fmla="*/ 3147018 h 4937492"/>
              <a:gd name="connsiteX50" fmla="*/ 1935017 w 3925991"/>
              <a:gd name="connsiteY50" fmla="*/ 3129393 h 4937492"/>
              <a:gd name="connsiteX51" fmla="*/ 2934976 w 3925991"/>
              <a:gd name="connsiteY51" fmla="*/ 3045067 h 4937492"/>
              <a:gd name="connsiteX52" fmla="*/ 2323478 w 3925991"/>
              <a:gd name="connsiteY52" fmla="*/ 3627121 h 4937492"/>
              <a:gd name="connsiteX53" fmla="*/ 3302960 w 3925991"/>
              <a:gd name="connsiteY53" fmla="*/ 3014035 h 4937492"/>
              <a:gd name="connsiteX54" fmla="*/ 3327171 w 3925991"/>
              <a:gd name="connsiteY54" fmla="*/ 3011993 h 4937492"/>
              <a:gd name="connsiteX55" fmla="*/ 3325066 w 3925991"/>
              <a:gd name="connsiteY55" fmla="*/ 3000198 h 4937492"/>
              <a:gd name="connsiteX56" fmla="*/ 3414494 w 3925991"/>
              <a:gd name="connsiteY56" fmla="*/ 2944223 h 4937492"/>
              <a:gd name="connsiteX57" fmla="*/ 3285386 w 3925991"/>
              <a:gd name="connsiteY57" fmla="*/ 2777869 h 4937492"/>
              <a:gd name="connsiteX58" fmla="*/ 3280513 w 3925991"/>
              <a:gd name="connsiteY58" fmla="*/ 2750563 h 4937492"/>
              <a:gd name="connsiteX59" fmla="*/ 3267071 w 3925991"/>
              <a:gd name="connsiteY59" fmla="*/ 2754270 h 4937492"/>
              <a:gd name="connsiteX60" fmla="*/ 3255775 w 3925991"/>
              <a:gd name="connsiteY60" fmla="*/ 2739715 h 4937492"/>
              <a:gd name="connsiteX61" fmla="*/ 3229637 w 3925991"/>
              <a:gd name="connsiteY61" fmla="*/ 2764594 h 4937492"/>
              <a:gd name="connsiteX62" fmla="*/ 1951589 w 3925991"/>
              <a:gd name="connsiteY62" fmla="*/ 3117059 h 4937492"/>
              <a:gd name="connsiteX63" fmla="*/ 2944142 w 3925991"/>
              <a:gd name="connsiteY63" fmla="*/ 2378348 h 4937492"/>
              <a:gd name="connsiteX64" fmla="*/ 2764465 w 3925991"/>
              <a:gd name="connsiteY64" fmla="*/ 2182801 h 4937492"/>
              <a:gd name="connsiteX65" fmla="*/ 1933406 w 3925991"/>
              <a:gd name="connsiteY65" fmla="*/ 3122074 h 4937492"/>
              <a:gd name="connsiteX66" fmla="*/ 3194103 w 3925991"/>
              <a:gd name="connsiteY66" fmla="*/ 4937492 h 4937492"/>
              <a:gd name="connsiteX67" fmla="*/ 3257914 w 3925991"/>
              <a:gd name="connsiteY67" fmla="*/ 4924012 h 4937492"/>
              <a:gd name="connsiteX68" fmla="*/ 3212759 w 3925991"/>
              <a:gd name="connsiteY68" fmla="*/ 4710275 h 4937492"/>
              <a:gd name="connsiteX69" fmla="*/ 3024632 w 3925991"/>
              <a:gd name="connsiteY69" fmla="*/ 4815933 h 4937492"/>
              <a:gd name="connsiteX70" fmla="*/ 3137795 w 3925991"/>
              <a:gd name="connsiteY70" fmla="*/ 4844962 h 4937492"/>
              <a:gd name="connsiteX71" fmla="*/ 3178445 w 3925991"/>
              <a:gd name="connsiteY71" fmla="*/ 4451404 h 493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25991" h="4937492">
                <a:moveTo>
                  <a:pt x="1588293" y="2290541"/>
                </a:moveTo>
                <a:lnTo>
                  <a:pt x="2063727" y="1821287"/>
                </a:lnTo>
                <a:lnTo>
                  <a:pt x="2189212" y="2081910"/>
                </a:lnTo>
                <a:close/>
                <a:moveTo>
                  <a:pt x="1526366" y="2351663"/>
                </a:moveTo>
                <a:lnTo>
                  <a:pt x="1573848" y="2304798"/>
                </a:lnTo>
                <a:lnTo>
                  <a:pt x="2654669" y="2121927"/>
                </a:lnTo>
                <a:lnTo>
                  <a:pt x="2607219" y="1936784"/>
                </a:lnTo>
                <a:lnTo>
                  <a:pt x="2413412" y="2004071"/>
                </a:lnTo>
                <a:lnTo>
                  <a:pt x="2124688" y="1761118"/>
                </a:lnTo>
                <a:lnTo>
                  <a:pt x="2347705" y="1540999"/>
                </a:lnTo>
                <a:lnTo>
                  <a:pt x="2119430" y="1361689"/>
                </a:lnTo>
                <a:lnTo>
                  <a:pt x="1556336" y="2301636"/>
                </a:lnTo>
                <a:lnTo>
                  <a:pt x="1521924" y="2313583"/>
                </a:lnTo>
                <a:lnTo>
                  <a:pt x="1552253" y="2308452"/>
                </a:lnTo>
                <a:close/>
                <a:moveTo>
                  <a:pt x="0" y="534139"/>
                </a:moveTo>
                <a:lnTo>
                  <a:pt x="748392" y="1253112"/>
                </a:lnTo>
                <a:lnTo>
                  <a:pt x="430781" y="691321"/>
                </a:lnTo>
                <a:lnTo>
                  <a:pt x="1327878" y="298905"/>
                </a:lnTo>
                <a:lnTo>
                  <a:pt x="1138066" y="0"/>
                </a:lnTo>
                <a:lnTo>
                  <a:pt x="403558" y="643170"/>
                </a:lnTo>
                <a:lnTo>
                  <a:pt x="237644" y="349702"/>
                </a:lnTo>
                <a:close/>
                <a:moveTo>
                  <a:pt x="3259808" y="4769533"/>
                </a:moveTo>
                <a:lnTo>
                  <a:pt x="3326451" y="4769533"/>
                </a:lnTo>
                <a:lnTo>
                  <a:pt x="3259808" y="4546311"/>
                </a:lnTo>
                <a:close/>
                <a:moveTo>
                  <a:pt x="715016" y="1545812"/>
                </a:moveTo>
                <a:lnTo>
                  <a:pt x="1224662" y="1228640"/>
                </a:lnTo>
                <a:lnTo>
                  <a:pt x="1553185" y="1505082"/>
                </a:lnTo>
                <a:lnTo>
                  <a:pt x="985860" y="1875541"/>
                </a:lnTo>
                <a:lnTo>
                  <a:pt x="1114162" y="2040856"/>
                </a:lnTo>
                <a:lnTo>
                  <a:pt x="1629252" y="1569091"/>
                </a:lnTo>
                <a:lnTo>
                  <a:pt x="1629945" y="1569674"/>
                </a:lnTo>
                <a:lnTo>
                  <a:pt x="1629538" y="1568829"/>
                </a:lnTo>
                <a:lnTo>
                  <a:pt x="2061669" y="1173046"/>
                </a:lnTo>
                <a:lnTo>
                  <a:pt x="1587923" y="1482398"/>
                </a:lnTo>
                <a:lnTo>
                  <a:pt x="1410160" y="1113198"/>
                </a:lnTo>
                <a:lnTo>
                  <a:pt x="1808084" y="865554"/>
                </a:lnTo>
                <a:lnTo>
                  <a:pt x="1645264" y="655764"/>
                </a:lnTo>
                <a:close/>
                <a:moveTo>
                  <a:pt x="2756171" y="4212531"/>
                </a:moveTo>
                <a:lnTo>
                  <a:pt x="3140506" y="3905777"/>
                </a:lnTo>
                <a:lnTo>
                  <a:pt x="3176620" y="4432247"/>
                </a:lnTo>
                <a:lnTo>
                  <a:pt x="3380443" y="3809456"/>
                </a:lnTo>
                <a:lnTo>
                  <a:pt x="3925991" y="3818061"/>
                </a:lnTo>
                <a:lnTo>
                  <a:pt x="3879334" y="3556633"/>
                </a:lnTo>
                <a:lnTo>
                  <a:pt x="3339029" y="3765576"/>
                </a:lnTo>
                <a:lnTo>
                  <a:pt x="3319251" y="3763113"/>
                </a:lnTo>
                <a:lnTo>
                  <a:pt x="3766016" y="3406530"/>
                </a:lnTo>
                <a:lnTo>
                  <a:pt x="3517889" y="3168879"/>
                </a:lnTo>
                <a:close/>
                <a:moveTo>
                  <a:pt x="1894465" y="3132813"/>
                </a:moveTo>
                <a:lnTo>
                  <a:pt x="1926278" y="3130130"/>
                </a:lnTo>
                <a:lnTo>
                  <a:pt x="1911336" y="3147018"/>
                </a:lnTo>
                <a:lnTo>
                  <a:pt x="1935017" y="3129393"/>
                </a:lnTo>
                <a:lnTo>
                  <a:pt x="2934976" y="3045067"/>
                </a:lnTo>
                <a:lnTo>
                  <a:pt x="2323478" y="3627121"/>
                </a:lnTo>
                <a:lnTo>
                  <a:pt x="3302960" y="3014035"/>
                </a:lnTo>
                <a:lnTo>
                  <a:pt x="3327171" y="3011993"/>
                </a:lnTo>
                <a:lnTo>
                  <a:pt x="3325066" y="3000198"/>
                </a:lnTo>
                <a:lnTo>
                  <a:pt x="3414494" y="2944223"/>
                </a:lnTo>
                <a:lnTo>
                  <a:pt x="3285386" y="2777869"/>
                </a:lnTo>
                <a:lnTo>
                  <a:pt x="3280513" y="2750563"/>
                </a:lnTo>
                <a:lnTo>
                  <a:pt x="3267071" y="2754270"/>
                </a:lnTo>
                <a:lnTo>
                  <a:pt x="3255775" y="2739715"/>
                </a:lnTo>
                <a:lnTo>
                  <a:pt x="3229637" y="2764594"/>
                </a:lnTo>
                <a:lnTo>
                  <a:pt x="1951589" y="3117059"/>
                </a:lnTo>
                <a:lnTo>
                  <a:pt x="2944142" y="2378348"/>
                </a:lnTo>
                <a:lnTo>
                  <a:pt x="2764465" y="2182801"/>
                </a:lnTo>
                <a:lnTo>
                  <a:pt x="1933406" y="3122074"/>
                </a:lnTo>
                <a:close/>
                <a:moveTo>
                  <a:pt x="3194103" y="4937492"/>
                </a:moveTo>
                <a:lnTo>
                  <a:pt x="3257914" y="4924012"/>
                </a:lnTo>
                <a:lnTo>
                  <a:pt x="3212759" y="4710275"/>
                </a:lnTo>
                <a:close/>
                <a:moveTo>
                  <a:pt x="3024632" y="4815933"/>
                </a:moveTo>
                <a:lnTo>
                  <a:pt x="3137795" y="4844962"/>
                </a:lnTo>
                <a:lnTo>
                  <a:pt x="3178445" y="4451404"/>
                </a:lnTo>
                <a:close/>
              </a:path>
            </a:pathLst>
          </a:custGeom>
          <a:solidFill>
            <a:srgbClr val="05519B"/>
          </a:solidFill>
          <a:ln w="12700" cap="flat" cmpd="sng" algn="ctr">
            <a:noFill/>
            <a:prstDash val="solid"/>
            <a:miter lim="800000"/>
          </a:ln>
          <a:effectLst/>
        </p:spPr>
        <p:txBody>
          <a:bodyPr anchor="ctr">
            <a:normAutofit/>
          </a:bodyPr>
          <a:lstStyle/>
          <a:p>
            <a:pPr algn="ctr">
              <a:defRPr/>
            </a:pPr>
            <a:endParaRPr lang="zh-CN" altLang="en-US" kern="0">
              <a:solidFill>
                <a:schemeClr val="accent6">
                  <a:lumMod val="75000"/>
                </a:schemeClr>
              </a:solidFill>
              <a:latin typeface="Calibri"/>
              <a:ea typeface="幼圆"/>
            </a:endParaRPr>
          </a:p>
        </p:txBody>
      </p:sp>
      <p:cxnSp>
        <p:nvCxnSpPr>
          <p:cNvPr id="5" name="直接连接符 2">
            <a:extLst>
              <a:ext uri="{FF2B5EF4-FFF2-40B4-BE49-F238E27FC236}">
                <a16:creationId xmlns:a16="http://schemas.microsoft.com/office/drawing/2014/main" id="{C24E71A1-A236-2822-D36D-180D72950EE4}"/>
              </a:ext>
            </a:extLst>
          </p:cNvPr>
          <p:cNvCxnSpPr>
            <a:cxnSpLocks/>
          </p:cNvCxnSpPr>
          <p:nvPr>
            <p:custDataLst>
              <p:tags r:id="rId2"/>
            </p:custDataLst>
          </p:nvPr>
        </p:nvCxnSpPr>
        <p:spPr>
          <a:xfrm rot="5400000">
            <a:off x="4572000" y="1261004"/>
            <a:ext cx="0" cy="6083300"/>
          </a:xfrm>
          <a:prstGeom prst="line">
            <a:avLst/>
          </a:prstGeom>
          <a:ln w="19050">
            <a:solidFill>
              <a:srgbClr val="23735D"/>
            </a:solidFill>
          </a:ln>
        </p:spPr>
        <p:style>
          <a:lnRef idx="1">
            <a:schemeClr val="accent1"/>
          </a:lnRef>
          <a:fillRef idx="0">
            <a:schemeClr val="accent1"/>
          </a:fillRef>
          <a:effectRef idx="0">
            <a:schemeClr val="accent1"/>
          </a:effectRef>
          <a:fontRef idx="minor">
            <a:schemeClr val="tx1"/>
          </a:fontRef>
        </p:style>
      </p:cxnSp>
      <p:cxnSp>
        <p:nvCxnSpPr>
          <p:cNvPr id="6" name="直接连接符 3">
            <a:extLst>
              <a:ext uri="{FF2B5EF4-FFF2-40B4-BE49-F238E27FC236}">
                <a16:creationId xmlns:a16="http://schemas.microsoft.com/office/drawing/2014/main" id="{A062E188-CA19-505D-6354-A7EA4D425EA8}"/>
              </a:ext>
            </a:extLst>
          </p:cNvPr>
          <p:cNvCxnSpPr>
            <a:cxnSpLocks/>
          </p:cNvCxnSpPr>
          <p:nvPr>
            <p:custDataLst>
              <p:tags r:id="rId3"/>
            </p:custDataLst>
          </p:nvPr>
        </p:nvCxnSpPr>
        <p:spPr>
          <a:xfrm rot="5400000">
            <a:off x="4572000" y="-1044179"/>
            <a:ext cx="0" cy="6083300"/>
          </a:xfrm>
          <a:prstGeom prst="line">
            <a:avLst/>
          </a:prstGeom>
          <a:ln w="19050">
            <a:solidFill>
              <a:srgbClr val="2373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64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a:extLst>
              <a:ext uri="{FF2B5EF4-FFF2-40B4-BE49-F238E27FC236}">
                <a16:creationId xmlns:a16="http://schemas.microsoft.com/office/drawing/2014/main" id="{95B85319-DDD3-1B41-298B-26BF45E35B4E}"/>
              </a:ext>
            </a:extLst>
          </p:cNvPr>
          <p:cNvGraphicFramePr>
            <a:graphicFrameLocks noGrp="1"/>
          </p:cNvGraphicFramePr>
          <p:nvPr>
            <p:extLst>
              <p:ext uri="{D42A27DB-BD31-4B8C-83A1-F6EECF244321}">
                <p14:modId xmlns:p14="http://schemas.microsoft.com/office/powerpoint/2010/main" val="578963079"/>
              </p:ext>
            </p:extLst>
          </p:nvPr>
        </p:nvGraphicFramePr>
        <p:xfrm>
          <a:off x="254000" y="1277526"/>
          <a:ext cx="8635999" cy="4912547"/>
        </p:xfrm>
        <a:graphic>
          <a:graphicData uri="http://schemas.openxmlformats.org/drawingml/2006/table">
            <a:tbl>
              <a:tblPr firstRow="1" firstCol="1" bandRow="1">
                <a:tableStyleId>{5C22544A-7EE6-4342-B048-85BDC9FD1C3A}</a:tableStyleId>
              </a:tblPr>
              <a:tblGrid>
                <a:gridCol w="825500">
                  <a:extLst>
                    <a:ext uri="{9D8B030D-6E8A-4147-A177-3AD203B41FA5}">
                      <a16:colId xmlns:a16="http://schemas.microsoft.com/office/drawing/2014/main" val="867761142"/>
                    </a:ext>
                  </a:extLst>
                </a:gridCol>
                <a:gridCol w="1244600">
                  <a:extLst>
                    <a:ext uri="{9D8B030D-6E8A-4147-A177-3AD203B41FA5}">
                      <a16:colId xmlns:a16="http://schemas.microsoft.com/office/drawing/2014/main" val="2302622852"/>
                    </a:ext>
                  </a:extLst>
                </a:gridCol>
                <a:gridCol w="4826000">
                  <a:extLst>
                    <a:ext uri="{9D8B030D-6E8A-4147-A177-3AD203B41FA5}">
                      <a16:colId xmlns:a16="http://schemas.microsoft.com/office/drawing/2014/main" val="3754851983"/>
                    </a:ext>
                  </a:extLst>
                </a:gridCol>
                <a:gridCol w="1739899">
                  <a:extLst>
                    <a:ext uri="{9D8B030D-6E8A-4147-A177-3AD203B41FA5}">
                      <a16:colId xmlns:a16="http://schemas.microsoft.com/office/drawing/2014/main" val="1880746270"/>
                    </a:ext>
                  </a:extLst>
                </a:gridCol>
              </a:tblGrid>
              <a:tr h="127179">
                <a:tc>
                  <a:txBody>
                    <a:bodyPr/>
                    <a:lstStyle/>
                    <a:p>
                      <a:pPr marL="0" indent="0" algn="ctr" defTabSz="914400" rtl="0" eaLnBrk="1" latinLnBrk="0" hangingPunct="1">
                        <a:lnSpc>
                          <a:spcPct val="107000"/>
                        </a:lnSpc>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績效構面 </a:t>
                      </a:r>
                    </a:p>
                  </a:txBody>
                  <a:tcPr marL="4115" marR="2591" marT="1562"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marR="17780" indent="0" algn="ctr" defTabSz="914400" rtl="0" eaLnBrk="1" latinLnBrk="0" hangingPunct="1">
                        <a:lnSpc>
                          <a:spcPct val="107000"/>
                        </a:lnSpc>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細項指標 </a:t>
                      </a:r>
                    </a:p>
                  </a:txBody>
                  <a:tcPr marL="4115" marR="2591" marT="1562"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marR="21590" indent="0" algn="ctr" defTabSz="914400" rtl="0" eaLnBrk="1" latinLnBrk="0" hangingPunct="1">
                        <a:lnSpc>
                          <a:spcPct val="107000"/>
                        </a:lnSpc>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衡量指標</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(KPI) </a:t>
                      </a:r>
                      <a:endPar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4115" marR="2591" marT="1562"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indent="0" algn="ctr" defTabSz="914400" rtl="0" eaLnBrk="1" latinLnBrk="0" hangingPunct="1">
                        <a:lnSpc>
                          <a:spcPct val="107000"/>
                        </a:lnSpc>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產出數單位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extLst>
                  <a:ext uri="{0D108BD9-81ED-4DB2-BD59-A6C34878D82A}">
                    <a16:rowId xmlns:a16="http://schemas.microsoft.com/office/drawing/2014/main" val="156650792"/>
                  </a:ext>
                </a:extLst>
              </a:tr>
              <a:tr h="127179">
                <a:tc rowSpan="22">
                  <a:txBody>
                    <a:bodyPr/>
                    <a:lstStyle/>
                    <a:p>
                      <a:pPr marL="0" indent="0" algn="ctr" defTabSz="914400" rtl="0" eaLnBrk="1" latinLnBrk="0" hangingPunct="1">
                        <a:lnSpc>
                          <a:spcPct val="107000"/>
                        </a:lnSpc>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試驗研究產出 </a:t>
                      </a:r>
                    </a:p>
                  </a:txBody>
                  <a:tcPr marL="4115" marR="2591" marT="1562"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rowSpan="10">
                  <a:txBody>
                    <a:bodyPr/>
                    <a:lstStyle/>
                    <a:p>
                      <a:pPr marL="0" indent="0" algn="l" defTabSz="914400" rtl="0" eaLnBrk="1" latinLnBrk="0" hangingPunct="1">
                        <a:lnSpc>
                          <a:spcPct val="107000"/>
                        </a:lnSpc>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學術著作發表 </a:t>
                      </a:r>
                    </a:p>
                  </a:txBody>
                  <a:tcPr marL="4115" marR="2591" marT="1562"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國內期刊論文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18415" indent="0" algn="ctr" defTabSz="914400" rtl="0" eaLnBrk="1" latinLnBrk="0" hangingPunct="1">
                        <a:lnSpc>
                          <a:spcPct val="107000"/>
                        </a:lnSpc>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篇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8047760"/>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國外期刊論文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18415" indent="0" algn="ctr" defTabSz="914400" rtl="0" eaLnBrk="1" latinLnBrk="0" hangingPunct="1">
                        <a:lnSpc>
                          <a:spcPct val="107000"/>
                        </a:lnSpc>
                        <a:spcAft>
                          <a:spcPts val="0"/>
                        </a:spcAft>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篇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8253708"/>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國內研討會論文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18415" indent="0" algn="ctr" defTabSz="914400" rtl="0" eaLnBrk="1" latinLnBrk="0" hangingPunct="1">
                        <a:lnSpc>
                          <a:spcPct val="107000"/>
                        </a:lnSpc>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篇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19963434"/>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國際研討會論文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18415" indent="0" algn="ctr" defTabSz="914400" rtl="0" eaLnBrk="1" latinLnBrk="0" hangingPunct="1">
                        <a:lnSpc>
                          <a:spcPct val="107000"/>
                        </a:lnSpc>
                        <a:spcAft>
                          <a:spcPts val="0"/>
                        </a:spcAft>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篇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0980225"/>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研究報告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18415" indent="0" algn="ctr" defTabSz="914400" rtl="0" eaLnBrk="1" latinLnBrk="0" hangingPunct="1">
                        <a:lnSpc>
                          <a:spcPct val="107000"/>
                        </a:lnSpc>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本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9504501"/>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專書</a:t>
                      </a: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書籍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18415" indent="0" algn="ctr" defTabSz="914400" rtl="0" eaLnBrk="1" latinLnBrk="0" hangingPunct="1">
                        <a:lnSpc>
                          <a:spcPct val="107000"/>
                        </a:lnSpc>
                        <a:spcAft>
                          <a:spcPts val="0"/>
                        </a:spcAft>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冊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4052410"/>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技術期刊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18415" indent="0" algn="ctr" defTabSz="914400" rtl="0" eaLnBrk="1" latinLnBrk="0" hangingPunct="1">
                        <a:lnSpc>
                          <a:spcPct val="107000"/>
                        </a:lnSpc>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篇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0521804"/>
                  </a:ext>
                </a:extLst>
              </a:tr>
              <a:tr h="14767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技術報告</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含各試驗場所試驗技術報告</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18415" indent="0" algn="ctr" defTabSz="914400" rtl="0" eaLnBrk="1" latinLnBrk="0" hangingPunct="1">
                        <a:lnSpc>
                          <a:spcPct val="107000"/>
                        </a:lnSpc>
                        <a:spcAft>
                          <a:spcPts val="0"/>
                        </a:spcAft>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篇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23523449"/>
                  </a:ext>
                </a:extLst>
              </a:tr>
              <a:tr h="163140">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辦理國內研討會</a:t>
                      </a: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學術會議</a:t>
                      </a: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論壇</a:t>
                      </a: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檢討會議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18415" indent="0" algn="ctr" defTabSz="914400" rtl="0" eaLnBrk="1" latinLnBrk="0" hangingPunct="1">
                        <a:lnSpc>
                          <a:spcPct val="107000"/>
                        </a:lnSpc>
                        <a:spcAft>
                          <a:spcPts val="0"/>
                        </a:spcAft>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場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0334235"/>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ctr" defTabSz="914400" rtl="0" eaLnBrk="1" latinLnBrk="0" hangingPunct="1">
                        <a:lnSpc>
                          <a:spcPct val="107000"/>
                        </a:lnSpc>
                      </a:pP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4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400" kern="100">
                        <a:solidFill>
                          <a:schemeClr val="dk1"/>
                        </a:solidFill>
                        <a:effectLst/>
                        <a:latin typeface="微軟正黑體" panose="020B0604030504040204" pitchFamily="34" charset="-120"/>
                        <a:ea typeface="微軟正黑體" panose="020B0604030504040204" pitchFamily="34" charset="-120"/>
                        <a:cs typeface="+mn-cs"/>
                      </a:endParaRP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3418404"/>
                  </a:ext>
                </a:extLst>
              </a:tr>
              <a:tr h="155394">
                <a:tc vMerge="1">
                  <a:txBody>
                    <a:bodyPr/>
                    <a:lstStyle/>
                    <a:p>
                      <a:endParaRPr lang="zh-TW" altLang="en-US"/>
                    </a:p>
                  </a:txBody>
                  <a:tcPr/>
                </a:tc>
                <a:tc rowSpan="9">
                  <a:txBody>
                    <a:bodyPr/>
                    <a:lstStyle/>
                    <a:p>
                      <a:pPr marL="0" indent="0" algn="l" defTabSz="914400" rtl="0" eaLnBrk="1" latinLnBrk="0" hangingPunct="1">
                        <a:lnSpc>
                          <a:spcPct val="107000"/>
                        </a:lnSpc>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研發基礎資料蒐集</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調查</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分析與資料庫建置</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維護 </a:t>
                      </a:r>
                    </a:p>
                  </a:txBody>
                  <a:tcPr marL="4115" marR="2591" marT="1562"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研發基礎資料蒐集</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調查</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分析之資料筆數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筆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7874304"/>
                  </a:ext>
                </a:extLst>
              </a:tr>
              <a:tr h="147648">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研發基礎資料蒐集</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調查</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分析之資料量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en-US" sz="1400" kern="100">
                          <a:solidFill>
                            <a:schemeClr val="dk1"/>
                          </a:solidFill>
                          <a:effectLst/>
                          <a:latin typeface="微軟正黑體" panose="020B0604030504040204" pitchFamily="34" charset="-120"/>
                          <a:ea typeface="微軟正黑體" panose="020B0604030504040204" pitchFamily="34" charset="-120"/>
                          <a:cs typeface="+mn-cs"/>
                        </a:rPr>
                        <a:t>MB </a:t>
                      </a:r>
                      <a:endParaRPr lang="zh-TW" altLang="en-US" sz="1400" kern="100">
                        <a:solidFill>
                          <a:schemeClr val="dk1"/>
                        </a:solidFill>
                        <a:effectLst/>
                        <a:latin typeface="微軟正黑體" panose="020B0604030504040204" pitchFamily="34" charset="-120"/>
                        <a:ea typeface="微軟正黑體" panose="020B0604030504040204" pitchFamily="34" charset="-120"/>
                        <a:cs typeface="+mn-cs"/>
                      </a:endParaRP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5948220"/>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新建資料庫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個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27732483"/>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維護資料庫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個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87410972"/>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使用人數 </a:t>
                      </a:r>
                    </a:p>
                  </a:txBody>
                  <a:tcPr marL="4115" marR="2591" marT="1562"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18415" indent="0" algn="ctr" defTabSz="914400" rtl="0" eaLnBrk="1" latinLnBrk="0" hangingPunct="1">
                        <a:lnSpc>
                          <a:spcPct val="107000"/>
                        </a:lnSpc>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人次</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 </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年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2064531"/>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資料庫關聯數量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個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62759527"/>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資料庫授權使用家數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家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7359999"/>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資料庫授權使用收入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ctr" defTabSz="914400" rtl="0" eaLnBrk="1" latinLnBrk="0" hangingPunct="1">
                        <a:lnSpc>
                          <a:spcPct val="107000"/>
                        </a:lnSpc>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千元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2566165"/>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ctr"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486628"/>
                  </a:ext>
                </a:extLst>
              </a:tr>
              <a:tr h="127179">
                <a:tc vMerge="1">
                  <a:txBody>
                    <a:bodyPr/>
                    <a:lstStyle/>
                    <a:p>
                      <a:endParaRPr lang="zh-TW" altLang="en-US"/>
                    </a:p>
                  </a:txBody>
                  <a:tcPr/>
                </a:tc>
                <a:tc rowSpan="3">
                  <a:txBody>
                    <a:bodyPr/>
                    <a:lstStyle/>
                    <a:p>
                      <a:pPr marL="0" indent="0" algn="l" defTabSz="914400" rtl="0" eaLnBrk="1" latinLnBrk="0" hangingPunct="1">
                        <a:lnSpc>
                          <a:spcPct val="107000"/>
                        </a:lnSpc>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研發資源蒐集</a:t>
                      </a: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保存</a:t>
                      </a: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建置</a:t>
                      </a: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維護 </a:t>
                      </a:r>
                    </a:p>
                  </a:txBody>
                  <a:tcPr marL="4115" marR="2591" marT="1562"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生物遺傳資源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筆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19369794"/>
                  </a:ext>
                </a:extLst>
              </a:tr>
              <a:tr h="132156">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研發所需之軟硬體設施</a:t>
                      </a: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備</a:t>
                      </a: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或工具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種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0547716"/>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4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a:solidFill>
                            <a:schemeClr val="dk1"/>
                          </a:solidFill>
                          <a:effectLst/>
                          <a:latin typeface="微軟正黑體" panose="020B0604030504040204" pitchFamily="34" charset="-120"/>
                          <a:ea typeface="微軟正黑體" panose="020B0604030504040204" pitchFamily="34" charset="-120"/>
                          <a:cs typeface="+mn-cs"/>
                        </a:rPr>
                        <a:t>其他 </a:t>
                      </a: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ctr" defTabSz="914400" rtl="0" eaLnBrk="1" latinLnBrk="0" hangingPunct="1">
                        <a:lnSpc>
                          <a:spcPct val="107000"/>
                        </a:lnSpc>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4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4115" marR="2591" marT="1562"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7820755"/>
                  </a:ext>
                </a:extLst>
              </a:tr>
            </a:tbl>
          </a:graphicData>
        </a:graphic>
      </p:graphicFrame>
      <p:grpSp>
        <p:nvGrpSpPr>
          <p:cNvPr id="9" name="群組 8">
            <a:extLst>
              <a:ext uri="{FF2B5EF4-FFF2-40B4-BE49-F238E27FC236}">
                <a16:creationId xmlns:a16="http://schemas.microsoft.com/office/drawing/2014/main" id="{0C858E31-2C19-F056-B92F-C344FA444E9B}"/>
              </a:ext>
            </a:extLst>
          </p:cNvPr>
          <p:cNvGrpSpPr/>
          <p:nvPr/>
        </p:nvGrpSpPr>
        <p:grpSpPr>
          <a:xfrm>
            <a:off x="407327" y="280427"/>
            <a:ext cx="8520012" cy="584775"/>
            <a:chOff x="407327" y="280427"/>
            <a:chExt cx="8520012" cy="584775"/>
          </a:xfrm>
        </p:grpSpPr>
        <p:grpSp>
          <p:nvGrpSpPr>
            <p:cNvPr id="10" name="群組 9">
              <a:extLst>
                <a:ext uri="{FF2B5EF4-FFF2-40B4-BE49-F238E27FC236}">
                  <a16:creationId xmlns:a16="http://schemas.microsoft.com/office/drawing/2014/main" id="{BCFD498E-8CA2-45FD-3EE3-EF03CDCE2246}"/>
                </a:ext>
              </a:extLst>
            </p:cNvPr>
            <p:cNvGrpSpPr/>
            <p:nvPr/>
          </p:nvGrpSpPr>
          <p:grpSpPr>
            <a:xfrm>
              <a:off x="1061266" y="304800"/>
              <a:ext cx="7866073" cy="536031"/>
              <a:chOff x="1061266" y="304800"/>
              <a:chExt cx="7866073" cy="536031"/>
            </a:xfrm>
          </p:grpSpPr>
          <p:sp>
            <p:nvSpPr>
              <p:cNvPr id="12" name="文字方塊 11">
                <a:extLst>
                  <a:ext uri="{FF2B5EF4-FFF2-40B4-BE49-F238E27FC236}">
                    <a16:creationId xmlns:a16="http://schemas.microsoft.com/office/drawing/2014/main" id="{31AE717F-E3B3-4DF4-0ED5-83A876852266}"/>
                  </a:ext>
                </a:extLst>
              </p:cNvPr>
              <p:cNvSpPr txBox="1"/>
              <p:nvPr/>
            </p:nvSpPr>
            <p:spPr>
              <a:xfrm>
                <a:off x="1061266" y="317611"/>
                <a:ext cx="7866073" cy="523220"/>
              </a:xfrm>
              <a:prstGeom prst="rect">
                <a:avLst/>
              </a:prstGeom>
              <a:noFill/>
            </p:spPr>
            <p:txBody>
              <a:bodyPr wrap="square">
                <a:spAutoFit/>
              </a:bodyPr>
              <a:lstStyle/>
              <a:p>
                <a:r>
                  <a:rPr lang="zh-TW" altLang="en-US" sz="28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農業部科技計畫績效指標</a:t>
                </a:r>
              </a:p>
            </p:txBody>
          </p:sp>
          <p:cxnSp>
            <p:nvCxnSpPr>
              <p:cNvPr id="13" name="直線接點 12">
                <a:extLst>
                  <a:ext uri="{FF2B5EF4-FFF2-40B4-BE49-F238E27FC236}">
                    <a16:creationId xmlns:a16="http://schemas.microsoft.com/office/drawing/2014/main" id="{08C37268-8A5A-D1A7-2817-1FFD8D85C105}"/>
                  </a:ext>
                </a:extLst>
              </p:cNvPr>
              <p:cNvCxnSpPr/>
              <p:nvPr/>
            </p:nvCxnSpPr>
            <p:spPr>
              <a:xfrm flipV="1">
                <a:off x="1061266" y="304800"/>
                <a:ext cx="0" cy="536031"/>
              </a:xfrm>
              <a:prstGeom prst="line">
                <a:avLst/>
              </a:prstGeom>
              <a:ln w="76200">
                <a:solidFill>
                  <a:srgbClr val="FF8856"/>
                </a:solidFill>
              </a:ln>
            </p:spPr>
            <p:style>
              <a:lnRef idx="1">
                <a:schemeClr val="accent1"/>
              </a:lnRef>
              <a:fillRef idx="0">
                <a:schemeClr val="accent1"/>
              </a:fillRef>
              <a:effectRef idx="0">
                <a:schemeClr val="accent1"/>
              </a:effectRef>
              <a:fontRef idx="minor">
                <a:schemeClr val="tx1"/>
              </a:fontRef>
            </p:style>
          </p:cxnSp>
        </p:grpSp>
        <p:sp>
          <p:nvSpPr>
            <p:cNvPr id="11" name="文字方塊 10">
              <a:extLst>
                <a:ext uri="{FF2B5EF4-FFF2-40B4-BE49-F238E27FC236}">
                  <a16:creationId xmlns:a16="http://schemas.microsoft.com/office/drawing/2014/main" id="{D61941A5-647C-0CD4-F0BD-BAB840FB6992}"/>
                </a:ext>
              </a:extLst>
            </p:cNvPr>
            <p:cNvSpPr txBox="1"/>
            <p:nvPr/>
          </p:nvSpPr>
          <p:spPr>
            <a:xfrm>
              <a:off x="407327" y="280427"/>
              <a:ext cx="563878" cy="584775"/>
            </a:xfrm>
            <a:prstGeom prst="rect">
              <a:avLst/>
            </a:prstGeom>
            <a:noFill/>
          </p:spPr>
          <p:txBody>
            <a:bodyPr wrap="square">
              <a:spAutoFit/>
            </a:bodyPr>
            <a:lstStyle/>
            <a:p>
              <a:r>
                <a:rPr lang="zh-TW" altLang="en-US" sz="32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附</a:t>
              </a:r>
            </a:p>
          </p:txBody>
        </p:sp>
      </p:grpSp>
      <p:pic>
        <p:nvPicPr>
          <p:cNvPr id="20" name="圖片 19" descr="一張含有 文字, 字型, 標誌, 符號 的圖片&#10;&#10;自動產生的描述">
            <a:extLst>
              <a:ext uri="{FF2B5EF4-FFF2-40B4-BE49-F238E27FC236}">
                <a16:creationId xmlns:a16="http://schemas.microsoft.com/office/drawing/2014/main" id="{33985ADF-314A-6523-C2C5-3F22BDC6977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4430" y="6598284"/>
            <a:ext cx="949569" cy="259716"/>
          </a:xfrm>
          <a:prstGeom prst="rect">
            <a:avLst/>
          </a:prstGeom>
        </p:spPr>
      </p:pic>
      <p:sp>
        <p:nvSpPr>
          <p:cNvPr id="2" name="投影片編號版面配置區 1">
            <a:extLst>
              <a:ext uri="{FF2B5EF4-FFF2-40B4-BE49-F238E27FC236}">
                <a16:creationId xmlns:a16="http://schemas.microsoft.com/office/drawing/2014/main" id="{6CC0A653-E76F-4C34-AAD1-4B1C37F8CB06}"/>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15</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5797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E5557304-0447-1246-80E1-FA74CBAE847C}"/>
              </a:ext>
            </a:extLst>
          </p:cNvPr>
          <p:cNvGraphicFramePr>
            <a:graphicFrameLocks noGrp="1"/>
          </p:cNvGraphicFramePr>
          <p:nvPr>
            <p:extLst>
              <p:ext uri="{D42A27DB-BD31-4B8C-83A1-F6EECF244321}">
                <p14:modId xmlns:p14="http://schemas.microsoft.com/office/powerpoint/2010/main" val="4166550598"/>
              </p:ext>
            </p:extLst>
          </p:nvPr>
        </p:nvGraphicFramePr>
        <p:xfrm>
          <a:off x="254000" y="1302932"/>
          <a:ext cx="8635999" cy="4908627"/>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val="867761142"/>
                    </a:ext>
                  </a:extLst>
                </a:gridCol>
                <a:gridCol w="1308100">
                  <a:extLst>
                    <a:ext uri="{9D8B030D-6E8A-4147-A177-3AD203B41FA5}">
                      <a16:colId xmlns:a16="http://schemas.microsoft.com/office/drawing/2014/main" val="2302622852"/>
                    </a:ext>
                  </a:extLst>
                </a:gridCol>
                <a:gridCol w="4826000">
                  <a:extLst>
                    <a:ext uri="{9D8B030D-6E8A-4147-A177-3AD203B41FA5}">
                      <a16:colId xmlns:a16="http://schemas.microsoft.com/office/drawing/2014/main" val="3754851983"/>
                    </a:ext>
                  </a:extLst>
                </a:gridCol>
                <a:gridCol w="1739899">
                  <a:extLst>
                    <a:ext uri="{9D8B030D-6E8A-4147-A177-3AD203B41FA5}">
                      <a16:colId xmlns:a16="http://schemas.microsoft.com/office/drawing/2014/main" val="1880746270"/>
                    </a:ext>
                  </a:extLst>
                </a:gridCol>
              </a:tblGrid>
              <a:tr h="127179">
                <a:tc>
                  <a:txBody>
                    <a:bodyPr/>
                    <a:lstStyle/>
                    <a:p>
                      <a:pPr marL="0" indent="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績效構面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9E2BC"/>
                    </a:solidFill>
                  </a:tcPr>
                </a:tc>
                <a:tc>
                  <a:txBody>
                    <a:bodyPr/>
                    <a:lstStyle/>
                    <a:p>
                      <a:pPr marL="0" marR="1778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細項指標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9E2BC"/>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衡量指標</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(KPI)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9E2BC"/>
                    </a:solidFill>
                  </a:tcPr>
                </a:tc>
                <a:tc>
                  <a:txBody>
                    <a:bodyPr/>
                    <a:lstStyle/>
                    <a:p>
                      <a:pPr marL="0" indent="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產出數單位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9E2BC"/>
                    </a:solidFill>
                  </a:tcPr>
                </a:tc>
                <a:extLst>
                  <a:ext uri="{0D108BD9-81ED-4DB2-BD59-A6C34878D82A}">
                    <a16:rowId xmlns:a16="http://schemas.microsoft.com/office/drawing/2014/main" val="156650792"/>
                  </a:ext>
                </a:extLst>
              </a:tr>
              <a:tr h="127179">
                <a:tc rowSpan="2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zh-TW" altLang="en-US" sz="1200" b="1" kern="100" dirty="0">
                          <a:solidFill>
                            <a:schemeClr val="dk1"/>
                          </a:solidFill>
                          <a:effectLst/>
                          <a:latin typeface="微軟正黑體" panose="020B0604030504040204" pitchFamily="34" charset="-120"/>
                          <a:ea typeface="微軟正黑體" panose="020B0604030504040204" pitchFamily="34" charset="-120"/>
                          <a:cs typeface="+mn-cs"/>
                        </a:rPr>
                        <a:t>試驗研究產出 </a:t>
                      </a:r>
                    </a:p>
                  </a:txBody>
                  <a:tcPr marL="0" marR="0" marT="0"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0" indent="0" algn="l"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國內外合作研發與人才培育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研發人才培育數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9897435"/>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合作研發計畫數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790048"/>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合作研發計畫經費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元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1126719"/>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其他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202836"/>
                  </a:ext>
                </a:extLst>
              </a:tr>
              <a:tr h="127179">
                <a:tc vMerge="1">
                  <a:txBody>
                    <a:bodyPr/>
                    <a:lstStyle/>
                    <a:p>
                      <a:endParaRPr lang="zh-TW" altLang="en-US"/>
                    </a:p>
                  </a:txBody>
                  <a:tcPr/>
                </a:tc>
                <a:tc rowSpan="6">
                  <a:txBody>
                    <a:bodyPr/>
                    <a:lstStyle/>
                    <a:p>
                      <a:pPr marL="0" indent="0" algn="l"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研究團隊養成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機構內跨領域合作團隊數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個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3003711"/>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跨機構合作團隊數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個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576761"/>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跨國合作團隊數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個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065762"/>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形成研究中心數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個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9233610"/>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形成實驗室數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個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5840875"/>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其他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734927"/>
                  </a:ext>
                </a:extLst>
              </a:tr>
              <a:tr h="139902">
                <a:tc vMerge="1">
                  <a:txBody>
                    <a:bodyPr/>
                    <a:lstStyle/>
                    <a:p>
                      <a:endParaRPr lang="zh-TW" altLang="en-US"/>
                    </a:p>
                  </a:txBody>
                  <a:tcPr/>
                </a:tc>
                <a:tc rowSpan="3">
                  <a:txBody>
                    <a:bodyPr/>
                    <a:lstStyle/>
                    <a:p>
                      <a:pPr marL="0" indent="0" algn="l" defTabSz="914400" rtl="0" eaLnBrk="1" latinLnBrk="0" hangingPunct="1">
                        <a:lnSpc>
                          <a:spcPct val="107000"/>
                        </a:lnSpc>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研發標準</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規範</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模式建立</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修訂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參與制訂政府或產業技術規範</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標準數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1548955"/>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技術獲得國際認證數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項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4040320"/>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其他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0178520"/>
                  </a:ext>
                </a:extLst>
              </a:tr>
              <a:tr h="127179">
                <a:tc vMerge="1">
                  <a:txBody>
                    <a:bodyPr/>
                    <a:lstStyle/>
                    <a:p>
                      <a:endParaRPr lang="zh-TW" altLang="en-US"/>
                    </a:p>
                  </a:txBody>
                  <a:tcPr/>
                </a:tc>
                <a:tc rowSpan="6">
                  <a:txBody>
                    <a:bodyPr/>
                    <a:lstStyle/>
                    <a:p>
                      <a:pPr marL="0" indent="0" algn="l"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品種選育</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登記</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品種權取得 </a:t>
                      </a:r>
                    </a:p>
                    <a:p>
                      <a:pPr marL="2081530">
                        <a:lnSpc>
                          <a:spcPct val="107000"/>
                        </a:lnSpc>
                        <a:spcAft>
                          <a:spcPts val="800"/>
                        </a:spcAft>
                      </a:pPr>
                      <a:r>
                        <a:rPr lang="en-US" sz="1200" kern="100" dirty="0">
                          <a:solidFill>
                            <a:srgbClr val="000000"/>
                          </a:solidFill>
                          <a:effectLst/>
                          <a:latin typeface="微軟正黑體" panose="020B0604030504040204" pitchFamily="34" charset="-120"/>
                          <a:ea typeface="微軟正黑體" panose="020B0604030504040204" pitchFamily="34" charset="-120"/>
                        </a:rPr>
                        <a:t> </a:t>
                      </a:r>
                      <a:endParaRPr lang="zh-TW" altLang="en-US" sz="1200" kern="100" dirty="0">
                        <a:solidFill>
                          <a:srgbClr val="000000"/>
                        </a:solidFill>
                        <a:effectLst/>
                        <a:latin typeface="微軟正黑體" panose="020B0604030504040204" pitchFamily="34" charset="-120"/>
                        <a:ea typeface="微軟正黑體" panose="020B0604030504040204" pitchFamily="34" charset="-120"/>
                      </a:endParaRP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育成植物品種數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種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9574417"/>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植物品種權申請數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件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7328300"/>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植物品種權取得數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3330351"/>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已選育動物品種</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系</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種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307626"/>
                  </a:ext>
                </a:extLst>
              </a:tr>
              <a:tr h="12717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已登記動物品種</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系</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種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0471934"/>
                  </a:ext>
                </a:extLst>
              </a:tr>
              <a:tr h="127179">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zh-TW" altLang="en-US" sz="14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2081530">
                        <a:lnSpc>
                          <a:spcPct val="107000"/>
                        </a:lnSpc>
                        <a:spcAft>
                          <a:spcPts val="800"/>
                        </a:spcAft>
                      </a:pPr>
                      <a:r>
                        <a:rPr lang="en-US" sz="14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 </a:t>
                      </a:r>
                      <a:endParaRPr lang="zh-TW" sz="14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5461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8933593"/>
                  </a:ext>
                </a:extLst>
              </a:tr>
              <a:tr h="127179">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zh-TW" altLang="en-US" sz="14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pPr marL="15240">
                        <a:lnSpc>
                          <a:spcPct val="107000"/>
                        </a:lnSpc>
                      </a:pPr>
                      <a:r>
                        <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技術</a:t>
                      </a:r>
                      <a:r>
                        <a:rPr lang="en-US"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a:t>
                      </a:r>
                      <a:r>
                        <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產品</a:t>
                      </a:r>
                      <a:r>
                        <a:rPr lang="en-US"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a:t>
                      </a:r>
                      <a:r>
                        <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器資材研發改良 </a:t>
                      </a:r>
                      <a:r>
                        <a:rPr lang="en-US"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 </a:t>
                      </a:r>
                      <a:r>
                        <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專利權、商標取得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新技術</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引進數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項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571485"/>
                  </a:ext>
                </a:extLst>
              </a:tr>
              <a:tr h="127179">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zh-TW" altLang="en-US" sz="14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技術</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產品</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器資材研發改良數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項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1204891"/>
                  </a:ext>
                </a:extLst>
              </a:tr>
              <a:tr h="127179">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zh-TW" altLang="en-US" sz="14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專利申請數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1828168"/>
                  </a:ext>
                </a:extLst>
              </a:tr>
              <a:tr h="127179">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zh-TW" altLang="en-US" sz="14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專利獲准數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4912994"/>
                  </a:ext>
                </a:extLst>
              </a:tr>
              <a:tr h="127179">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zh-TW" altLang="en-US" sz="14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商標申請數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958403"/>
                  </a:ext>
                </a:extLst>
              </a:tr>
              <a:tr h="127179">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zh-TW" altLang="en-US" sz="14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商標獲准數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2021251"/>
                  </a:ext>
                </a:extLst>
              </a:tr>
              <a:tr h="127179">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zh-TW" altLang="en-US" sz="14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1590" indent="0" algn="ctr" defTabSz="914400" rtl="0" eaLnBrk="1" latinLnBrk="0" hangingPunct="1">
                        <a:lnSpc>
                          <a:spcPct val="107000"/>
                        </a:lnSpc>
                        <a:spcAft>
                          <a:spcPts val="0"/>
                        </a:spcAft>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120077"/>
                  </a:ext>
                </a:extLst>
              </a:tr>
            </a:tbl>
          </a:graphicData>
        </a:graphic>
      </p:graphicFrame>
      <p:grpSp>
        <p:nvGrpSpPr>
          <p:cNvPr id="3" name="群組 2">
            <a:extLst>
              <a:ext uri="{FF2B5EF4-FFF2-40B4-BE49-F238E27FC236}">
                <a16:creationId xmlns:a16="http://schemas.microsoft.com/office/drawing/2014/main" id="{1664DE96-937E-B7E3-C3F0-B06A339C9013}"/>
              </a:ext>
            </a:extLst>
          </p:cNvPr>
          <p:cNvGrpSpPr/>
          <p:nvPr/>
        </p:nvGrpSpPr>
        <p:grpSpPr>
          <a:xfrm>
            <a:off x="407327" y="280427"/>
            <a:ext cx="8520012" cy="584775"/>
            <a:chOff x="407327" y="280427"/>
            <a:chExt cx="8520012" cy="584775"/>
          </a:xfrm>
        </p:grpSpPr>
        <p:grpSp>
          <p:nvGrpSpPr>
            <p:cNvPr id="4" name="群組 3">
              <a:extLst>
                <a:ext uri="{FF2B5EF4-FFF2-40B4-BE49-F238E27FC236}">
                  <a16:creationId xmlns:a16="http://schemas.microsoft.com/office/drawing/2014/main" id="{70730A50-FA97-3527-1785-E6F3B4C046C0}"/>
                </a:ext>
              </a:extLst>
            </p:cNvPr>
            <p:cNvGrpSpPr/>
            <p:nvPr/>
          </p:nvGrpSpPr>
          <p:grpSpPr>
            <a:xfrm>
              <a:off x="1061266" y="304800"/>
              <a:ext cx="7866073" cy="536031"/>
              <a:chOff x="1061266" y="304800"/>
              <a:chExt cx="7866073" cy="536031"/>
            </a:xfrm>
          </p:grpSpPr>
          <p:sp>
            <p:nvSpPr>
              <p:cNvPr id="6" name="文字方塊 5">
                <a:extLst>
                  <a:ext uri="{FF2B5EF4-FFF2-40B4-BE49-F238E27FC236}">
                    <a16:creationId xmlns:a16="http://schemas.microsoft.com/office/drawing/2014/main" id="{02751F1E-0935-4436-9FD7-DF904D116475}"/>
                  </a:ext>
                </a:extLst>
              </p:cNvPr>
              <p:cNvSpPr txBox="1"/>
              <p:nvPr/>
            </p:nvSpPr>
            <p:spPr>
              <a:xfrm>
                <a:off x="1061266" y="317611"/>
                <a:ext cx="7866073" cy="523220"/>
              </a:xfrm>
              <a:prstGeom prst="rect">
                <a:avLst/>
              </a:prstGeom>
              <a:noFill/>
            </p:spPr>
            <p:txBody>
              <a:bodyPr wrap="square">
                <a:spAutoFit/>
              </a:bodyPr>
              <a:lstStyle/>
              <a:p>
                <a:r>
                  <a:rPr lang="zh-TW" altLang="en-US" sz="28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農業部科技計畫績效指標</a:t>
                </a:r>
              </a:p>
            </p:txBody>
          </p:sp>
          <p:cxnSp>
            <p:nvCxnSpPr>
              <p:cNvPr id="7" name="直線接點 6">
                <a:extLst>
                  <a:ext uri="{FF2B5EF4-FFF2-40B4-BE49-F238E27FC236}">
                    <a16:creationId xmlns:a16="http://schemas.microsoft.com/office/drawing/2014/main" id="{38BBB5DB-FC09-F7EF-ED9E-920A6828B769}"/>
                  </a:ext>
                </a:extLst>
              </p:cNvPr>
              <p:cNvCxnSpPr/>
              <p:nvPr/>
            </p:nvCxnSpPr>
            <p:spPr>
              <a:xfrm flipV="1">
                <a:off x="1061266" y="304800"/>
                <a:ext cx="0" cy="536031"/>
              </a:xfrm>
              <a:prstGeom prst="line">
                <a:avLst/>
              </a:prstGeom>
              <a:ln w="76200">
                <a:solidFill>
                  <a:srgbClr val="FF8856"/>
                </a:solidFill>
              </a:ln>
            </p:spPr>
            <p:style>
              <a:lnRef idx="1">
                <a:schemeClr val="accent1"/>
              </a:lnRef>
              <a:fillRef idx="0">
                <a:schemeClr val="accent1"/>
              </a:fillRef>
              <a:effectRef idx="0">
                <a:schemeClr val="accent1"/>
              </a:effectRef>
              <a:fontRef idx="minor">
                <a:schemeClr val="tx1"/>
              </a:fontRef>
            </p:style>
          </p:cxnSp>
        </p:grpSp>
        <p:sp>
          <p:nvSpPr>
            <p:cNvPr id="5" name="文字方塊 4">
              <a:extLst>
                <a:ext uri="{FF2B5EF4-FFF2-40B4-BE49-F238E27FC236}">
                  <a16:creationId xmlns:a16="http://schemas.microsoft.com/office/drawing/2014/main" id="{24A37732-6D7B-163A-32A1-3AA7E2252BD8}"/>
                </a:ext>
              </a:extLst>
            </p:cNvPr>
            <p:cNvSpPr txBox="1"/>
            <p:nvPr/>
          </p:nvSpPr>
          <p:spPr>
            <a:xfrm>
              <a:off x="407327" y="280427"/>
              <a:ext cx="563878" cy="584775"/>
            </a:xfrm>
            <a:prstGeom prst="rect">
              <a:avLst/>
            </a:prstGeom>
            <a:noFill/>
          </p:spPr>
          <p:txBody>
            <a:bodyPr wrap="square">
              <a:spAutoFit/>
            </a:bodyPr>
            <a:lstStyle/>
            <a:p>
              <a:r>
                <a:rPr lang="zh-TW" altLang="en-US" sz="32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附</a:t>
              </a:r>
            </a:p>
          </p:txBody>
        </p:sp>
      </p:grpSp>
      <p:pic>
        <p:nvPicPr>
          <p:cNvPr id="8" name="圖片 7" descr="一張含有 文字, 字型, 標誌, 符號 的圖片&#10;&#10;自動產生的描述">
            <a:extLst>
              <a:ext uri="{FF2B5EF4-FFF2-40B4-BE49-F238E27FC236}">
                <a16:creationId xmlns:a16="http://schemas.microsoft.com/office/drawing/2014/main" id="{43E6452C-8C9C-3C31-A939-2C12A8250C6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4430" y="6598284"/>
            <a:ext cx="949569" cy="259716"/>
          </a:xfrm>
          <a:prstGeom prst="rect">
            <a:avLst/>
          </a:prstGeom>
        </p:spPr>
      </p:pic>
      <p:sp>
        <p:nvSpPr>
          <p:cNvPr id="9" name="投影片編號版面配置區 8">
            <a:extLst>
              <a:ext uri="{FF2B5EF4-FFF2-40B4-BE49-F238E27FC236}">
                <a16:creationId xmlns:a16="http://schemas.microsoft.com/office/drawing/2014/main" id="{24269436-6B63-464B-9BA9-0C74DD3E9BE0}"/>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16</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2522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4EF94235-8BB7-DB5C-641F-528643222EE3}"/>
              </a:ext>
            </a:extLst>
          </p:cNvPr>
          <p:cNvGraphicFramePr>
            <a:graphicFrameLocks noGrp="1"/>
          </p:cNvGraphicFramePr>
          <p:nvPr>
            <p:extLst>
              <p:ext uri="{D42A27DB-BD31-4B8C-83A1-F6EECF244321}">
                <p14:modId xmlns:p14="http://schemas.microsoft.com/office/powerpoint/2010/main" val="1442729423"/>
              </p:ext>
            </p:extLst>
          </p:nvPr>
        </p:nvGraphicFramePr>
        <p:xfrm>
          <a:off x="252000" y="1202910"/>
          <a:ext cx="8640000" cy="5149257"/>
        </p:xfrm>
        <a:graphic>
          <a:graphicData uri="http://schemas.openxmlformats.org/drawingml/2006/table">
            <a:tbl>
              <a:tblPr firstRow="1" firstCol="1" bandRow="1">
                <a:tableStyleId>{5C22544A-7EE6-4342-B048-85BDC9FD1C3A}</a:tableStyleId>
              </a:tblPr>
              <a:tblGrid>
                <a:gridCol w="955015">
                  <a:extLst>
                    <a:ext uri="{9D8B030D-6E8A-4147-A177-3AD203B41FA5}">
                      <a16:colId xmlns:a16="http://schemas.microsoft.com/office/drawing/2014/main" val="4233374261"/>
                    </a:ext>
                  </a:extLst>
                </a:gridCol>
                <a:gridCol w="1553028">
                  <a:extLst>
                    <a:ext uri="{9D8B030D-6E8A-4147-A177-3AD203B41FA5}">
                      <a16:colId xmlns:a16="http://schemas.microsoft.com/office/drawing/2014/main" val="2783136671"/>
                    </a:ext>
                  </a:extLst>
                </a:gridCol>
                <a:gridCol w="4731657">
                  <a:extLst>
                    <a:ext uri="{9D8B030D-6E8A-4147-A177-3AD203B41FA5}">
                      <a16:colId xmlns:a16="http://schemas.microsoft.com/office/drawing/2014/main" val="2450429001"/>
                    </a:ext>
                  </a:extLst>
                </a:gridCol>
                <a:gridCol w="1400300">
                  <a:extLst>
                    <a:ext uri="{9D8B030D-6E8A-4147-A177-3AD203B41FA5}">
                      <a16:colId xmlns:a16="http://schemas.microsoft.com/office/drawing/2014/main" val="1382865209"/>
                    </a:ext>
                  </a:extLst>
                </a:gridCol>
              </a:tblGrid>
              <a:tr h="146801">
                <a:tc>
                  <a:txBody>
                    <a:bodyPr/>
                    <a:lstStyle/>
                    <a:p>
                      <a:pPr marL="0" indent="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績效構面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marR="1778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細項指標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衡量指標</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(KPI)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indent="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產出數單位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extLst>
                  <a:ext uri="{0D108BD9-81ED-4DB2-BD59-A6C34878D82A}">
                    <a16:rowId xmlns:a16="http://schemas.microsoft.com/office/drawing/2014/main" val="240006808"/>
                  </a:ext>
                </a:extLst>
              </a:tr>
              <a:tr h="146801">
                <a:tc rowSpan="26">
                  <a:txBody>
                    <a:bodyPr/>
                    <a:lstStyle/>
                    <a:p>
                      <a:pPr marL="0" indent="0" algn="ctr" defTabSz="914400" rtl="0" eaLnBrk="1" latinLnBrk="0" hangingPunct="1">
                        <a:lnSpc>
                          <a:spcPct val="107000"/>
                        </a:lnSpc>
                      </a:pPr>
                      <a:r>
                        <a:rPr lang="zh-TW" altLang="en-US" sz="1200" b="1" kern="100" dirty="0">
                          <a:solidFill>
                            <a:schemeClr val="dk1"/>
                          </a:solidFill>
                          <a:effectLst/>
                          <a:latin typeface="微軟正黑體" panose="020B0604030504040204" pitchFamily="34" charset="-120"/>
                          <a:ea typeface="微軟正黑體" panose="020B0604030504040204" pitchFamily="34" charset="-120"/>
                          <a:cs typeface="+mn-cs"/>
                        </a:rPr>
                        <a:t>推廣</a:t>
                      </a:r>
                      <a:r>
                        <a:rPr lang="en-US" sz="1200" b="1"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1" kern="100" dirty="0">
                          <a:solidFill>
                            <a:schemeClr val="dk1"/>
                          </a:solidFill>
                          <a:effectLst/>
                          <a:latin typeface="微軟正黑體" panose="020B0604030504040204" pitchFamily="34" charset="-120"/>
                          <a:ea typeface="微軟正黑體" panose="020B0604030504040204" pitchFamily="34" charset="-120"/>
                          <a:cs typeface="+mn-cs"/>
                        </a:rPr>
                        <a:t>服務產出</a:t>
                      </a:r>
                      <a:endParaRPr lang="zh-TW" altLang="en-US" sz="1200" kern="100" dirty="0">
                        <a:solidFill>
                          <a:srgbClr val="000000"/>
                        </a:solidFill>
                        <a:effectLst/>
                        <a:latin typeface="微軟正黑體" panose="020B0604030504040204" pitchFamily="34" charset="-120"/>
                        <a:ea typeface="微軟正黑體" panose="020B0604030504040204" pitchFamily="34" charset="-120"/>
                      </a:endParaRPr>
                    </a:p>
                  </a:txBody>
                  <a:tcPr marL="19897" marR="4165" marT="9255"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rowSpan="5">
                  <a:txBody>
                    <a:bodyPr/>
                    <a:lstStyle/>
                    <a:p>
                      <a:pPr marL="0" indent="0" algn="ctr" defTabSz="914400" rtl="0" eaLnBrk="1" latinLnBrk="0" hangingPunct="1">
                        <a:lnSpc>
                          <a:spcPct val="107000"/>
                        </a:lnSpc>
                      </a:pP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教材</a:t>
                      </a:r>
                      <a:r>
                        <a:rPr lang="en-US" sz="1200" b="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推廣著作發表、編製與推廣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製作教材</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手冊</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推廣著作發表數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15169203"/>
                  </a:ext>
                </a:extLst>
              </a:tr>
              <a:tr h="75702">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教材</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手冊</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推廣著作授權數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件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0089473"/>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教材</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手冊</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推廣著作授權金額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千元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1435326"/>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教材</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手冊</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推廣著作授權販售金額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388072"/>
                  </a:ext>
                </a:extLst>
              </a:tr>
              <a:tr h="14700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a:solidFill>
                          <a:schemeClr val="dk1"/>
                        </a:solidFill>
                        <a:effectLst/>
                        <a:latin typeface="微軟正黑體" panose="020B0604030504040204" pitchFamily="34" charset="-120"/>
                        <a:ea typeface="微軟正黑體" panose="020B0604030504040204" pitchFamily="34" charset="-120"/>
                        <a:cs typeface="+mn-cs"/>
                      </a:endParaRP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6046529"/>
                  </a:ext>
                </a:extLst>
              </a:tr>
              <a:tr h="75494">
                <a:tc vMerge="1">
                  <a:txBody>
                    <a:bodyPr/>
                    <a:lstStyle/>
                    <a:p>
                      <a:endParaRPr lang="zh-TW" altLang="en-US"/>
                    </a:p>
                  </a:txBody>
                  <a:tcPr/>
                </a:tc>
                <a:tc rowSpan="6">
                  <a:txBody>
                    <a:bodyPr/>
                    <a:lstStyle/>
                    <a:p>
                      <a:pPr marL="0" indent="0" algn="ctr" defTabSz="914400" rtl="0" eaLnBrk="1" latinLnBrk="0" hangingPunct="1">
                        <a:lnSpc>
                          <a:spcPct val="107000"/>
                        </a:lnSpc>
                      </a:pP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技術移轉</a:t>
                      </a:r>
                      <a:r>
                        <a:rPr lang="en-US" sz="1200" b="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推廣與專業教育訓練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無償之技術推廣數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項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0830501"/>
                  </a:ext>
                </a:extLst>
              </a:tr>
              <a:tr h="14700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有償之技術移轉</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含專利授權</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件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6424358"/>
                  </a:ext>
                </a:extLst>
              </a:tr>
              <a:tr h="14700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有償之技術移轉</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含專利授權</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收入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32432188"/>
                  </a:ext>
                </a:extLst>
              </a:tr>
              <a:tr h="75494">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專業教育訓練辦理數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次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6378959"/>
                  </a:ext>
                </a:extLst>
              </a:tr>
              <a:tr h="75494">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專業教育訓練培訓數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人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4080317"/>
                  </a:ext>
                </a:extLst>
              </a:tr>
              <a:tr h="14700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其他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2546679"/>
                  </a:ext>
                </a:extLst>
              </a:tr>
              <a:tr h="146801">
                <a:tc vMerge="1">
                  <a:txBody>
                    <a:bodyPr/>
                    <a:lstStyle/>
                    <a:p>
                      <a:endParaRPr lang="zh-TW" altLang="en-US"/>
                    </a:p>
                  </a:txBody>
                  <a:tcPr/>
                </a:tc>
                <a:tc rowSpan="10">
                  <a:txBody>
                    <a:bodyPr/>
                    <a:lstStyle/>
                    <a:p>
                      <a:pPr marL="0" indent="0" algn="ctr" defTabSz="914400" rtl="0" eaLnBrk="1" latinLnBrk="0" hangingPunct="1">
                        <a:lnSpc>
                          <a:spcPct val="107000"/>
                        </a:lnSpc>
                      </a:pP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種原</a:t>
                      </a:r>
                      <a:r>
                        <a:rPr lang="en-US" sz="1200" b="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苗</a:t>
                      </a:r>
                      <a:r>
                        <a:rPr lang="en-US" sz="1200" b="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產品</a:t>
                      </a:r>
                      <a:r>
                        <a:rPr lang="en-US" sz="1200" b="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器資材推廣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種原</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苗</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產品</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器資材推廣數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種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8693529"/>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種原</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苗</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產品</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器資材推廣面積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公頃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9617343"/>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種原</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苗</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產品</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器資材生產收入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6767470"/>
                  </a:ext>
                </a:extLst>
              </a:tr>
              <a:tr h="75494">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品種權授權數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件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4757930"/>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品種權授權收入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6556733"/>
                  </a:ext>
                </a:extLst>
              </a:tr>
              <a:tr h="75494">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國內推廣活動辦理數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次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52916175"/>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國內推廣活動辦理收入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43331157"/>
                  </a:ext>
                </a:extLst>
              </a:tr>
              <a:tr h="75494">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國際推廣活動辦理數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次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6797348"/>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國際推廣活動辦理收入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5435844"/>
                  </a:ext>
                </a:extLst>
              </a:tr>
              <a:tr h="14700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a:solidFill>
                          <a:schemeClr val="dk1"/>
                        </a:solidFill>
                        <a:effectLst/>
                        <a:latin typeface="微軟正黑體" panose="020B0604030504040204" pitchFamily="34" charset="-120"/>
                        <a:ea typeface="微軟正黑體" panose="020B0604030504040204" pitchFamily="34" charset="-120"/>
                        <a:cs typeface="+mn-cs"/>
                      </a:endParaRP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45841287"/>
                  </a:ext>
                </a:extLst>
              </a:tr>
              <a:tr h="146801">
                <a:tc vMerge="1">
                  <a:txBody>
                    <a:bodyPr/>
                    <a:lstStyle/>
                    <a:p>
                      <a:endParaRPr lang="zh-TW" altLang="en-US"/>
                    </a:p>
                  </a:txBody>
                  <a:tcPr/>
                </a:tc>
                <a:tc rowSpan="5">
                  <a:txBody>
                    <a:bodyPr/>
                    <a:lstStyle/>
                    <a:p>
                      <a:pPr marL="0" indent="0" algn="ctr" defTabSz="914400" rtl="0" eaLnBrk="1" latinLnBrk="0" hangingPunct="1">
                        <a:lnSpc>
                          <a:spcPct val="107000"/>
                        </a:lnSpc>
                      </a:pP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資訊傳播與交流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外部資訊平台建置數</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維護數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個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7787374"/>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平台訪客數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人次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0812234"/>
                  </a:ext>
                </a:extLst>
              </a:tr>
              <a:tr h="75494">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提供客服數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件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58249729"/>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提供客服收入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2841157"/>
                  </a:ext>
                </a:extLst>
              </a:tr>
              <a:tr h="14700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454287"/>
                  </a:ext>
                </a:extLst>
              </a:tr>
            </a:tbl>
          </a:graphicData>
        </a:graphic>
      </p:graphicFrame>
      <p:grpSp>
        <p:nvGrpSpPr>
          <p:cNvPr id="3" name="群組 2">
            <a:extLst>
              <a:ext uri="{FF2B5EF4-FFF2-40B4-BE49-F238E27FC236}">
                <a16:creationId xmlns:a16="http://schemas.microsoft.com/office/drawing/2014/main" id="{70CBE735-8385-2EB8-E833-BC93679C2CED}"/>
              </a:ext>
            </a:extLst>
          </p:cNvPr>
          <p:cNvGrpSpPr/>
          <p:nvPr/>
        </p:nvGrpSpPr>
        <p:grpSpPr>
          <a:xfrm>
            <a:off x="407327" y="280427"/>
            <a:ext cx="8520012" cy="584775"/>
            <a:chOff x="407327" y="280427"/>
            <a:chExt cx="8520012" cy="584775"/>
          </a:xfrm>
        </p:grpSpPr>
        <p:grpSp>
          <p:nvGrpSpPr>
            <p:cNvPr id="4" name="群組 3">
              <a:extLst>
                <a:ext uri="{FF2B5EF4-FFF2-40B4-BE49-F238E27FC236}">
                  <a16:creationId xmlns:a16="http://schemas.microsoft.com/office/drawing/2014/main" id="{DCA50AAD-20BA-9042-1AA6-3CB67CFAB3B3}"/>
                </a:ext>
              </a:extLst>
            </p:cNvPr>
            <p:cNvGrpSpPr/>
            <p:nvPr/>
          </p:nvGrpSpPr>
          <p:grpSpPr>
            <a:xfrm>
              <a:off x="1061266" y="304800"/>
              <a:ext cx="7866073" cy="536031"/>
              <a:chOff x="1061266" y="304800"/>
              <a:chExt cx="7866073" cy="536031"/>
            </a:xfrm>
          </p:grpSpPr>
          <p:sp>
            <p:nvSpPr>
              <p:cNvPr id="6" name="文字方塊 5">
                <a:extLst>
                  <a:ext uri="{FF2B5EF4-FFF2-40B4-BE49-F238E27FC236}">
                    <a16:creationId xmlns:a16="http://schemas.microsoft.com/office/drawing/2014/main" id="{75438F63-F4B3-62D9-98A9-C0039BE66EB6}"/>
                  </a:ext>
                </a:extLst>
              </p:cNvPr>
              <p:cNvSpPr txBox="1"/>
              <p:nvPr/>
            </p:nvSpPr>
            <p:spPr>
              <a:xfrm>
                <a:off x="1061266" y="317611"/>
                <a:ext cx="7866073" cy="523220"/>
              </a:xfrm>
              <a:prstGeom prst="rect">
                <a:avLst/>
              </a:prstGeom>
              <a:noFill/>
            </p:spPr>
            <p:txBody>
              <a:bodyPr wrap="square">
                <a:spAutoFit/>
              </a:bodyPr>
              <a:lstStyle/>
              <a:p>
                <a:r>
                  <a:rPr lang="zh-TW" altLang="en-US" sz="28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農業部科技計畫績效指標</a:t>
                </a:r>
              </a:p>
            </p:txBody>
          </p:sp>
          <p:cxnSp>
            <p:nvCxnSpPr>
              <p:cNvPr id="7" name="直線接點 6">
                <a:extLst>
                  <a:ext uri="{FF2B5EF4-FFF2-40B4-BE49-F238E27FC236}">
                    <a16:creationId xmlns:a16="http://schemas.microsoft.com/office/drawing/2014/main" id="{1A11D552-4DE8-33D4-ECB6-BA7E4BFD7F6E}"/>
                  </a:ext>
                </a:extLst>
              </p:cNvPr>
              <p:cNvCxnSpPr/>
              <p:nvPr/>
            </p:nvCxnSpPr>
            <p:spPr>
              <a:xfrm flipV="1">
                <a:off x="1061266" y="304800"/>
                <a:ext cx="0" cy="536031"/>
              </a:xfrm>
              <a:prstGeom prst="line">
                <a:avLst/>
              </a:prstGeom>
              <a:ln w="76200">
                <a:solidFill>
                  <a:srgbClr val="FF8856"/>
                </a:solidFill>
              </a:ln>
            </p:spPr>
            <p:style>
              <a:lnRef idx="1">
                <a:schemeClr val="accent1"/>
              </a:lnRef>
              <a:fillRef idx="0">
                <a:schemeClr val="accent1"/>
              </a:fillRef>
              <a:effectRef idx="0">
                <a:schemeClr val="accent1"/>
              </a:effectRef>
              <a:fontRef idx="minor">
                <a:schemeClr val="tx1"/>
              </a:fontRef>
            </p:style>
          </p:cxnSp>
        </p:grpSp>
        <p:sp>
          <p:nvSpPr>
            <p:cNvPr id="5" name="文字方塊 4">
              <a:extLst>
                <a:ext uri="{FF2B5EF4-FFF2-40B4-BE49-F238E27FC236}">
                  <a16:creationId xmlns:a16="http://schemas.microsoft.com/office/drawing/2014/main" id="{E798ADB7-D148-A693-A926-467A77DA0B39}"/>
                </a:ext>
              </a:extLst>
            </p:cNvPr>
            <p:cNvSpPr txBox="1"/>
            <p:nvPr/>
          </p:nvSpPr>
          <p:spPr>
            <a:xfrm>
              <a:off x="407327" y="280427"/>
              <a:ext cx="563878" cy="584775"/>
            </a:xfrm>
            <a:prstGeom prst="rect">
              <a:avLst/>
            </a:prstGeom>
            <a:noFill/>
          </p:spPr>
          <p:txBody>
            <a:bodyPr wrap="square">
              <a:spAutoFit/>
            </a:bodyPr>
            <a:lstStyle/>
            <a:p>
              <a:r>
                <a:rPr lang="zh-TW" altLang="en-US" sz="32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附</a:t>
              </a:r>
            </a:p>
          </p:txBody>
        </p:sp>
      </p:grpSp>
      <p:pic>
        <p:nvPicPr>
          <p:cNvPr id="8" name="圖片 7" descr="一張含有 文字, 字型, 標誌, 符號 的圖片&#10;&#10;自動產生的描述">
            <a:extLst>
              <a:ext uri="{FF2B5EF4-FFF2-40B4-BE49-F238E27FC236}">
                <a16:creationId xmlns:a16="http://schemas.microsoft.com/office/drawing/2014/main" id="{2B82D43D-DB5B-24C1-00A0-6DD731A4AC0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4430" y="6598284"/>
            <a:ext cx="949569" cy="259716"/>
          </a:xfrm>
          <a:prstGeom prst="rect">
            <a:avLst/>
          </a:prstGeom>
        </p:spPr>
      </p:pic>
      <p:sp>
        <p:nvSpPr>
          <p:cNvPr id="9" name="投影片編號版面配置區 8">
            <a:extLst>
              <a:ext uri="{FF2B5EF4-FFF2-40B4-BE49-F238E27FC236}">
                <a16:creationId xmlns:a16="http://schemas.microsoft.com/office/drawing/2014/main" id="{E79B466F-895B-42EB-8CE0-9E13B1AF9D68}"/>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17</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1000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49092740-9154-5C5E-08F2-34E069D02831}"/>
              </a:ext>
            </a:extLst>
          </p:cNvPr>
          <p:cNvGraphicFramePr>
            <a:graphicFrameLocks noGrp="1"/>
          </p:cNvGraphicFramePr>
          <p:nvPr>
            <p:extLst>
              <p:ext uri="{D42A27DB-BD31-4B8C-83A1-F6EECF244321}">
                <p14:modId xmlns:p14="http://schemas.microsoft.com/office/powerpoint/2010/main" val="2073018794"/>
              </p:ext>
            </p:extLst>
          </p:nvPr>
        </p:nvGraphicFramePr>
        <p:xfrm>
          <a:off x="287339" y="1287892"/>
          <a:ext cx="8640000" cy="3575058"/>
        </p:xfrm>
        <a:graphic>
          <a:graphicData uri="http://schemas.openxmlformats.org/drawingml/2006/table">
            <a:tbl>
              <a:tblPr firstRow="1" firstCol="1" bandRow="1">
                <a:tableStyleId>{5C22544A-7EE6-4342-B048-85BDC9FD1C3A}</a:tableStyleId>
              </a:tblPr>
              <a:tblGrid>
                <a:gridCol w="955015">
                  <a:extLst>
                    <a:ext uri="{9D8B030D-6E8A-4147-A177-3AD203B41FA5}">
                      <a16:colId xmlns:a16="http://schemas.microsoft.com/office/drawing/2014/main" val="4233374261"/>
                    </a:ext>
                  </a:extLst>
                </a:gridCol>
                <a:gridCol w="1553028">
                  <a:extLst>
                    <a:ext uri="{9D8B030D-6E8A-4147-A177-3AD203B41FA5}">
                      <a16:colId xmlns:a16="http://schemas.microsoft.com/office/drawing/2014/main" val="2783136671"/>
                    </a:ext>
                  </a:extLst>
                </a:gridCol>
                <a:gridCol w="4731657">
                  <a:extLst>
                    <a:ext uri="{9D8B030D-6E8A-4147-A177-3AD203B41FA5}">
                      <a16:colId xmlns:a16="http://schemas.microsoft.com/office/drawing/2014/main" val="2450429001"/>
                    </a:ext>
                  </a:extLst>
                </a:gridCol>
                <a:gridCol w="1400300">
                  <a:extLst>
                    <a:ext uri="{9D8B030D-6E8A-4147-A177-3AD203B41FA5}">
                      <a16:colId xmlns:a16="http://schemas.microsoft.com/office/drawing/2014/main" val="1382865209"/>
                    </a:ext>
                  </a:extLst>
                </a:gridCol>
              </a:tblGrid>
              <a:tr h="146801">
                <a:tc>
                  <a:txBody>
                    <a:bodyPr/>
                    <a:lstStyle/>
                    <a:p>
                      <a:pPr marL="0" indent="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績效構面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marR="1778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細項指標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衡量指標</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(KPI)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indent="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產出數單位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extLst>
                  <a:ext uri="{0D108BD9-81ED-4DB2-BD59-A6C34878D82A}">
                    <a16:rowId xmlns:a16="http://schemas.microsoft.com/office/drawing/2014/main" val="240006808"/>
                  </a:ext>
                </a:extLst>
              </a:tr>
              <a:tr h="146801">
                <a:tc rowSpan="1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kern="100" dirty="0">
                          <a:solidFill>
                            <a:schemeClr val="dk1"/>
                          </a:solidFill>
                          <a:effectLst/>
                          <a:latin typeface="微軟正黑體" panose="020B0604030504040204" pitchFamily="34" charset="-120"/>
                          <a:ea typeface="微軟正黑體" panose="020B0604030504040204" pitchFamily="34" charset="-120"/>
                          <a:cs typeface="+mn-cs"/>
                        </a:rPr>
                        <a:t>推廣</a:t>
                      </a:r>
                      <a:r>
                        <a:rPr lang="en-US" altLang="zh-TW" sz="1200" b="1"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1" kern="100" dirty="0">
                          <a:solidFill>
                            <a:schemeClr val="dk1"/>
                          </a:solidFill>
                          <a:effectLst/>
                          <a:latin typeface="微軟正黑體" panose="020B0604030504040204" pitchFamily="34" charset="-120"/>
                          <a:ea typeface="微軟正黑體" panose="020B0604030504040204" pitchFamily="34" charset="-120"/>
                          <a:cs typeface="+mn-cs"/>
                        </a:rPr>
                        <a:t>服務產出</a:t>
                      </a:r>
                      <a:endParaRPr lang="zh-TW" altLang="en-US" sz="1200" dirty="0">
                        <a:latin typeface="微軟正黑體" panose="020B0604030504040204" pitchFamily="34" charset="-120"/>
                        <a:ea typeface="微軟正黑體" panose="020B0604030504040204" pitchFamily="34" charset="-120"/>
                      </a:endParaRPr>
                    </a:p>
                  </a:txBody>
                  <a:tcPr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rowSpan="3">
                  <a:txBody>
                    <a:bodyPr/>
                    <a:lstStyle/>
                    <a:p>
                      <a:pPr marL="0" indent="0" algn="ctr" defTabSz="914400" rtl="0" eaLnBrk="1" latinLnBrk="0" hangingPunct="1">
                        <a:lnSpc>
                          <a:spcPct val="107000"/>
                        </a:lnSpc>
                      </a:pPr>
                      <a:r>
                        <a:rPr lang="zh-TW" altLang="en-US" sz="1200" b="0" kern="100">
                          <a:solidFill>
                            <a:schemeClr val="dk1"/>
                          </a:solidFill>
                          <a:effectLst/>
                          <a:latin typeface="微軟正黑體" panose="020B0604030504040204" pitchFamily="34" charset="-120"/>
                          <a:ea typeface="微軟正黑體" panose="020B0604030504040204" pitchFamily="34" charset="-120"/>
                          <a:cs typeface="+mn-cs"/>
                        </a:rPr>
                        <a:t>安全監測、預警與防治服務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安全監測預警與防治服務數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8607071"/>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安全監測預警與防治服務數收入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千元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1193710"/>
                  </a:ext>
                </a:extLst>
              </a:tr>
              <a:tr h="14700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a:solidFill>
                          <a:schemeClr val="dk1"/>
                        </a:solidFill>
                        <a:effectLst/>
                        <a:latin typeface="微軟正黑體" panose="020B0604030504040204" pitchFamily="34" charset="-120"/>
                        <a:ea typeface="微軟正黑體" panose="020B0604030504040204" pitchFamily="34" charset="-120"/>
                        <a:cs typeface="+mn-cs"/>
                      </a:endParaRP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9305980"/>
                  </a:ext>
                </a:extLst>
              </a:tr>
              <a:tr h="75494">
                <a:tc vMerge="1">
                  <a:txBody>
                    <a:bodyPr/>
                    <a:lstStyle/>
                    <a:p>
                      <a:endParaRPr lang="zh-TW" altLang="en-US"/>
                    </a:p>
                  </a:txBody>
                  <a:tcPr/>
                </a:tc>
                <a:tc rowSpan="4">
                  <a:txBody>
                    <a:bodyPr/>
                    <a:lstStyle/>
                    <a:p>
                      <a:pPr marL="0" indent="0" algn="ctr" defTabSz="914400" rtl="0" eaLnBrk="1" latinLnBrk="0" hangingPunct="1">
                        <a:lnSpc>
                          <a:spcPct val="107000"/>
                        </a:lnSpc>
                      </a:pP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技術或器資材供應服務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技術或器資材供應服務數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件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213084"/>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技術或器資材供應服務收入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6540263"/>
                  </a:ext>
                </a:extLst>
              </a:tr>
              <a:tr h="146801">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技術或器資材供應服務單位數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家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17603974"/>
                  </a:ext>
                </a:extLst>
              </a:tr>
              <a:tr h="147009">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a:solidFill>
                          <a:schemeClr val="dk1"/>
                        </a:solidFill>
                        <a:effectLst/>
                        <a:latin typeface="微軟正黑體" panose="020B0604030504040204" pitchFamily="34" charset="-120"/>
                        <a:ea typeface="微軟正黑體" panose="020B0604030504040204" pitchFamily="34" charset="-120"/>
                        <a:cs typeface="+mn-cs"/>
                      </a:endParaRP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9946423"/>
                  </a:ext>
                </a:extLst>
              </a:tr>
              <a:tr h="146801">
                <a:tc vMerge="1">
                  <a:txBody>
                    <a:bodyPr/>
                    <a:lstStyle/>
                    <a:p>
                      <a:endParaRPr lang="zh-TW" altLang="en-US"/>
                    </a:p>
                  </a:txBody>
                  <a:tcPr/>
                </a:tc>
                <a:tc>
                  <a:txBody>
                    <a:bodyPr/>
                    <a:lstStyle/>
                    <a:p>
                      <a:pPr marL="0" indent="0" algn="ctr" defTabSz="914400" rtl="0" eaLnBrk="1" latinLnBrk="0" hangingPunct="1">
                        <a:lnSpc>
                          <a:spcPct val="107000"/>
                        </a:lnSpc>
                      </a:pP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問題</a:t>
                      </a:r>
                      <a:r>
                        <a:rPr lang="en-US" sz="1200" b="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資訊諮詢與</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問題</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資訊諮詢與解說服務數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19897" marR="4165" marT="925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2003780"/>
                  </a:ext>
                </a:extLst>
              </a:tr>
              <a:tr h="146801">
                <a:tc vMerge="1">
                  <a:txBody>
                    <a:bodyPr/>
                    <a:lstStyle/>
                    <a:p>
                      <a:pPr marL="2081530">
                        <a:lnSpc>
                          <a:spcPct val="107000"/>
                        </a:lnSpc>
                        <a:spcAft>
                          <a:spcPts val="800"/>
                        </a:spcAft>
                      </a:pPr>
                      <a:r>
                        <a:rPr lang="en-US" sz="14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 </a:t>
                      </a:r>
                      <a:endParaRPr lang="zh-TW" sz="14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marL="0" indent="0" algn="ctr" defTabSz="914400" rtl="0" eaLnBrk="1" latinLnBrk="0" hangingPunct="1">
                        <a:lnSpc>
                          <a:spcPct val="107000"/>
                        </a:lnSpc>
                      </a:pP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解說服務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問題</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資訊諮詢與解說服務收入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千元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707251"/>
                  </a:ext>
                </a:extLst>
              </a:tr>
              <a:tr h="146801">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a:solidFill>
                          <a:schemeClr val="dk1"/>
                        </a:solidFill>
                        <a:effectLst/>
                        <a:latin typeface="微軟正黑體" panose="020B0604030504040204" pitchFamily="34" charset="-120"/>
                        <a:ea typeface="微軟正黑體" panose="020B0604030504040204" pitchFamily="34" charset="-120"/>
                        <a:cs typeface="+mn-cs"/>
                      </a:endParaRP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184898"/>
                  </a:ext>
                </a:extLst>
              </a:tr>
              <a:tr h="146801">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rowSpan="3">
                  <a:txBody>
                    <a:bodyPr/>
                    <a:lstStyle/>
                    <a:p>
                      <a:pPr marL="0" indent="0" algn="ctr" defTabSz="914400" rtl="0" eaLnBrk="1" latinLnBrk="0" hangingPunct="1">
                        <a:lnSpc>
                          <a:spcPct val="107000"/>
                        </a:lnSpc>
                      </a:pP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輔導建立優質</a:t>
                      </a:r>
                      <a:r>
                        <a:rPr lang="en-US" sz="1200" b="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安全</a:t>
                      </a:r>
                      <a:r>
                        <a:rPr lang="en-US" sz="1200" b="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有機生產製造 </a:t>
                      </a:r>
                    </a:p>
                  </a:txBody>
                  <a:tcPr marL="53340" marR="11430" marT="2540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輔導建立優質</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安全</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有機生產製造數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項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41991088"/>
                  </a:ext>
                </a:extLst>
              </a:tr>
              <a:tr h="146801">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輔導建立優質</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安全</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有機生產製造數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家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0612266"/>
                  </a:ext>
                </a:extLst>
              </a:tr>
              <a:tr h="146801">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其他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10286628"/>
                  </a:ext>
                </a:extLst>
              </a:tr>
              <a:tr h="146801">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marL="0" indent="0" algn="ctr" defTabSz="914400" rtl="0" eaLnBrk="1" latinLnBrk="0" hangingPunct="1">
                        <a:lnSpc>
                          <a:spcPct val="107000"/>
                        </a:lnSpc>
                      </a:pP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輔導優質</a:t>
                      </a:r>
                      <a:r>
                        <a:rPr lang="en-US" sz="1200" b="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安全農業認驗證 </a:t>
                      </a:r>
                    </a:p>
                  </a:txBody>
                  <a:tcPr marL="53340" marR="11430" marT="2540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輔導廠商</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產業團體進行優質</a:t>
                      </a: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安全農業認證數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件或家 </a:t>
                      </a:r>
                    </a:p>
                  </a:txBody>
                  <a:tcPr marL="53340" marR="11430" marT="2540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3421434"/>
                  </a:ext>
                </a:extLst>
              </a:tr>
              <a:tr h="146801">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a:solidFill>
                          <a:schemeClr val="dk1"/>
                        </a:solidFill>
                        <a:effectLst/>
                        <a:latin typeface="微軟正黑體" panose="020B0604030504040204" pitchFamily="34" charset="-120"/>
                        <a:ea typeface="微軟正黑體" panose="020B0604030504040204" pitchFamily="34" charset="-120"/>
                        <a:cs typeface="+mn-cs"/>
                      </a:endParaRP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0797014"/>
                  </a:ext>
                </a:extLst>
              </a:tr>
              <a:tr h="146801">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marL="0" indent="0" algn="ctr" defTabSz="914400" rtl="0" eaLnBrk="1" latinLnBrk="0" hangingPunct="1">
                        <a:lnSpc>
                          <a:spcPct val="107000"/>
                        </a:lnSpc>
                      </a:pP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輔導建立產銷</a:t>
                      </a:r>
                      <a:r>
                        <a:rPr lang="en-US" sz="1200" b="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生態平衡</a:t>
                      </a:r>
                      <a:r>
                        <a:rPr lang="en-US" sz="1200" b="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kern="100" dirty="0">
                          <a:solidFill>
                            <a:schemeClr val="dk1"/>
                          </a:solidFill>
                          <a:effectLst/>
                          <a:latin typeface="微軟正黑體" panose="020B0604030504040204" pitchFamily="34" charset="-120"/>
                          <a:ea typeface="微軟正黑體" panose="020B0604030504040204" pitchFamily="34" charset="-120"/>
                          <a:cs typeface="+mn-cs"/>
                        </a:rPr>
                        <a:t>休閒經營體系制度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輔導建立產銷</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休閒經營體系制度數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件或家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872158"/>
                  </a:ext>
                </a:extLst>
              </a:tr>
              <a:tr h="146801">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53340" marR="11430" marT="2540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21590" indent="0" algn="ctr" defTabSz="914400" rtl="0" eaLnBrk="1" latinLnBrk="0" hangingPunct="1">
                        <a:lnSpc>
                          <a:spcPct val="107000"/>
                        </a:lnSpc>
                        <a:spcAft>
                          <a:spcPts val="0"/>
                        </a:spcAft>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53340" marR="11430" marT="2540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28614381"/>
                  </a:ext>
                </a:extLst>
              </a:tr>
            </a:tbl>
          </a:graphicData>
        </a:graphic>
      </p:graphicFrame>
      <p:grpSp>
        <p:nvGrpSpPr>
          <p:cNvPr id="3" name="群組 2">
            <a:extLst>
              <a:ext uri="{FF2B5EF4-FFF2-40B4-BE49-F238E27FC236}">
                <a16:creationId xmlns:a16="http://schemas.microsoft.com/office/drawing/2014/main" id="{512875AC-A36F-CCC5-559D-F8F5ACBD5CE4}"/>
              </a:ext>
            </a:extLst>
          </p:cNvPr>
          <p:cNvGrpSpPr/>
          <p:nvPr/>
        </p:nvGrpSpPr>
        <p:grpSpPr>
          <a:xfrm>
            <a:off x="407327" y="280427"/>
            <a:ext cx="8520012" cy="584775"/>
            <a:chOff x="407327" y="280427"/>
            <a:chExt cx="8520012" cy="584775"/>
          </a:xfrm>
        </p:grpSpPr>
        <p:grpSp>
          <p:nvGrpSpPr>
            <p:cNvPr id="4" name="群組 3">
              <a:extLst>
                <a:ext uri="{FF2B5EF4-FFF2-40B4-BE49-F238E27FC236}">
                  <a16:creationId xmlns:a16="http://schemas.microsoft.com/office/drawing/2014/main" id="{0CB8A232-F0E8-FACD-A25D-E36D338F6B88}"/>
                </a:ext>
              </a:extLst>
            </p:cNvPr>
            <p:cNvGrpSpPr/>
            <p:nvPr/>
          </p:nvGrpSpPr>
          <p:grpSpPr>
            <a:xfrm>
              <a:off x="1061266" y="304800"/>
              <a:ext cx="7866073" cy="536031"/>
              <a:chOff x="1061266" y="304800"/>
              <a:chExt cx="7866073" cy="536031"/>
            </a:xfrm>
          </p:grpSpPr>
          <p:sp>
            <p:nvSpPr>
              <p:cNvPr id="6" name="文字方塊 5">
                <a:extLst>
                  <a:ext uri="{FF2B5EF4-FFF2-40B4-BE49-F238E27FC236}">
                    <a16:creationId xmlns:a16="http://schemas.microsoft.com/office/drawing/2014/main" id="{162B6AB4-FC48-9FC4-461E-9C5EC25B5063}"/>
                  </a:ext>
                </a:extLst>
              </p:cNvPr>
              <p:cNvSpPr txBox="1"/>
              <p:nvPr/>
            </p:nvSpPr>
            <p:spPr>
              <a:xfrm>
                <a:off x="1061266" y="317611"/>
                <a:ext cx="7866073" cy="523220"/>
              </a:xfrm>
              <a:prstGeom prst="rect">
                <a:avLst/>
              </a:prstGeom>
              <a:noFill/>
            </p:spPr>
            <p:txBody>
              <a:bodyPr wrap="square">
                <a:spAutoFit/>
              </a:bodyPr>
              <a:lstStyle/>
              <a:p>
                <a:r>
                  <a:rPr lang="zh-TW" altLang="en-US" sz="28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農業部科技計畫績效指標</a:t>
                </a:r>
              </a:p>
            </p:txBody>
          </p:sp>
          <p:cxnSp>
            <p:nvCxnSpPr>
              <p:cNvPr id="7" name="直線接點 6">
                <a:extLst>
                  <a:ext uri="{FF2B5EF4-FFF2-40B4-BE49-F238E27FC236}">
                    <a16:creationId xmlns:a16="http://schemas.microsoft.com/office/drawing/2014/main" id="{05398B7A-5336-0DCF-CB91-83F9B125BA1F}"/>
                  </a:ext>
                </a:extLst>
              </p:cNvPr>
              <p:cNvCxnSpPr/>
              <p:nvPr/>
            </p:nvCxnSpPr>
            <p:spPr>
              <a:xfrm flipV="1">
                <a:off x="1061266" y="304800"/>
                <a:ext cx="0" cy="536031"/>
              </a:xfrm>
              <a:prstGeom prst="line">
                <a:avLst/>
              </a:prstGeom>
              <a:ln w="76200">
                <a:solidFill>
                  <a:srgbClr val="FF8856"/>
                </a:solidFill>
              </a:ln>
            </p:spPr>
            <p:style>
              <a:lnRef idx="1">
                <a:schemeClr val="accent1"/>
              </a:lnRef>
              <a:fillRef idx="0">
                <a:schemeClr val="accent1"/>
              </a:fillRef>
              <a:effectRef idx="0">
                <a:schemeClr val="accent1"/>
              </a:effectRef>
              <a:fontRef idx="minor">
                <a:schemeClr val="tx1"/>
              </a:fontRef>
            </p:style>
          </p:cxnSp>
        </p:grpSp>
        <p:sp>
          <p:nvSpPr>
            <p:cNvPr id="5" name="文字方塊 4">
              <a:extLst>
                <a:ext uri="{FF2B5EF4-FFF2-40B4-BE49-F238E27FC236}">
                  <a16:creationId xmlns:a16="http://schemas.microsoft.com/office/drawing/2014/main" id="{D2DAA887-016C-B70A-D909-696EBE524972}"/>
                </a:ext>
              </a:extLst>
            </p:cNvPr>
            <p:cNvSpPr txBox="1"/>
            <p:nvPr/>
          </p:nvSpPr>
          <p:spPr>
            <a:xfrm>
              <a:off x="407327" y="280427"/>
              <a:ext cx="563878" cy="584775"/>
            </a:xfrm>
            <a:prstGeom prst="rect">
              <a:avLst/>
            </a:prstGeom>
            <a:noFill/>
          </p:spPr>
          <p:txBody>
            <a:bodyPr wrap="square">
              <a:spAutoFit/>
            </a:bodyPr>
            <a:lstStyle/>
            <a:p>
              <a:r>
                <a:rPr lang="zh-TW" altLang="en-US" sz="32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附</a:t>
              </a:r>
            </a:p>
          </p:txBody>
        </p:sp>
      </p:grpSp>
      <p:pic>
        <p:nvPicPr>
          <p:cNvPr id="8" name="圖片 7" descr="一張含有 文字, 字型, 標誌, 符號 的圖片&#10;&#10;自動產生的描述">
            <a:extLst>
              <a:ext uri="{FF2B5EF4-FFF2-40B4-BE49-F238E27FC236}">
                <a16:creationId xmlns:a16="http://schemas.microsoft.com/office/drawing/2014/main" id="{43D2F36D-ECE9-FF02-A505-2916083CF61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4430" y="6598284"/>
            <a:ext cx="949569" cy="259716"/>
          </a:xfrm>
          <a:prstGeom prst="rect">
            <a:avLst/>
          </a:prstGeom>
        </p:spPr>
      </p:pic>
      <p:sp>
        <p:nvSpPr>
          <p:cNvPr id="9" name="投影片編號版面配置區 8">
            <a:extLst>
              <a:ext uri="{FF2B5EF4-FFF2-40B4-BE49-F238E27FC236}">
                <a16:creationId xmlns:a16="http://schemas.microsoft.com/office/drawing/2014/main" id="{603C6B91-5B1D-4648-8537-64F9DD0AABD6}"/>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18</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1513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80442E6F-40D4-E9A6-C69F-6BB599254E9C}"/>
              </a:ext>
            </a:extLst>
          </p:cNvPr>
          <p:cNvGraphicFramePr>
            <a:graphicFrameLocks noGrp="1"/>
          </p:cNvGraphicFramePr>
          <p:nvPr>
            <p:extLst>
              <p:ext uri="{D42A27DB-BD31-4B8C-83A1-F6EECF244321}">
                <p14:modId xmlns:p14="http://schemas.microsoft.com/office/powerpoint/2010/main" val="351987377"/>
              </p:ext>
            </p:extLst>
          </p:nvPr>
        </p:nvGraphicFramePr>
        <p:xfrm>
          <a:off x="252000" y="1017587"/>
          <a:ext cx="8640000" cy="5758352"/>
        </p:xfrm>
        <a:graphic>
          <a:graphicData uri="http://schemas.openxmlformats.org/drawingml/2006/table">
            <a:tbl>
              <a:tblPr firstRow="1" firstCol="1" bandRow="1">
                <a:tableStyleId>{5C22544A-7EE6-4342-B048-85BDC9FD1C3A}</a:tableStyleId>
              </a:tblPr>
              <a:tblGrid>
                <a:gridCol w="1576800">
                  <a:extLst>
                    <a:ext uri="{9D8B030D-6E8A-4147-A177-3AD203B41FA5}">
                      <a16:colId xmlns:a16="http://schemas.microsoft.com/office/drawing/2014/main" val="3816671619"/>
                    </a:ext>
                  </a:extLst>
                </a:gridCol>
                <a:gridCol w="1785257">
                  <a:extLst>
                    <a:ext uri="{9D8B030D-6E8A-4147-A177-3AD203B41FA5}">
                      <a16:colId xmlns:a16="http://schemas.microsoft.com/office/drawing/2014/main" val="2707097779"/>
                    </a:ext>
                  </a:extLst>
                </a:gridCol>
                <a:gridCol w="4136572">
                  <a:extLst>
                    <a:ext uri="{9D8B030D-6E8A-4147-A177-3AD203B41FA5}">
                      <a16:colId xmlns:a16="http://schemas.microsoft.com/office/drawing/2014/main" val="4205094047"/>
                    </a:ext>
                  </a:extLst>
                </a:gridCol>
                <a:gridCol w="1141371">
                  <a:extLst>
                    <a:ext uri="{9D8B030D-6E8A-4147-A177-3AD203B41FA5}">
                      <a16:colId xmlns:a16="http://schemas.microsoft.com/office/drawing/2014/main" val="3442020919"/>
                    </a:ext>
                  </a:extLst>
                </a:gridCol>
              </a:tblGrid>
              <a:tr h="155176">
                <a:tc>
                  <a:txBody>
                    <a:bodyPr/>
                    <a:lstStyle/>
                    <a:p>
                      <a:pPr marL="0" indent="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績效構面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marR="1778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細項指標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marR="2159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衡量指標</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(KPI)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0" indent="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產出數單位 </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extLst>
                  <a:ext uri="{0D108BD9-81ED-4DB2-BD59-A6C34878D82A}">
                    <a16:rowId xmlns:a16="http://schemas.microsoft.com/office/drawing/2014/main" val="3409067613"/>
                  </a:ext>
                </a:extLst>
              </a:tr>
              <a:tr h="155176">
                <a:tc rowSpan="13">
                  <a:txBody>
                    <a:bodyPr/>
                    <a:lstStyle/>
                    <a:p>
                      <a:pPr marL="6985" marR="5080" algn="ctr">
                        <a:lnSpc>
                          <a:spcPct val="107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支援合作產出 </a:t>
                      </a:r>
                      <a:endParaRPr lang="zh-TW" sz="1200" kern="100" dirty="0">
                        <a:solidFill>
                          <a:schemeClr val="tx1"/>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marL="16510">
                        <a:lnSpc>
                          <a:spcPct val="107000"/>
                        </a:lnSpc>
                      </a:pPr>
                      <a:r>
                        <a:rPr lang="zh-TW" sz="1200" kern="100" dirty="0">
                          <a:effectLst/>
                          <a:latin typeface="微軟正黑體" panose="020B0604030504040204" pitchFamily="34" charset="-120"/>
                          <a:ea typeface="微軟正黑體" panose="020B0604030504040204" pitchFamily="34" charset="-120"/>
                        </a:rPr>
                        <a:t>協助共同施政、宣導與成果發表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nSpc>
                          <a:spcPct val="107000"/>
                        </a:lnSpc>
                      </a:pP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協助共同施政、宣導與成果發表數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marR="40005"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項 </a:t>
                      </a: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5085757"/>
                  </a:ext>
                </a:extLst>
              </a:tr>
              <a:tr h="15539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其他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algn="ctr"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a:solidFill>
                          <a:schemeClr val="dk1"/>
                        </a:solidFill>
                        <a:effectLst/>
                        <a:latin typeface="微軟正黑體" panose="020B0604030504040204" pitchFamily="34" charset="-120"/>
                        <a:ea typeface="微軟正黑體" panose="020B0604030504040204" pitchFamily="34" charset="-120"/>
                        <a:cs typeface="+mn-cs"/>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1964013"/>
                  </a:ext>
                </a:extLst>
              </a:tr>
              <a:tr h="155176">
                <a:tc vMerge="1">
                  <a:txBody>
                    <a:bodyPr/>
                    <a:lstStyle/>
                    <a:p>
                      <a:endParaRPr lang="zh-TW" altLang="en-US"/>
                    </a:p>
                  </a:txBody>
                  <a:tcPr/>
                </a:tc>
                <a:tc rowSpan="2">
                  <a:txBody>
                    <a:bodyPr/>
                    <a:lstStyle/>
                    <a:p>
                      <a:pPr marL="16510">
                        <a:lnSpc>
                          <a:spcPct val="107000"/>
                        </a:lnSpc>
                      </a:pPr>
                      <a:r>
                        <a:rPr lang="zh-TW" sz="1200" kern="100" dirty="0">
                          <a:effectLst/>
                          <a:latin typeface="微軟正黑體" panose="020B0604030504040204" pitchFamily="34" charset="-120"/>
                          <a:ea typeface="微軟正黑體" panose="020B0604030504040204" pitchFamily="34" charset="-120"/>
                        </a:rPr>
                        <a:t>協助天然災害</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公害</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緊急事務調查與處理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nSpc>
                          <a:spcPct val="107000"/>
                        </a:lnSpc>
                      </a:pP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協助天然災害</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公害</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緊急事務調查與處理數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marR="40005"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項 </a:t>
                      </a: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06169759"/>
                  </a:ext>
                </a:extLst>
              </a:tr>
              <a:tr h="15539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其他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algn="ctr" defTabSz="914400" rtl="0" eaLnBrk="1" latinLnBrk="0" hangingPunct="1">
                        <a:lnSpc>
                          <a:spcPct val="107000"/>
                        </a:lnSpc>
                      </a:pPr>
                      <a:r>
                        <a:rPr lang="en-US" sz="12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a:solidFill>
                          <a:schemeClr val="dk1"/>
                        </a:solidFill>
                        <a:effectLst/>
                        <a:latin typeface="微軟正黑體" panose="020B0604030504040204" pitchFamily="34" charset="-120"/>
                        <a:ea typeface="微軟正黑體" panose="020B0604030504040204" pitchFamily="34" charset="-120"/>
                        <a:cs typeface="+mn-cs"/>
                      </a:endParaRPr>
                    </a:p>
                  </a:txBody>
                  <a:tcPr marL="20543" marR="4402" marT="9783"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07701028"/>
                  </a:ext>
                </a:extLst>
              </a:tr>
              <a:tr h="155176">
                <a:tc vMerge="1">
                  <a:txBody>
                    <a:bodyPr/>
                    <a:lstStyle/>
                    <a:p>
                      <a:endParaRPr lang="zh-TW" altLang="en-US"/>
                    </a:p>
                  </a:txBody>
                  <a:tcPr/>
                </a:tc>
                <a:tc rowSpan="2">
                  <a:txBody>
                    <a:bodyPr/>
                    <a:lstStyle/>
                    <a:p>
                      <a:pPr marL="16510">
                        <a:lnSpc>
                          <a:spcPct val="107000"/>
                        </a:lnSpc>
                      </a:pPr>
                      <a:r>
                        <a:rPr lang="zh-TW" sz="1200" kern="100" dirty="0">
                          <a:effectLst/>
                          <a:latin typeface="微軟正黑體" panose="020B0604030504040204" pitchFamily="34" charset="-120"/>
                          <a:ea typeface="微軟正黑體" panose="020B0604030504040204" pitchFamily="34" charset="-120"/>
                        </a:rPr>
                        <a:t>受民間團體</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組織委託辦理事務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受民間團體</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組織委託辦理事務數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marR="40005"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項 </a:t>
                      </a: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80567147"/>
                  </a:ext>
                </a:extLst>
              </a:tr>
              <a:tr h="15539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其他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algn="ctr"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9369568"/>
                  </a:ext>
                </a:extLst>
              </a:tr>
              <a:tr h="79801">
                <a:tc vMerge="1">
                  <a:txBody>
                    <a:bodyPr/>
                    <a:lstStyle/>
                    <a:p>
                      <a:endParaRPr lang="zh-TW" altLang="en-US"/>
                    </a:p>
                  </a:txBody>
                  <a:tcPr/>
                </a:tc>
                <a:tc rowSpan="5">
                  <a:txBody>
                    <a:bodyPr/>
                    <a:lstStyle/>
                    <a:p>
                      <a:pPr marL="16510">
                        <a:lnSpc>
                          <a:spcPct val="107000"/>
                        </a:lnSpc>
                      </a:pPr>
                      <a:r>
                        <a:rPr lang="zh-TW" sz="1200" kern="100" dirty="0">
                          <a:effectLst/>
                          <a:latin typeface="微軟正黑體" panose="020B0604030504040204" pitchFamily="34" charset="-120"/>
                          <a:ea typeface="微軟正黑體" panose="020B0604030504040204" pitchFamily="34" charset="-120"/>
                        </a:rPr>
                        <a:t>國外遺傳物質</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標本、技術與資訊交流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nSpc>
                          <a:spcPct val="107000"/>
                        </a:lnSpc>
                      </a:pP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辦理或參與國際性活動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marR="40005"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場 </a:t>
                      </a: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98891361"/>
                  </a:ext>
                </a:extLst>
              </a:tr>
              <a:tr h="15517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與國外遺傳物質</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標本交換成果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marR="40005"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9591840"/>
                  </a:ext>
                </a:extLst>
              </a:tr>
              <a:tr h="79801">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與國外技術交流成果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marR="40005" algn="ctr" defTabSz="914400" rtl="0" eaLnBrk="1" latinLnBrk="0" hangingPunct="1">
                        <a:lnSpc>
                          <a:spcPct val="107000"/>
                        </a:lnSpc>
                        <a:spcAft>
                          <a:spcPts val="0"/>
                        </a:spcAft>
                      </a:pPr>
                      <a:r>
                        <a:rPr lang="zh-TW" altLang="en-US" sz="1200" kern="100">
                          <a:solidFill>
                            <a:schemeClr val="dk1"/>
                          </a:solidFill>
                          <a:effectLst/>
                          <a:latin typeface="微軟正黑體" panose="020B0604030504040204" pitchFamily="34" charset="-120"/>
                          <a:ea typeface="微軟正黑體" panose="020B0604030504040204" pitchFamily="34" charset="-120"/>
                          <a:cs typeface="+mn-cs"/>
                        </a:rPr>
                        <a:t>項 </a:t>
                      </a: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6047352"/>
                  </a:ext>
                </a:extLst>
              </a:tr>
              <a:tr h="15517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與國外資訊交流與分享成果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marR="40005"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項 </a:t>
                      </a: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16043739"/>
                  </a:ext>
                </a:extLst>
              </a:tr>
              <a:tr h="15539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其他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algn="ctr" defTabSz="914400" rtl="0" eaLnBrk="1" latinLnBrk="0" hangingPunct="1">
                        <a:lnSpc>
                          <a:spcPct val="107000"/>
                        </a:lnSpc>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4375077"/>
                  </a:ext>
                </a:extLst>
              </a:tr>
              <a:tr h="155176">
                <a:tc vMerge="1">
                  <a:txBody>
                    <a:bodyPr/>
                    <a:lstStyle/>
                    <a:p>
                      <a:endParaRPr lang="zh-TW" altLang="en-US"/>
                    </a:p>
                  </a:txBody>
                  <a:tcPr/>
                </a:tc>
                <a:tc rowSpan="2">
                  <a:txBody>
                    <a:bodyPr/>
                    <a:lstStyle/>
                    <a:p>
                      <a:pPr marL="16510">
                        <a:lnSpc>
                          <a:spcPct val="107000"/>
                        </a:lnSpc>
                      </a:pPr>
                      <a:r>
                        <a:rPr lang="zh-TW" sz="1200" kern="100">
                          <a:effectLst/>
                          <a:latin typeface="微軟正黑體" panose="020B0604030504040204" pitchFamily="34" charset="-120"/>
                          <a:ea typeface="微軟正黑體" panose="020B0604030504040204" pitchFamily="34" charset="-120"/>
                        </a:rPr>
                        <a:t>協助國外組織教育訓練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人才培育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協助國外組織教育訓練人才培育數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dirty="0">
                          <a:effectLst/>
                          <a:latin typeface="微軟正黑體" panose="020B0604030504040204" pitchFamily="34" charset="-120"/>
                          <a:ea typeface="微軟正黑體" panose="020B0604030504040204" pitchFamily="34" charset="-120"/>
                        </a:rPr>
                        <a:t>人次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48178401"/>
                  </a:ext>
                </a:extLst>
              </a:tr>
              <a:tr h="15539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其他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algn="ctr">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自訂</a:t>
                      </a:r>
                      <a:r>
                        <a:rPr lang="en-US" sz="1200" kern="100">
                          <a:effectLst/>
                          <a:latin typeface="微軟正黑體" panose="020B0604030504040204" pitchFamily="34" charset="-120"/>
                          <a:ea typeface="微軟正黑體" panose="020B0604030504040204" pitchFamily="34" charset="-120"/>
                        </a:rPr>
                        <a:t>)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1259089"/>
                  </a:ext>
                </a:extLst>
              </a:tr>
              <a:tr h="155176">
                <a:tc rowSpan="16">
                  <a:txBody>
                    <a:bodyPr/>
                    <a:lstStyle/>
                    <a:p>
                      <a:pPr marL="0" indent="0" algn="ctr">
                        <a:lnSpc>
                          <a:spcPct val="107000"/>
                        </a:lnSpc>
                      </a:pPr>
                      <a:r>
                        <a:rPr lang="zh-TW" sz="1200" kern="100" dirty="0">
                          <a:solidFill>
                            <a:schemeClr val="tx1"/>
                          </a:solidFill>
                          <a:effectLst/>
                          <a:latin typeface="微軟正黑體" panose="020B0604030504040204" pitchFamily="34" charset="-120"/>
                          <a:ea typeface="微軟正黑體" panose="020B0604030504040204" pitchFamily="34" charset="-120"/>
                        </a:rPr>
                        <a:t>經濟</a:t>
                      </a: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效率產出 </a:t>
                      </a:r>
                      <a:endParaRPr lang="zh-TW" sz="1200" kern="100" dirty="0">
                        <a:solidFill>
                          <a:schemeClr val="tx1"/>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rowSpan="4">
                  <a:txBody>
                    <a:bodyPr/>
                    <a:lstStyle/>
                    <a:p>
                      <a:pPr marL="16510">
                        <a:lnSpc>
                          <a:spcPct val="107000"/>
                        </a:lnSpc>
                      </a:pPr>
                      <a:r>
                        <a:rPr lang="zh-TW" sz="1200" kern="100" dirty="0">
                          <a:effectLst/>
                          <a:latin typeface="微軟正黑體" panose="020B0604030504040204" pitchFamily="34" charset="-120"/>
                          <a:ea typeface="微軟正黑體" panose="020B0604030504040204" pitchFamily="34" charset="-120"/>
                        </a:rPr>
                        <a:t>生產收入與效益表現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種原</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苗</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產品</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器資材生產收入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a:effectLst/>
                          <a:latin typeface="微軟正黑體" panose="020B0604030504040204" pitchFamily="34" charset="-120"/>
                          <a:ea typeface="微軟正黑體" panose="020B0604030504040204" pitchFamily="34" charset="-120"/>
                        </a:rPr>
                        <a:t>千元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8492311"/>
                  </a:ext>
                </a:extLst>
              </a:tr>
              <a:tr h="15517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教材</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手冊</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推廣著作販售金額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a:effectLst/>
                          <a:latin typeface="微軟正黑體" panose="020B0604030504040204" pitchFamily="34" charset="-120"/>
                          <a:ea typeface="微軟正黑體" panose="020B0604030504040204" pitchFamily="34" charset="-120"/>
                        </a:rPr>
                        <a:t>千元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687871"/>
                  </a:ext>
                </a:extLst>
              </a:tr>
              <a:tr h="15517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技術或器資材供應服務收入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a:effectLst/>
                          <a:latin typeface="微軟正黑體" panose="020B0604030504040204" pitchFamily="34" charset="-120"/>
                          <a:ea typeface="微軟正黑體" panose="020B0604030504040204" pitchFamily="34" charset="-120"/>
                        </a:rPr>
                        <a:t>千元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7092882"/>
                  </a:ext>
                </a:extLst>
              </a:tr>
              <a:tr h="15539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其他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algn="ctr">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自訂</a:t>
                      </a:r>
                      <a:r>
                        <a:rPr lang="en-US" sz="1200" kern="100">
                          <a:effectLst/>
                          <a:latin typeface="微軟正黑體" panose="020B0604030504040204" pitchFamily="34" charset="-120"/>
                          <a:ea typeface="微軟正黑體" panose="020B0604030504040204" pitchFamily="34" charset="-120"/>
                        </a:rPr>
                        <a:t>)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29098932"/>
                  </a:ext>
                </a:extLst>
              </a:tr>
              <a:tr h="155176">
                <a:tc vMerge="1">
                  <a:txBody>
                    <a:bodyPr/>
                    <a:lstStyle/>
                    <a:p>
                      <a:endParaRPr lang="zh-TW" altLang="en-US"/>
                    </a:p>
                  </a:txBody>
                  <a:tcPr/>
                </a:tc>
                <a:tc rowSpan="10">
                  <a:txBody>
                    <a:bodyPr/>
                    <a:lstStyle/>
                    <a:p>
                      <a:pPr marL="16510">
                        <a:lnSpc>
                          <a:spcPct val="107000"/>
                        </a:lnSpc>
                      </a:pPr>
                      <a:r>
                        <a:rPr lang="zh-TW" sz="1200" kern="100" dirty="0">
                          <a:effectLst/>
                          <a:latin typeface="微軟正黑體" panose="020B0604030504040204" pitchFamily="34" charset="-120"/>
                          <a:ea typeface="微軟正黑體" panose="020B0604030504040204" pitchFamily="34" charset="-120"/>
                        </a:rPr>
                        <a:t>推廣</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含技轉</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服務收入與效率表現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教材</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手冊</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推廣著作授權金額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a:effectLst/>
                          <a:latin typeface="微軟正黑體" panose="020B0604030504040204" pitchFamily="34" charset="-120"/>
                          <a:ea typeface="微軟正黑體" panose="020B0604030504040204" pitchFamily="34" charset="-120"/>
                        </a:rPr>
                        <a:t>千元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003250"/>
                  </a:ext>
                </a:extLst>
              </a:tr>
              <a:tr h="15517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品種權授權收入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dirty="0">
                          <a:effectLst/>
                          <a:latin typeface="微軟正黑體" panose="020B0604030504040204" pitchFamily="34" charset="-120"/>
                          <a:ea typeface="微軟正黑體" panose="020B0604030504040204" pitchFamily="34" charset="-120"/>
                        </a:rPr>
                        <a:t>千元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406187"/>
                  </a:ext>
                </a:extLst>
              </a:tr>
              <a:tr h="15539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有償之技術移轉</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含專利授權</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收入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a:effectLst/>
                          <a:latin typeface="微軟正黑體" panose="020B0604030504040204" pitchFamily="34" charset="-120"/>
                          <a:ea typeface="微軟正黑體" panose="020B0604030504040204" pitchFamily="34" charset="-120"/>
                        </a:rPr>
                        <a:t>千元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5402171"/>
                  </a:ext>
                </a:extLst>
              </a:tr>
              <a:tr h="15517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國內推廣活動辦理收入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a:effectLst/>
                          <a:latin typeface="微軟正黑體" panose="020B0604030504040204" pitchFamily="34" charset="-120"/>
                          <a:ea typeface="微軟正黑體" panose="020B0604030504040204" pitchFamily="34" charset="-120"/>
                        </a:rPr>
                        <a:t>千元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96797749"/>
                  </a:ext>
                </a:extLst>
              </a:tr>
              <a:tr h="15517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國際推廣活動辦理收入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dirty="0">
                          <a:effectLst/>
                          <a:latin typeface="微軟正黑體" panose="020B0604030504040204" pitchFamily="34" charset="-120"/>
                          <a:ea typeface="微軟正黑體" panose="020B0604030504040204" pitchFamily="34" charset="-120"/>
                        </a:rPr>
                        <a:t>千元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3858104"/>
                  </a:ext>
                </a:extLst>
              </a:tr>
              <a:tr h="15517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客服收入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dirty="0">
                          <a:effectLst/>
                          <a:latin typeface="微軟正黑體" panose="020B0604030504040204" pitchFamily="34" charset="-120"/>
                          <a:ea typeface="微軟正黑體" panose="020B0604030504040204" pitchFamily="34" charset="-120"/>
                        </a:rPr>
                        <a:t>千元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0445885"/>
                  </a:ext>
                </a:extLst>
              </a:tr>
              <a:tr h="15517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安全監測、預警與防治服務收入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dirty="0">
                          <a:effectLst/>
                          <a:latin typeface="微軟正黑體" panose="020B0604030504040204" pitchFamily="34" charset="-120"/>
                          <a:ea typeface="微軟正黑體" panose="020B0604030504040204" pitchFamily="34" charset="-120"/>
                        </a:rPr>
                        <a:t>千元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471482"/>
                  </a:ext>
                </a:extLst>
              </a:tr>
              <a:tr h="15517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問題</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資訊諮詢與解說服務收入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dirty="0">
                          <a:effectLst/>
                          <a:latin typeface="微軟正黑體" panose="020B0604030504040204" pitchFamily="34" charset="-120"/>
                          <a:ea typeface="微軟正黑體" panose="020B0604030504040204" pitchFamily="34" charset="-120"/>
                        </a:rPr>
                        <a:t>千元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8749489"/>
                  </a:ext>
                </a:extLst>
              </a:tr>
              <a:tr h="15517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資料庫授權使用收入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dirty="0">
                          <a:effectLst/>
                          <a:latin typeface="微軟正黑體" panose="020B0604030504040204" pitchFamily="34" charset="-120"/>
                          <a:ea typeface="微軟正黑體" panose="020B0604030504040204" pitchFamily="34" charset="-120"/>
                        </a:rPr>
                        <a:t>千元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42207545"/>
                  </a:ext>
                </a:extLst>
              </a:tr>
              <a:tr h="15539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其他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algn="ctr">
                        <a:lnSpc>
                          <a:spcPct val="107000"/>
                        </a:lnSpc>
                      </a:pP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自訂</a:t>
                      </a:r>
                      <a:r>
                        <a:rPr lang="en-US" sz="1200" kern="100" dirty="0">
                          <a:effectLst/>
                          <a:latin typeface="微軟正黑體" panose="020B0604030504040204" pitchFamily="34" charset="-120"/>
                          <a:ea typeface="微軟正黑體" panose="020B0604030504040204" pitchFamily="34" charset="-120"/>
                        </a:rPr>
                        <a:t>)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7971871"/>
                  </a:ext>
                </a:extLst>
              </a:tr>
              <a:tr h="155176">
                <a:tc vMerge="1">
                  <a:txBody>
                    <a:bodyPr/>
                    <a:lstStyle/>
                    <a:p>
                      <a:endParaRPr lang="zh-TW" altLang="en-US"/>
                    </a:p>
                  </a:txBody>
                  <a:tcPr/>
                </a:tc>
                <a:tc rowSpan="2">
                  <a:txBody>
                    <a:bodyPr/>
                    <a:lstStyle/>
                    <a:p>
                      <a:pPr marL="16510">
                        <a:lnSpc>
                          <a:spcPct val="107000"/>
                        </a:lnSpc>
                      </a:pPr>
                      <a:r>
                        <a:rPr lang="zh-TW" sz="1200" kern="100" dirty="0">
                          <a:effectLst/>
                          <a:latin typeface="微軟正黑體" panose="020B0604030504040204" pitchFamily="34" charset="-120"/>
                          <a:ea typeface="微軟正黑體" panose="020B0604030504040204" pitchFamily="34" charset="-120"/>
                        </a:rPr>
                        <a:t>捐助</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委託</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補助計畫經費與成長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合作研發計畫經費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76200" algn="ctr">
                        <a:lnSpc>
                          <a:spcPct val="107000"/>
                        </a:lnSpc>
                      </a:pPr>
                      <a:r>
                        <a:rPr lang="zh-TW" sz="1200" kern="100" dirty="0">
                          <a:effectLst/>
                          <a:latin typeface="微軟正黑體" panose="020B0604030504040204" pitchFamily="34" charset="-120"/>
                          <a:ea typeface="微軟正黑體" panose="020B0604030504040204" pitchFamily="34" charset="-120"/>
                        </a:rPr>
                        <a:t>千元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3715518"/>
                  </a:ext>
                </a:extLst>
              </a:tr>
              <a:tr h="155396">
                <a:tc vMerge="1">
                  <a:txBody>
                    <a:bodyPr/>
                    <a:lstStyle/>
                    <a:p>
                      <a:endParaRPr lang="zh-TW" altLang="en-US"/>
                    </a:p>
                  </a:txBody>
                  <a:tcPr/>
                </a:tc>
                <a:tc vMerge="1">
                  <a:txBody>
                    <a:bodyPr/>
                    <a:lstStyle/>
                    <a:p>
                      <a:endParaRPr lang="zh-TW" altLang="en-US"/>
                    </a:p>
                  </a:txBody>
                  <a:tcPr/>
                </a:tc>
                <a:tc>
                  <a:txBody>
                    <a:bodyPr/>
                    <a:lstStyle/>
                    <a:p>
                      <a:pPr marL="15240">
                        <a:lnSpc>
                          <a:spcPct val="107000"/>
                        </a:lnSpc>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其他 </a:t>
                      </a:r>
                      <a:endParaRPr lang="zh-TW" sz="1200" kern="10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6035" algn="ctr">
                        <a:lnSpc>
                          <a:spcPct val="107000"/>
                        </a:lnSpc>
                      </a:pP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自訂</a:t>
                      </a:r>
                      <a:r>
                        <a:rPr lang="en-US" sz="1200" kern="100" dirty="0">
                          <a:effectLst/>
                          <a:latin typeface="微軟正黑體" panose="020B0604030504040204" pitchFamily="34" charset="-120"/>
                          <a:ea typeface="微軟正黑體" panose="020B0604030504040204" pitchFamily="34" charset="-120"/>
                        </a:rPr>
                        <a:t>) </a:t>
                      </a:r>
                      <a:endParaRPr lang="zh-TW" sz="1200" kern="100" dirty="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20543" marR="4402" marT="9783"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919132"/>
                  </a:ext>
                </a:extLst>
              </a:tr>
            </a:tbl>
          </a:graphicData>
        </a:graphic>
      </p:graphicFrame>
      <p:grpSp>
        <p:nvGrpSpPr>
          <p:cNvPr id="3" name="群組 2">
            <a:extLst>
              <a:ext uri="{FF2B5EF4-FFF2-40B4-BE49-F238E27FC236}">
                <a16:creationId xmlns:a16="http://schemas.microsoft.com/office/drawing/2014/main" id="{7AB2DF44-BB3E-764D-2CE8-AEDE599FBD5B}"/>
              </a:ext>
            </a:extLst>
          </p:cNvPr>
          <p:cNvGrpSpPr/>
          <p:nvPr/>
        </p:nvGrpSpPr>
        <p:grpSpPr>
          <a:xfrm>
            <a:off x="407327" y="280427"/>
            <a:ext cx="8520012" cy="584775"/>
            <a:chOff x="407327" y="280427"/>
            <a:chExt cx="8520012" cy="584775"/>
          </a:xfrm>
        </p:grpSpPr>
        <p:grpSp>
          <p:nvGrpSpPr>
            <p:cNvPr id="4" name="群組 3">
              <a:extLst>
                <a:ext uri="{FF2B5EF4-FFF2-40B4-BE49-F238E27FC236}">
                  <a16:creationId xmlns:a16="http://schemas.microsoft.com/office/drawing/2014/main" id="{10E2649C-3DA2-C3A6-D329-1B9148BCBAA2}"/>
                </a:ext>
              </a:extLst>
            </p:cNvPr>
            <p:cNvGrpSpPr/>
            <p:nvPr/>
          </p:nvGrpSpPr>
          <p:grpSpPr>
            <a:xfrm>
              <a:off x="1061266" y="304800"/>
              <a:ext cx="7866073" cy="536031"/>
              <a:chOff x="1061266" y="304800"/>
              <a:chExt cx="7866073" cy="536031"/>
            </a:xfrm>
          </p:grpSpPr>
          <p:sp>
            <p:nvSpPr>
              <p:cNvPr id="6" name="文字方塊 5">
                <a:extLst>
                  <a:ext uri="{FF2B5EF4-FFF2-40B4-BE49-F238E27FC236}">
                    <a16:creationId xmlns:a16="http://schemas.microsoft.com/office/drawing/2014/main" id="{F748361E-254F-1B8F-B66F-C34196154BC9}"/>
                  </a:ext>
                </a:extLst>
              </p:cNvPr>
              <p:cNvSpPr txBox="1"/>
              <p:nvPr/>
            </p:nvSpPr>
            <p:spPr>
              <a:xfrm>
                <a:off x="1061266" y="317611"/>
                <a:ext cx="7866073" cy="523220"/>
              </a:xfrm>
              <a:prstGeom prst="rect">
                <a:avLst/>
              </a:prstGeom>
              <a:noFill/>
            </p:spPr>
            <p:txBody>
              <a:bodyPr wrap="square">
                <a:spAutoFit/>
              </a:bodyPr>
              <a:lstStyle/>
              <a:p>
                <a:r>
                  <a:rPr lang="zh-TW" altLang="en-US" sz="28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農業部科技計畫績效指標</a:t>
                </a:r>
              </a:p>
            </p:txBody>
          </p:sp>
          <p:cxnSp>
            <p:nvCxnSpPr>
              <p:cNvPr id="7" name="直線接點 6">
                <a:extLst>
                  <a:ext uri="{FF2B5EF4-FFF2-40B4-BE49-F238E27FC236}">
                    <a16:creationId xmlns:a16="http://schemas.microsoft.com/office/drawing/2014/main" id="{D3B17560-ADE6-ACA6-C0E4-AD36F3FF90A2}"/>
                  </a:ext>
                </a:extLst>
              </p:cNvPr>
              <p:cNvCxnSpPr/>
              <p:nvPr/>
            </p:nvCxnSpPr>
            <p:spPr>
              <a:xfrm flipV="1">
                <a:off x="1061266" y="304800"/>
                <a:ext cx="0" cy="536031"/>
              </a:xfrm>
              <a:prstGeom prst="line">
                <a:avLst/>
              </a:prstGeom>
              <a:ln w="76200">
                <a:solidFill>
                  <a:srgbClr val="FF8856"/>
                </a:solidFill>
              </a:ln>
            </p:spPr>
            <p:style>
              <a:lnRef idx="1">
                <a:schemeClr val="accent1"/>
              </a:lnRef>
              <a:fillRef idx="0">
                <a:schemeClr val="accent1"/>
              </a:fillRef>
              <a:effectRef idx="0">
                <a:schemeClr val="accent1"/>
              </a:effectRef>
              <a:fontRef idx="minor">
                <a:schemeClr val="tx1"/>
              </a:fontRef>
            </p:style>
          </p:cxnSp>
        </p:grpSp>
        <p:sp>
          <p:nvSpPr>
            <p:cNvPr id="5" name="文字方塊 4">
              <a:extLst>
                <a:ext uri="{FF2B5EF4-FFF2-40B4-BE49-F238E27FC236}">
                  <a16:creationId xmlns:a16="http://schemas.microsoft.com/office/drawing/2014/main" id="{9AAC407C-6056-64E4-6423-ADCDB2D3CED1}"/>
                </a:ext>
              </a:extLst>
            </p:cNvPr>
            <p:cNvSpPr txBox="1"/>
            <p:nvPr/>
          </p:nvSpPr>
          <p:spPr>
            <a:xfrm>
              <a:off x="407327" y="280427"/>
              <a:ext cx="563878" cy="584775"/>
            </a:xfrm>
            <a:prstGeom prst="rect">
              <a:avLst/>
            </a:prstGeom>
            <a:noFill/>
          </p:spPr>
          <p:txBody>
            <a:bodyPr wrap="square">
              <a:spAutoFit/>
            </a:bodyPr>
            <a:lstStyle/>
            <a:p>
              <a:r>
                <a:rPr lang="zh-TW" altLang="en-US" sz="32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附</a:t>
              </a:r>
            </a:p>
          </p:txBody>
        </p:sp>
      </p:grpSp>
      <p:pic>
        <p:nvPicPr>
          <p:cNvPr id="8" name="圖片 7" descr="一張含有 文字, 字型, 標誌, 符號 的圖片&#10;&#10;自動產生的描述">
            <a:extLst>
              <a:ext uri="{FF2B5EF4-FFF2-40B4-BE49-F238E27FC236}">
                <a16:creationId xmlns:a16="http://schemas.microsoft.com/office/drawing/2014/main" id="{8F192C6B-F91E-C474-105C-65EF032D030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4430" y="6598284"/>
            <a:ext cx="949569" cy="259716"/>
          </a:xfrm>
          <a:prstGeom prst="rect">
            <a:avLst/>
          </a:prstGeom>
        </p:spPr>
      </p:pic>
      <p:sp>
        <p:nvSpPr>
          <p:cNvPr id="9" name="投影片編號版面配置區 8">
            <a:extLst>
              <a:ext uri="{FF2B5EF4-FFF2-40B4-BE49-F238E27FC236}">
                <a16:creationId xmlns:a16="http://schemas.microsoft.com/office/drawing/2014/main" id="{77512236-24A1-472C-B0C5-7FB54E231958}"/>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19</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5368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descr="在粉紅色背景上散佈的水果和蔬菜切片">
            <a:extLst>
              <a:ext uri="{FF2B5EF4-FFF2-40B4-BE49-F238E27FC236}">
                <a16:creationId xmlns:a16="http://schemas.microsoft.com/office/drawing/2014/main" id="{45F30BCD-2A2E-F6BB-EB4A-086DF10AE3EA}"/>
              </a:ext>
            </a:extLst>
          </p:cNvPr>
          <p:cNvPicPr>
            <a:picLocks noChangeAspect="1"/>
          </p:cNvPicPr>
          <p:nvPr/>
        </p:nvPicPr>
        <p:blipFill>
          <a:blip r:embed="rId2">
            <a:duotone>
              <a:schemeClr val="accent6">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1004117" y="972400"/>
            <a:ext cx="3275468" cy="4913200"/>
          </a:xfrm>
          <a:prstGeom prst="ellipse">
            <a:avLst/>
          </a:prstGeom>
          <a:ln>
            <a:noFill/>
          </a:ln>
          <a:effectLst>
            <a:softEdge rad="112500"/>
          </a:effectLst>
        </p:spPr>
      </p:pic>
      <p:grpSp>
        <p:nvGrpSpPr>
          <p:cNvPr id="2" name="群組 1">
            <a:extLst>
              <a:ext uri="{FF2B5EF4-FFF2-40B4-BE49-F238E27FC236}">
                <a16:creationId xmlns:a16="http://schemas.microsoft.com/office/drawing/2014/main" id="{08C7F1CE-C98D-7DFC-FD26-C8F05DCF5A00}"/>
              </a:ext>
            </a:extLst>
          </p:cNvPr>
          <p:cNvGrpSpPr/>
          <p:nvPr/>
        </p:nvGrpSpPr>
        <p:grpSpPr>
          <a:xfrm>
            <a:off x="4572000" y="559576"/>
            <a:ext cx="2696037" cy="540000"/>
            <a:chOff x="4050160" y="945460"/>
            <a:chExt cx="2696037" cy="540000"/>
          </a:xfrm>
        </p:grpSpPr>
        <p:sp>
          <p:nvSpPr>
            <p:cNvPr id="3" name="橢圓 2">
              <a:extLst>
                <a:ext uri="{FF2B5EF4-FFF2-40B4-BE49-F238E27FC236}">
                  <a16:creationId xmlns:a16="http://schemas.microsoft.com/office/drawing/2014/main" id="{4608F6B6-9E72-681B-3410-987DA745015A}"/>
                </a:ext>
              </a:extLst>
            </p:cNvPr>
            <p:cNvSpPr/>
            <p:nvPr/>
          </p:nvSpPr>
          <p:spPr>
            <a:xfrm>
              <a:off x="4050160" y="945460"/>
              <a:ext cx="540000" cy="540000"/>
            </a:xfrm>
            <a:prstGeom prst="ellipse">
              <a:avLst/>
            </a:prstGeom>
            <a:solidFill>
              <a:schemeClr val="bg1"/>
            </a:solidFill>
            <a:ln w="28575">
              <a:solidFill>
                <a:srgbClr val="23735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cs typeface="Aharoni" panose="02010803020104030203" pitchFamily="2" charset="-79"/>
                </a:rPr>
                <a:t>壹</a:t>
              </a:r>
            </a:p>
          </p:txBody>
        </p:sp>
        <p:sp>
          <p:nvSpPr>
            <p:cNvPr id="4" name="文字方塊 3">
              <a:extLst>
                <a:ext uri="{FF2B5EF4-FFF2-40B4-BE49-F238E27FC236}">
                  <a16:creationId xmlns:a16="http://schemas.microsoft.com/office/drawing/2014/main" id="{BE11D333-F3F3-2D5B-188E-0C066F9EA041}"/>
                </a:ext>
              </a:extLst>
            </p:cNvPr>
            <p:cNvSpPr txBox="1"/>
            <p:nvPr/>
          </p:nvSpPr>
          <p:spPr>
            <a:xfrm>
              <a:off x="4636410" y="1015405"/>
              <a:ext cx="2109787" cy="400110"/>
            </a:xfrm>
            <a:prstGeom prst="rect">
              <a:avLst/>
            </a:prstGeom>
            <a:noFill/>
          </p:spPr>
          <p:txBody>
            <a:bodyPr wrap="square">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擬解決問題</a:t>
              </a:r>
              <a:endParaRPr lang="en-US" altLang="zh-TW" sz="2000" b="1" dirty="0">
                <a:solidFill>
                  <a:schemeClr val="accent6">
                    <a:lumMod val="75000"/>
                  </a:schemeClr>
                </a:solidFill>
                <a:latin typeface="微軟正黑體" panose="020B0604030504040204" pitchFamily="34" charset="-120"/>
                <a:ea typeface="微軟正黑體" panose="020B0604030504040204" pitchFamily="34" charset="-120"/>
              </a:endParaRPr>
            </a:p>
          </p:txBody>
        </p:sp>
      </p:grpSp>
      <p:sp>
        <p:nvSpPr>
          <p:cNvPr id="5" name="標題 1">
            <a:extLst>
              <a:ext uri="{FF2B5EF4-FFF2-40B4-BE49-F238E27FC236}">
                <a16:creationId xmlns:a16="http://schemas.microsoft.com/office/drawing/2014/main" id="{E46831A7-052E-C004-8ED3-B65F61A862B7}"/>
              </a:ext>
            </a:extLst>
          </p:cNvPr>
          <p:cNvSpPr txBox="1">
            <a:spLocks/>
          </p:cNvSpPr>
          <p:nvPr/>
        </p:nvSpPr>
        <p:spPr>
          <a:xfrm>
            <a:off x="922712" y="2263211"/>
            <a:ext cx="3366109" cy="23780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zh-TW" altLang="en-US" sz="6000" dirty="0">
                <a:solidFill>
                  <a:schemeClr val="accent6">
                    <a:lumMod val="50000"/>
                  </a:schemeClr>
                </a:solidFill>
                <a:latin typeface="微軟正黑體" panose="020B0604030504040204" pitchFamily="34" charset="-120"/>
                <a:ea typeface="微軟正黑體" panose="020B0604030504040204" pitchFamily="34" charset="-120"/>
              </a:rPr>
              <a:t>簡報大綱</a:t>
            </a:r>
          </a:p>
        </p:txBody>
      </p:sp>
      <p:grpSp>
        <p:nvGrpSpPr>
          <p:cNvPr id="7" name="群組 6">
            <a:extLst>
              <a:ext uri="{FF2B5EF4-FFF2-40B4-BE49-F238E27FC236}">
                <a16:creationId xmlns:a16="http://schemas.microsoft.com/office/drawing/2014/main" id="{DBF3336F-8D68-9651-AD7A-6B0D4A273DB5}"/>
              </a:ext>
            </a:extLst>
          </p:cNvPr>
          <p:cNvGrpSpPr/>
          <p:nvPr/>
        </p:nvGrpSpPr>
        <p:grpSpPr>
          <a:xfrm>
            <a:off x="4572000" y="1377838"/>
            <a:ext cx="3298907" cy="540000"/>
            <a:chOff x="4050160" y="1723019"/>
            <a:chExt cx="3298907" cy="540000"/>
          </a:xfrm>
        </p:grpSpPr>
        <p:sp>
          <p:nvSpPr>
            <p:cNvPr id="8" name="橢圓 7">
              <a:extLst>
                <a:ext uri="{FF2B5EF4-FFF2-40B4-BE49-F238E27FC236}">
                  <a16:creationId xmlns:a16="http://schemas.microsoft.com/office/drawing/2014/main" id="{14FFEFC7-2236-B3F9-D2B4-0E91BBF67FDF}"/>
                </a:ext>
              </a:extLst>
            </p:cNvPr>
            <p:cNvSpPr/>
            <p:nvPr/>
          </p:nvSpPr>
          <p:spPr>
            <a:xfrm>
              <a:off x="4050160" y="1723019"/>
              <a:ext cx="540000" cy="540000"/>
            </a:xfrm>
            <a:prstGeom prst="ellipse">
              <a:avLst/>
            </a:prstGeom>
            <a:solidFill>
              <a:schemeClr val="bg1"/>
            </a:solidFill>
            <a:ln w="28575">
              <a:solidFill>
                <a:srgbClr val="23735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cs typeface="Aharoni" panose="02010803020104030203" pitchFamily="2" charset="-79"/>
                </a:rPr>
                <a:t>貳</a:t>
              </a:r>
            </a:p>
          </p:txBody>
        </p:sp>
        <p:sp>
          <p:nvSpPr>
            <p:cNvPr id="9" name="文字方塊 8">
              <a:extLst>
                <a:ext uri="{FF2B5EF4-FFF2-40B4-BE49-F238E27FC236}">
                  <a16:creationId xmlns:a16="http://schemas.microsoft.com/office/drawing/2014/main" id="{4A3717AE-9FCE-A124-9DA2-7036C752FF4F}"/>
                </a:ext>
              </a:extLst>
            </p:cNvPr>
            <p:cNvSpPr txBox="1"/>
            <p:nvPr/>
          </p:nvSpPr>
          <p:spPr>
            <a:xfrm>
              <a:off x="4636410" y="1792964"/>
              <a:ext cx="2712657" cy="400110"/>
            </a:xfrm>
            <a:prstGeom prst="rect">
              <a:avLst/>
            </a:prstGeom>
            <a:noFill/>
          </p:spPr>
          <p:txBody>
            <a:bodyPr wrap="square">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計畫全程</a:t>
              </a:r>
              <a:r>
                <a:rPr lang="en-US" altLang="zh-TW" sz="2000" b="1"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分年度目標</a:t>
              </a:r>
              <a:endParaRPr lang="en-US" altLang="zh-TW" sz="2000" b="1" dirty="0">
                <a:solidFill>
                  <a:schemeClr val="accent6">
                    <a:lumMod val="75000"/>
                  </a:schemeClr>
                </a:solidFill>
                <a:latin typeface="微軟正黑體" panose="020B0604030504040204" pitchFamily="34" charset="-120"/>
                <a:ea typeface="微軟正黑體" panose="020B0604030504040204" pitchFamily="34" charset="-120"/>
              </a:endParaRPr>
            </a:p>
          </p:txBody>
        </p:sp>
      </p:grpSp>
      <p:grpSp>
        <p:nvGrpSpPr>
          <p:cNvPr id="10" name="群組 9">
            <a:extLst>
              <a:ext uri="{FF2B5EF4-FFF2-40B4-BE49-F238E27FC236}">
                <a16:creationId xmlns:a16="http://schemas.microsoft.com/office/drawing/2014/main" id="{8B03ADD9-A89E-C4B6-E6E0-AB027BAB7636}"/>
              </a:ext>
            </a:extLst>
          </p:cNvPr>
          <p:cNvGrpSpPr/>
          <p:nvPr/>
        </p:nvGrpSpPr>
        <p:grpSpPr>
          <a:xfrm>
            <a:off x="4572000" y="4000510"/>
            <a:ext cx="2452240" cy="540000"/>
            <a:chOff x="4050160" y="4092992"/>
            <a:chExt cx="2452240" cy="540000"/>
          </a:xfrm>
        </p:grpSpPr>
        <p:sp>
          <p:nvSpPr>
            <p:cNvPr id="11" name="橢圓 10">
              <a:extLst>
                <a:ext uri="{FF2B5EF4-FFF2-40B4-BE49-F238E27FC236}">
                  <a16:creationId xmlns:a16="http://schemas.microsoft.com/office/drawing/2014/main" id="{CA01674B-1735-1410-F5F2-A79A9E8561EB}"/>
                </a:ext>
              </a:extLst>
            </p:cNvPr>
            <p:cNvSpPr/>
            <p:nvPr/>
          </p:nvSpPr>
          <p:spPr>
            <a:xfrm>
              <a:off x="4050160" y="4092992"/>
              <a:ext cx="540000" cy="540000"/>
            </a:xfrm>
            <a:prstGeom prst="ellipse">
              <a:avLst/>
            </a:prstGeom>
            <a:solidFill>
              <a:schemeClr val="bg1"/>
            </a:solidFill>
            <a:ln w="28575">
              <a:solidFill>
                <a:srgbClr val="23735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cs typeface="Aharoni" panose="02010803020104030203" pitchFamily="2" charset="-79"/>
                </a:rPr>
                <a:t>伍</a:t>
              </a:r>
            </a:p>
          </p:txBody>
        </p:sp>
        <p:sp>
          <p:nvSpPr>
            <p:cNvPr id="12" name="文字方塊 11">
              <a:extLst>
                <a:ext uri="{FF2B5EF4-FFF2-40B4-BE49-F238E27FC236}">
                  <a16:creationId xmlns:a16="http://schemas.microsoft.com/office/drawing/2014/main" id="{DFFCC7D3-2A18-5180-11C1-D61ACE87CC14}"/>
                </a:ext>
              </a:extLst>
            </p:cNvPr>
            <p:cNvSpPr txBox="1"/>
            <p:nvPr/>
          </p:nvSpPr>
          <p:spPr>
            <a:xfrm>
              <a:off x="4636410" y="4162937"/>
              <a:ext cx="1865990" cy="400110"/>
            </a:xfrm>
            <a:prstGeom prst="rect">
              <a:avLst/>
            </a:prstGeom>
            <a:noFill/>
          </p:spPr>
          <p:txBody>
            <a:bodyPr wrap="square">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預定執行進度</a:t>
              </a:r>
              <a:endParaRPr lang="en-US" altLang="zh-TW" sz="2000" b="1" dirty="0">
                <a:solidFill>
                  <a:schemeClr val="accent6">
                    <a:lumMod val="75000"/>
                  </a:schemeClr>
                </a:solidFill>
                <a:latin typeface="微軟正黑體" panose="020B0604030504040204" pitchFamily="34" charset="-120"/>
                <a:ea typeface="微軟正黑體" panose="020B0604030504040204" pitchFamily="34" charset="-120"/>
              </a:endParaRPr>
            </a:p>
          </p:txBody>
        </p:sp>
      </p:grpSp>
      <p:grpSp>
        <p:nvGrpSpPr>
          <p:cNvPr id="13" name="群組 12">
            <a:extLst>
              <a:ext uri="{FF2B5EF4-FFF2-40B4-BE49-F238E27FC236}">
                <a16:creationId xmlns:a16="http://schemas.microsoft.com/office/drawing/2014/main" id="{F9822A0F-7260-3498-3564-8B8046B7D503}"/>
              </a:ext>
            </a:extLst>
          </p:cNvPr>
          <p:cNvGrpSpPr/>
          <p:nvPr/>
        </p:nvGrpSpPr>
        <p:grpSpPr>
          <a:xfrm>
            <a:off x="4572000" y="4818770"/>
            <a:ext cx="3287010" cy="707886"/>
            <a:chOff x="4050160" y="4873653"/>
            <a:chExt cx="3287010" cy="707886"/>
          </a:xfrm>
        </p:grpSpPr>
        <p:sp>
          <p:nvSpPr>
            <p:cNvPr id="14" name="橢圓 13">
              <a:extLst>
                <a:ext uri="{FF2B5EF4-FFF2-40B4-BE49-F238E27FC236}">
                  <a16:creationId xmlns:a16="http://schemas.microsoft.com/office/drawing/2014/main" id="{4AE75A8F-8F70-DAC4-2E03-F4D4954B8C0F}"/>
                </a:ext>
              </a:extLst>
            </p:cNvPr>
            <p:cNvSpPr/>
            <p:nvPr/>
          </p:nvSpPr>
          <p:spPr>
            <a:xfrm>
              <a:off x="4050160" y="4957596"/>
              <a:ext cx="540000" cy="540000"/>
            </a:xfrm>
            <a:prstGeom prst="ellipse">
              <a:avLst/>
            </a:prstGeom>
            <a:solidFill>
              <a:schemeClr val="bg1"/>
            </a:solidFill>
            <a:ln w="28575">
              <a:solidFill>
                <a:srgbClr val="23735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cs typeface="Aharoni" panose="02010803020104030203" pitchFamily="2" charset="-79"/>
                </a:rPr>
                <a:t>陸</a:t>
              </a:r>
            </a:p>
          </p:txBody>
        </p:sp>
        <p:sp>
          <p:nvSpPr>
            <p:cNvPr id="15" name="文字方塊 14">
              <a:extLst>
                <a:ext uri="{FF2B5EF4-FFF2-40B4-BE49-F238E27FC236}">
                  <a16:creationId xmlns:a16="http://schemas.microsoft.com/office/drawing/2014/main" id="{CA5FFF12-0C54-7B8C-18BF-1C35AE367AB8}"/>
                </a:ext>
              </a:extLst>
            </p:cNvPr>
            <p:cNvSpPr txBox="1"/>
            <p:nvPr/>
          </p:nvSpPr>
          <p:spPr>
            <a:xfrm>
              <a:off x="4636410" y="4873653"/>
              <a:ext cx="2700760" cy="707886"/>
            </a:xfrm>
            <a:prstGeom prst="rect">
              <a:avLst/>
            </a:prstGeom>
            <a:noFill/>
          </p:spPr>
          <p:txBody>
            <a:bodyPr wrap="square">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績效指標產出規劃及成果供產業應用</a:t>
              </a:r>
              <a:endParaRPr lang="en-US" altLang="zh-TW" sz="2000" b="1" dirty="0">
                <a:solidFill>
                  <a:schemeClr val="accent6">
                    <a:lumMod val="75000"/>
                  </a:schemeClr>
                </a:solidFill>
                <a:latin typeface="微軟正黑體" panose="020B0604030504040204" pitchFamily="34" charset="-120"/>
                <a:ea typeface="微軟正黑體" panose="020B0604030504040204" pitchFamily="34" charset="-120"/>
              </a:endParaRPr>
            </a:p>
          </p:txBody>
        </p:sp>
      </p:grpSp>
      <p:grpSp>
        <p:nvGrpSpPr>
          <p:cNvPr id="16" name="群組 15">
            <a:extLst>
              <a:ext uri="{FF2B5EF4-FFF2-40B4-BE49-F238E27FC236}">
                <a16:creationId xmlns:a16="http://schemas.microsoft.com/office/drawing/2014/main" id="{B81DC9E8-A779-E9AB-31A7-51ECA15BBFEA}"/>
              </a:ext>
            </a:extLst>
          </p:cNvPr>
          <p:cNvGrpSpPr/>
          <p:nvPr/>
        </p:nvGrpSpPr>
        <p:grpSpPr>
          <a:xfrm>
            <a:off x="4572000" y="3182248"/>
            <a:ext cx="3752252" cy="540000"/>
            <a:chOff x="4050160" y="3379039"/>
            <a:chExt cx="3752252" cy="540000"/>
          </a:xfrm>
        </p:grpSpPr>
        <p:sp>
          <p:nvSpPr>
            <p:cNvPr id="17" name="橢圓 16">
              <a:extLst>
                <a:ext uri="{FF2B5EF4-FFF2-40B4-BE49-F238E27FC236}">
                  <a16:creationId xmlns:a16="http://schemas.microsoft.com/office/drawing/2014/main" id="{7F5AC67A-702E-703C-C9A7-CE0E7E55D112}"/>
                </a:ext>
              </a:extLst>
            </p:cNvPr>
            <p:cNvSpPr/>
            <p:nvPr/>
          </p:nvSpPr>
          <p:spPr>
            <a:xfrm>
              <a:off x="4050160" y="3379039"/>
              <a:ext cx="540000" cy="540000"/>
            </a:xfrm>
            <a:prstGeom prst="ellipse">
              <a:avLst/>
            </a:prstGeom>
            <a:solidFill>
              <a:schemeClr val="bg1"/>
            </a:solidFill>
            <a:ln w="28575">
              <a:solidFill>
                <a:srgbClr val="23735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cs typeface="Aharoni" panose="02010803020104030203" pitchFamily="2" charset="-79"/>
                </a:rPr>
                <a:t>肆</a:t>
              </a:r>
            </a:p>
          </p:txBody>
        </p:sp>
        <p:sp>
          <p:nvSpPr>
            <p:cNvPr id="18" name="文字方塊 20">
              <a:extLst>
                <a:ext uri="{FF2B5EF4-FFF2-40B4-BE49-F238E27FC236}">
                  <a16:creationId xmlns:a16="http://schemas.microsoft.com/office/drawing/2014/main" id="{EFC82F89-2A12-84E2-BAFB-AEACD196BFB9}"/>
                </a:ext>
              </a:extLst>
            </p:cNvPr>
            <p:cNvSpPr txBox="1"/>
            <p:nvPr/>
          </p:nvSpPr>
          <p:spPr>
            <a:xfrm>
              <a:off x="4636410" y="3448984"/>
              <a:ext cx="3166002"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預期效益及效益評估方式</a:t>
              </a:r>
              <a:endParaRPr lang="en-US" altLang="zh-TW" sz="2000" b="1" dirty="0">
                <a:solidFill>
                  <a:schemeClr val="accent6">
                    <a:lumMod val="75000"/>
                  </a:schemeClr>
                </a:solidFill>
                <a:latin typeface="微軟正黑體" panose="020B0604030504040204" pitchFamily="34" charset="-120"/>
                <a:ea typeface="微軟正黑體" panose="020B0604030504040204" pitchFamily="34" charset="-120"/>
              </a:endParaRPr>
            </a:p>
          </p:txBody>
        </p:sp>
      </p:grpSp>
      <p:grpSp>
        <p:nvGrpSpPr>
          <p:cNvPr id="19" name="群組 18">
            <a:extLst>
              <a:ext uri="{FF2B5EF4-FFF2-40B4-BE49-F238E27FC236}">
                <a16:creationId xmlns:a16="http://schemas.microsoft.com/office/drawing/2014/main" id="{EC25D452-55AD-51E0-2B0C-2F5ABD4A651F}"/>
              </a:ext>
            </a:extLst>
          </p:cNvPr>
          <p:cNvGrpSpPr/>
          <p:nvPr/>
        </p:nvGrpSpPr>
        <p:grpSpPr>
          <a:xfrm>
            <a:off x="4572000" y="2196100"/>
            <a:ext cx="3752252" cy="707886"/>
            <a:chOff x="4050160" y="2433733"/>
            <a:chExt cx="3752252" cy="707886"/>
          </a:xfrm>
        </p:grpSpPr>
        <p:sp>
          <p:nvSpPr>
            <p:cNvPr id="20" name="橢圓 19">
              <a:extLst>
                <a:ext uri="{FF2B5EF4-FFF2-40B4-BE49-F238E27FC236}">
                  <a16:creationId xmlns:a16="http://schemas.microsoft.com/office/drawing/2014/main" id="{AB25D21B-994B-CF05-9582-582204C308FF}"/>
                </a:ext>
              </a:extLst>
            </p:cNvPr>
            <p:cNvSpPr/>
            <p:nvPr/>
          </p:nvSpPr>
          <p:spPr>
            <a:xfrm>
              <a:off x="4050160" y="2517676"/>
              <a:ext cx="540000" cy="540000"/>
            </a:xfrm>
            <a:prstGeom prst="ellipse">
              <a:avLst/>
            </a:prstGeom>
            <a:solidFill>
              <a:schemeClr val="bg1"/>
            </a:solidFill>
            <a:ln w="28575">
              <a:solidFill>
                <a:srgbClr val="23735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cs typeface="Aharoni" panose="02010803020104030203" pitchFamily="2" charset="-79"/>
                </a:rPr>
                <a:t>參</a:t>
              </a:r>
            </a:p>
          </p:txBody>
        </p:sp>
        <p:sp>
          <p:nvSpPr>
            <p:cNvPr id="21" name="文字方塊 20">
              <a:extLst>
                <a:ext uri="{FF2B5EF4-FFF2-40B4-BE49-F238E27FC236}">
                  <a16:creationId xmlns:a16="http://schemas.microsoft.com/office/drawing/2014/main" id="{AAA5CC74-86EE-3FC5-A61F-9894B2FEF0B0}"/>
                </a:ext>
              </a:extLst>
            </p:cNvPr>
            <p:cNvSpPr txBox="1"/>
            <p:nvPr/>
          </p:nvSpPr>
          <p:spPr>
            <a:xfrm>
              <a:off x="4636410" y="2433733"/>
              <a:ext cx="3166002" cy="707886"/>
            </a:xfrm>
            <a:prstGeom prst="rect">
              <a:avLst/>
            </a:prstGeom>
            <a:noFill/>
          </p:spPr>
          <p:txBody>
            <a:bodyPr wrap="square">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重要工作項目、實施方法及扣合</a:t>
              </a:r>
              <a:r>
                <a:rPr lang="en-US" altLang="zh-TW" sz="2000" b="1" dirty="0">
                  <a:solidFill>
                    <a:schemeClr val="accent6">
                      <a:lumMod val="75000"/>
                    </a:schemeClr>
                  </a:solidFill>
                  <a:latin typeface="微軟正黑體" panose="020B0604030504040204" pitchFamily="34" charset="-120"/>
                  <a:ea typeface="微軟正黑體" panose="020B0604030504040204" pitchFamily="34" charset="-120"/>
                </a:rPr>
                <a:t>OKR</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說明</a:t>
              </a:r>
              <a:endParaRPr lang="en-US" altLang="zh-TW" sz="2000" b="1" dirty="0">
                <a:solidFill>
                  <a:schemeClr val="accent6">
                    <a:lumMod val="75000"/>
                  </a:schemeClr>
                </a:solidFill>
                <a:latin typeface="微軟正黑體" panose="020B0604030504040204" pitchFamily="34" charset="-120"/>
                <a:ea typeface="微軟正黑體" panose="020B0604030504040204" pitchFamily="34" charset="-120"/>
              </a:endParaRPr>
            </a:p>
          </p:txBody>
        </p:sp>
      </p:grpSp>
      <p:grpSp>
        <p:nvGrpSpPr>
          <p:cNvPr id="22" name="群組 21">
            <a:extLst>
              <a:ext uri="{FF2B5EF4-FFF2-40B4-BE49-F238E27FC236}">
                <a16:creationId xmlns:a16="http://schemas.microsoft.com/office/drawing/2014/main" id="{96534198-DBE4-4404-5E46-3FC18628E3B0}"/>
              </a:ext>
            </a:extLst>
          </p:cNvPr>
          <p:cNvGrpSpPr/>
          <p:nvPr/>
        </p:nvGrpSpPr>
        <p:grpSpPr>
          <a:xfrm>
            <a:off x="4583897" y="5790920"/>
            <a:ext cx="3275113" cy="540000"/>
            <a:chOff x="4050160" y="4957596"/>
            <a:chExt cx="3275113" cy="540000"/>
          </a:xfrm>
        </p:grpSpPr>
        <p:sp>
          <p:nvSpPr>
            <p:cNvPr id="23" name="橢圓 22">
              <a:extLst>
                <a:ext uri="{FF2B5EF4-FFF2-40B4-BE49-F238E27FC236}">
                  <a16:creationId xmlns:a16="http://schemas.microsoft.com/office/drawing/2014/main" id="{4339B1F3-A0C4-8647-B9AC-AB6D8D650FB0}"/>
                </a:ext>
              </a:extLst>
            </p:cNvPr>
            <p:cNvSpPr/>
            <p:nvPr/>
          </p:nvSpPr>
          <p:spPr>
            <a:xfrm>
              <a:off x="4050160" y="4957596"/>
              <a:ext cx="540000" cy="540000"/>
            </a:xfrm>
            <a:prstGeom prst="ellipse">
              <a:avLst/>
            </a:prstGeom>
            <a:solidFill>
              <a:schemeClr val="bg1"/>
            </a:solidFill>
            <a:ln w="28575">
              <a:solidFill>
                <a:srgbClr val="23735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cs typeface="Aharoni" panose="02010803020104030203" pitchFamily="2" charset="-79"/>
                </a:rPr>
                <a:t>柒</a:t>
              </a:r>
            </a:p>
          </p:txBody>
        </p:sp>
        <p:sp>
          <p:nvSpPr>
            <p:cNvPr id="24" name="文字方塊 23">
              <a:extLst>
                <a:ext uri="{FF2B5EF4-FFF2-40B4-BE49-F238E27FC236}">
                  <a16:creationId xmlns:a16="http://schemas.microsoft.com/office/drawing/2014/main" id="{8ED5863D-32DC-3C18-2920-8E94906562B8}"/>
                </a:ext>
              </a:extLst>
            </p:cNvPr>
            <p:cNvSpPr txBox="1"/>
            <p:nvPr/>
          </p:nvSpPr>
          <p:spPr>
            <a:xfrm>
              <a:off x="4624513" y="5027541"/>
              <a:ext cx="2700760" cy="400110"/>
            </a:xfrm>
            <a:prstGeom prst="rect">
              <a:avLst/>
            </a:prstGeom>
            <a:noFill/>
          </p:spPr>
          <p:txBody>
            <a:bodyPr wrap="square">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經費編列</a:t>
              </a:r>
              <a:endParaRPr lang="en-US" altLang="zh-TW" sz="2000" b="1" dirty="0">
                <a:solidFill>
                  <a:schemeClr val="accent6">
                    <a:lumMod val="75000"/>
                  </a:schemeClr>
                </a:solidFill>
                <a:latin typeface="微軟正黑體" panose="020B0604030504040204" pitchFamily="34" charset="-120"/>
                <a:ea typeface="微軟正黑體" panose="020B0604030504040204" pitchFamily="34" charset="-120"/>
              </a:endParaRPr>
            </a:p>
          </p:txBody>
        </p:sp>
      </p:grpSp>
      <p:pic>
        <p:nvPicPr>
          <p:cNvPr id="25" name="圖片 24" descr="一張含有 文字, 字型, 標誌, 符號 的圖片&#10;&#10;自動產生的描述">
            <a:extLst>
              <a:ext uri="{FF2B5EF4-FFF2-40B4-BE49-F238E27FC236}">
                <a16:creationId xmlns:a16="http://schemas.microsoft.com/office/drawing/2014/main" id="{7D206A89-6698-A38E-7108-22C3F45249E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6" name="投影片編號版面配置區 5">
            <a:extLst>
              <a:ext uri="{FF2B5EF4-FFF2-40B4-BE49-F238E27FC236}">
                <a16:creationId xmlns:a16="http://schemas.microsoft.com/office/drawing/2014/main" id="{D1415859-5B39-4C1D-9683-2764B59D6072}"/>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2</a:t>
            </a:fld>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1692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6B19D207-D0BB-CF5A-0823-516FDCCD1F9E}"/>
              </a:ext>
            </a:extLst>
          </p:cNvPr>
          <p:cNvGraphicFramePr>
            <a:graphicFrameLocks noGrp="1"/>
          </p:cNvGraphicFramePr>
          <p:nvPr>
            <p:extLst>
              <p:ext uri="{D42A27DB-BD31-4B8C-83A1-F6EECF244321}">
                <p14:modId xmlns:p14="http://schemas.microsoft.com/office/powerpoint/2010/main" val="2581538145"/>
              </p:ext>
            </p:extLst>
          </p:nvPr>
        </p:nvGraphicFramePr>
        <p:xfrm>
          <a:off x="252000" y="850638"/>
          <a:ext cx="8639999" cy="5997117"/>
        </p:xfrm>
        <a:graphic>
          <a:graphicData uri="http://schemas.openxmlformats.org/drawingml/2006/table">
            <a:tbl>
              <a:tblPr firstRow="1" firstCol="1" bandRow="1">
                <a:tableStyleId>{5C22544A-7EE6-4342-B048-85BDC9FD1C3A}</a:tableStyleId>
              </a:tblPr>
              <a:tblGrid>
                <a:gridCol w="894629">
                  <a:extLst>
                    <a:ext uri="{9D8B030D-6E8A-4147-A177-3AD203B41FA5}">
                      <a16:colId xmlns:a16="http://schemas.microsoft.com/office/drawing/2014/main" val="2459405567"/>
                    </a:ext>
                  </a:extLst>
                </a:gridCol>
                <a:gridCol w="1959428">
                  <a:extLst>
                    <a:ext uri="{9D8B030D-6E8A-4147-A177-3AD203B41FA5}">
                      <a16:colId xmlns:a16="http://schemas.microsoft.com/office/drawing/2014/main" val="1736952659"/>
                    </a:ext>
                  </a:extLst>
                </a:gridCol>
                <a:gridCol w="4056743">
                  <a:extLst>
                    <a:ext uri="{9D8B030D-6E8A-4147-A177-3AD203B41FA5}">
                      <a16:colId xmlns:a16="http://schemas.microsoft.com/office/drawing/2014/main" val="629494098"/>
                    </a:ext>
                  </a:extLst>
                </a:gridCol>
                <a:gridCol w="1729199">
                  <a:extLst>
                    <a:ext uri="{9D8B030D-6E8A-4147-A177-3AD203B41FA5}">
                      <a16:colId xmlns:a16="http://schemas.microsoft.com/office/drawing/2014/main" val="1419312439"/>
                    </a:ext>
                  </a:extLst>
                </a:gridCol>
              </a:tblGrid>
              <a:tr h="0">
                <a:tc>
                  <a:txBody>
                    <a:bodyPr/>
                    <a:lstStyle/>
                    <a:p>
                      <a:pPr marL="15240" indent="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績效構面 </a:t>
                      </a: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15240" marR="3556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細項指標 </a:t>
                      </a: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15240" marR="73660" indent="0" algn="ctr" defTabSz="914400" rtl="0" eaLnBrk="1" latinLnBrk="0" hangingPunct="1">
                        <a:lnSpc>
                          <a:spcPct val="107000"/>
                        </a:lnSpc>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衡量指標</a:t>
                      </a:r>
                      <a:r>
                        <a:rPr lang="en-US" sz="1200" kern="100" dirty="0">
                          <a:solidFill>
                            <a:schemeClr val="dk1"/>
                          </a:solidFill>
                          <a:effectLst/>
                          <a:latin typeface="微軟正黑體" panose="020B0604030504040204" pitchFamily="34" charset="-120"/>
                          <a:ea typeface="微軟正黑體" panose="020B0604030504040204" pitchFamily="34" charset="-120"/>
                          <a:cs typeface="+mn-cs"/>
                        </a:rPr>
                        <a:t>(KPI) </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tc>
                  <a:txBody>
                    <a:bodyPr/>
                    <a:lstStyle/>
                    <a:p>
                      <a:pPr marL="1524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產出數單位 </a:t>
                      </a: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C9E2BC"/>
                    </a:solidFill>
                  </a:tcPr>
                </a:tc>
                <a:extLst>
                  <a:ext uri="{0D108BD9-81ED-4DB2-BD59-A6C34878D82A}">
                    <a16:rowId xmlns:a16="http://schemas.microsoft.com/office/drawing/2014/main" val="2395423939"/>
                  </a:ext>
                </a:extLst>
              </a:tr>
              <a:tr h="140230">
                <a:tc rowSpan="9">
                  <a:txBody>
                    <a:bodyPr/>
                    <a:lstStyle/>
                    <a:p>
                      <a:pPr marL="1524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社會效益</a:t>
                      </a:r>
                    </a:p>
                  </a:txBody>
                  <a:tcPr marL="53340" marR="11430" marT="25400"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l" defTabSz="914400" rtl="0" eaLnBrk="1" latinLnBrk="0" hangingPunct="1">
                        <a:lnSpc>
                          <a:spcPct val="107000"/>
                        </a:lnSpc>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優良</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安全產品</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器</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優良</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安全產品</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器資材生產率</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擴及率</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檢測率 </a:t>
                      </a:r>
                    </a:p>
                  </a:txBody>
                  <a:tcPr marL="53340" marR="11430" marT="2540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en-US" altLang="zh-TW" sz="11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6397235"/>
                  </a:ext>
                </a:extLst>
              </a:tr>
              <a:tr h="140230">
                <a:tc vMerge="1">
                  <a:txBody>
                    <a:bodyPr/>
                    <a:lstStyle/>
                    <a:p>
                      <a:pPr marL="15240" algn="l" defTabSz="914400" rtl="0" eaLnBrk="1" latinLnBrk="0" hangingPunct="1">
                        <a:lnSpc>
                          <a:spcPct val="107000"/>
                        </a:lnSpc>
                        <a:spcAft>
                          <a:spcPts val="800"/>
                        </a:spcAft>
                      </a:pPr>
                      <a:r>
                        <a:rPr lang="en-US" sz="1200" kern="100" dirty="0">
                          <a:solidFill>
                            <a:schemeClr val="dk1"/>
                          </a:solidFill>
                          <a:effectLst/>
                          <a:latin typeface="+mn-lt"/>
                          <a:ea typeface="+mn-ea"/>
                          <a:cs typeface="+mn-cs"/>
                        </a:rPr>
                        <a:t> </a:t>
                      </a:r>
                      <a:endParaRPr lang="zh-TW" altLang="en-US" sz="1200" kern="100" dirty="0">
                        <a:solidFill>
                          <a:schemeClr val="dk1"/>
                        </a:solidFill>
                        <a:effectLst/>
                        <a:latin typeface="+mn-lt"/>
                        <a:ea typeface="+mn-ea"/>
                        <a:cs typeface="+mn-cs"/>
                      </a:endParaRPr>
                    </a:p>
                  </a:txBody>
                  <a:tcPr marL="18538" marR="3973" marT="8828" marB="0"/>
                </a:tc>
                <a:tc>
                  <a:txBody>
                    <a:bodyPr/>
                    <a:lstStyle/>
                    <a:p>
                      <a:pPr marL="15240" algn="l" defTabSz="914400" rtl="0" eaLnBrk="1" latinLnBrk="0" hangingPunct="1">
                        <a:lnSpc>
                          <a:spcPct val="107000"/>
                        </a:lnSpc>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資材生產率</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擴及率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其他 </a:t>
                      </a: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7899507"/>
                  </a:ext>
                </a:extLst>
              </a:tr>
              <a:tr h="140031">
                <a:tc vMerge="1">
                  <a:txBody>
                    <a:bodyPr/>
                    <a:lstStyle/>
                    <a:p>
                      <a:endParaRPr lang="zh-TW" altLang="en-US"/>
                    </a:p>
                  </a:txBody>
                  <a:tcPr/>
                </a:tc>
                <a:tc rowSpan="2">
                  <a:txBody>
                    <a:bodyPr/>
                    <a:lstStyle/>
                    <a:p>
                      <a:pPr marL="15240" algn="l" defTabSz="914400" rtl="0" eaLnBrk="1" latinLnBrk="0" hangingPunct="1">
                        <a:lnSpc>
                          <a:spcPct val="107000"/>
                        </a:lnSpc>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病蟲害</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動物疫病預防</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治</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率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病蟲害</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動物疫病預防</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治</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率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42545" algn="ctr" defTabSz="914400" rtl="0" eaLnBrk="1" latinLnBrk="0" hangingPunct="1">
                        <a:lnSpc>
                          <a:spcPct val="107000"/>
                        </a:lnSpc>
                        <a:spcAft>
                          <a:spcPts val="0"/>
                        </a:spcAft>
                      </a:pPr>
                      <a:r>
                        <a:rPr lang="en-US" sz="11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5877497"/>
                  </a:ext>
                </a:extLst>
              </a:tr>
              <a:tr h="140230">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其他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1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1614004"/>
                  </a:ext>
                </a:extLst>
              </a:tr>
              <a:tr h="72211">
                <a:tc vMerge="1">
                  <a:txBody>
                    <a:bodyPr/>
                    <a:lstStyle/>
                    <a:p>
                      <a:endParaRPr lang="zh-TW" altLang="en-US"/>
                    </a:p>
                  </a:txBody>
                  <a:tcPr/>
                </a:tc>
                <a:tc rowSpan="3">
                  <a:txBody>
                    <a:bodyPr/>
                    <a:lstStyle/>
                    <a:p>
                      <a:pPr marL="15240" algn="l" defTabSz="914400" rtl="0" eaLnBrk="1" latinLnBrk="0" hangingPunct="1">
                        <a:lnSpc>
                          <a:spcPct val="107000"/>
                        </a:lnSpc>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資源利用與環境維護</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改善率 </a:t>
                      </a: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提升能源效率百分比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42545" algn="ctr" defTabSz="914400" rtl="0" eaLnBrk="1" latinLnBrk="0" hangingPunct="1">
                        <a:lnSpc>
                          <a:spcPct val="107000"/>
                        </a:lnSpc>
                        <a:spcAft>
                          <a:spcPts val="0"/>
                        </a:spcAft>
                      </a:pPr>
                      <a:r>
                        <a:rPr lang="en-US" sz="11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81118705"/>
                  </a:ext>
                </a:extLst>
              </a:tr>
              <a:tr h="140031">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技術開發或產品上市帶動的節約能源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42545" algn="ctr" defTabSz="914400" rtl="0" eaLnBrk="1" latinLnBrk="0" hangingPunct="1">
                        <a:lnSpc>
                          <a:spcPct val="107000"/>
                        </a:lnSpc>
                        <a:spcAft>
                          <a:spcPts val="0"/>
                        </a:spcAft>
                      </a:pPr>
                      <a:r>
                        <a:rPr lang="en-US" sz="11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7333733"/>
                  </a:ext>
                </a:extLst>
              </a:tr>
              <a:tr h="140230">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其他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1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9894749"/>
                  </a:ext>
                </a:extLst>
              </a:tr>
              <a:tr h="72013">
                <a:tc vMerge="1">
                  <a:txBody>
                    <a:bodyPr/>
                    <a:lstStyle/>
                    <a:p>
                      <a:endParaRPr lang="zh-TW" altLang="en-US"/>
                    </a:p>
                  </a:txBody>
                  <a:tcPr/>
                </a:tc>
                <a:tc rowSpan="2">
                  <a:txBody>
                    <a:bodyPr/>
                    <a:lstStyle/>
                    <a:p>
                      <a:pPr marL="15240" algn="l" defTabSz="914400" rtl="0" eaLnBrk="1" latinLnBrk="0" hangingPunct="1">
                        <a:lnSpc>
                          <a:spcPct val="107000"/>
                        </a:lnSpc>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農業就業機會 </a:t>
                      </a: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創造直接的農業就業機會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41275" algn="ctr" defTabSz="914400" rtl="0" eaLnBrk="1" latinLnBrk="0" hangingPunct="1">
                        <a:lnSpc>
                          <a:spcPct val="107000"/>
                        </a:lnSpc>
                        <a:spcAft>
                          <a:spcPts val="0"/>
                        </a:spcAft>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人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3325016"/>
                  </a:ext>
                </a:extLst>
              </a:tr>
              <a:tr h="140230">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1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0420619"/>
                  </a:ext>
                </a:extLst>
              </a:tr>
              <a:tr h="140031">
                <a:tc rowSpan="24">
                  <a:txBody>
                    <a:bodyPr/>
                    <a:lstStyle/>
                    <a:p>
                      <a:pPr marL="15240" algn="ctr" defTabSz="914400" rtl="0" eaLnBrk="1" latinLnBrk="0" hangingPunct="1">
                        <a:lnSpc>
                          <a:spcPct val="107000"/>
                        </a:lnSpc>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產業效益 </a:t>
                      </a:r>
                    </a:p>
                  </a:txBody>
                  <a:tcPr marL="18538" marR="3973" marT="8828" marB="0" vert="eaVert"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marL="15240" algn="l" defTabSz="914400" rtl="0" eaLnBrk="1" latinLnBrk="0" hangingPunct="1">
                        <a:lnSpc>
                          <a:spcPct val="107000"/>
                        </a:lnSpc>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產值</a:t>
                      </a: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量</a:t>
                      </a: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增加 </a:t>
                      </a: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產值</a:t>
                      </a: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量</a:t>
                      </a: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增加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千元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2020328"/>
                  </a:ext>
                </a:extLst>
              </a:tr>
              <a:tr h="140230">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自訂</a:t>
                      </a:r>
                      <a:r>
                        <a:rPr lang="en-US" sz="1100" kern="10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6203180"/>
                  </a:ext>
                </a:extLst>
              </a:tr>
              <a:tr h="72013">
                <a:tc vMerge="1">
                  <a:txBody>
                    <a:bodyPr/>
                    <a:lstStyle/>
                    <a:p>
                      <a:endParaRPr lang="zh-TW" altLang="en-US"/>
                    </a:p>
                  </a:txBody>
                  <a:tcPr/>
                </a:tc>
                <a:tc rowSpan="5">
                  <a:txBody>
                    <a:bodyPr/>
                    <a:lstStyle/>
                    <a:p>
                      <a:pPr marL="15240" algn="l" defTabSz="914400" rtl="0" eaLnBrk="1" latinLnBrk="0" hangingPunct="1">
                        <a:lnSpc>
                          <a:spcPct val="107000"/>
                        </a:lnSpc>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成本</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損害降低 </a:t>
                      </a: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降低成本件數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件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10563443"/>
                  </a:ext>
                </a:extLst>
              </a:tr>
              <a:tr h="140031">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降低成本金額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千元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1371135"/>
                  </a:ext>
                </a:extLst>
              </a:tr>
              <a:tr h="72013">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提升產品附加價值件數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件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8826708"/>
                  </a:ext>
                </a:extLst>
              </a:tr>
              <a:tr h="140031">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提升產品附加價值金額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7700285"/>
                  </a:ext>
                </a:extLst>
              </a:tr>
              <a:tr h="140230">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其他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2338077"/>
                  </a:ext>
                </a:extLst>
              </a:tr>
              <a:tr h="72013">
                <a:tc vMerge="1">
                  <a:txBody>
                    <a:bodyPr/>
                    <a:lstStyle/>
                    <a:p>
                      <a:endParaRPr lang="zh-TW" altLang="en-US"/>
                    </a:p>
                  </a:txBody>
                  <a:tcPr/>
                </a:tc>
                <a:tc rowSpan="3">
                  <a:txBody>
                    <a:bodyPr/>
                    <a:lstStyle/>
                    <a:p>
                      <a:pPr marL="15240" algn="l" defTabSz="914400" rtl="0" eaLnBrk="1" latinLnBrk="0" hangingPunct="1">
                        <a:lnSpc>
                          <a:spcPct val="107000"/>
                        </a:lnSpc>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增加農民收益</a:t>
                      </a: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企業獲利 </a:t>
                      </a: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其受益人數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人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8492336"/>
                  </a:ext>
                </a:extLst>
              </a:tr>
              <a:tr h="140031">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其增加農民收益</a:t>
                      </a: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企業獲利金額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11558909"/>
                  </a:ext>
                </a:extLst>
              </a:tr>
              <a:tr h="140230">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其他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2624313"/>
                  </a:ext>
                </a:extLst>
              </a:tr>
              <a:tr h="140031">
                <a:tc vMerge="1">
                  <a:txBody>
                    <a:bodyPr/>
                    <a:lstStyle/>
                    <a:p>
                      <a:endParaRPr lang="zh-TW" altLang="en-US"/>
                    </a:p>
                  </a:txBody>
                  <a:tcPr/>
                </a:tc>
                <a:tc rowSpan="7">
                  <a:txBody>
                    <a:bodyPr/>
                    <a:lstStyle/>
                    <a:p>
                      <a:pPr marL="15240" algn="l" defTabSz="914400" rtl="0" eaLnBrk="1" latinLnBrk="0" hangingPunct="1">
                        <a:lnSpc>
                          <a:spcPct val="107000"/>
                        </a:lnSpc>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促成企業</a:t>
                      </a: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產業團體投資 </a:t>
                      </a: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其促成企業</a:t>
                      </a: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產業團體研發投資數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5183987"/>
                  </a:ext>
                </a:extLst>
              </a:tr>
              <a:tr h="140031">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其促成企業</a:t>
                      </a: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產業團體研發投資金額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0614758"/>
                  </a:ext>
                </a:extLst>
              </a:tr>
              <a:tr h="140031">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其促成企業</a:t>
                      </a: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產業團體生產投資數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件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1856842"/>
                  </a:ext>
                </a:extLst>
              </a:tr>
              <a:tr h="140031">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其促成企業</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產業團體生產投資金額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千元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6827196"/>
                  </a:ext>
                </a:extLst>
              </a:tr>
              <a:tr h="72013">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其產品上市項數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項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6611706"/>
                  </a:ext>
                </a:extLst>
              </a:tr>
              <a:tr h="140031">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其產品上市金額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千元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4460995"/>
                  </a:ext>
                </a:extLst>
              </a:tr>
              <a:tr h="140230">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100298"/>
                  </a:ext>
                </a:extLst>
              </a:tr>
              <a:tr h="140031">
                <a:tc vMerge="1">
                  <a:txBody>
                    <a:bodyPr/>
                    <a:lstStyle/>
                    <a:p>
                      <a:endParaRPr lang="zh-TW" altLang="en-US"/>
                    </a:p>
                  </a:txBody>
                  <a:tcPr/>
                </a:tc>
                <a:tc rowSpan="7">
                  <a:txBody>
                    <a:bodyPr/>
                    <a:lstStyle/>
                    <a:p>
                      <a:pPr marL="15240" algn="l" defTabSz="914400" rtl="0" eaLnBrk="1" latinLnBrk="0" hangingPunct="1">
                        <a:lnSpc>
                          <a:spcPct val="107000"/>
                        </a:lnSpc>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創新育成 </a:t>
                      </a:r>
                    </a:p>
                  </a:txBody>
                  <a:tcPr marL="18538" marR="3973" marT="8828"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新增進駐育成中心廠商家數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家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4613141"/>
                  </a:ext>
                </a:extLst>
              </a:tr>
              <a:tr h="72013">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招商活動次數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場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5534722"/>
                  </a:ext>
                </a:extLst>
              </a:tr>
              <a:tr h="72013">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先期洽談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場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8147440"/>
                  </a:ext>
                </a:extLst>
              </a:tr>
              <a:tr h="72013">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組成個案輔導小組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組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04227702"/>
                  </a:ext>
                </a:extLst>
              </a:tr>
              <a:tr h="72211">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座談會</a:t>
                      </a: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專題演講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場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6844772"/>
                  </a:ext>
                </a:extLst>
              </a:tr>
              <a:tr h="72013">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a:solidFill>
                            <a:schemeClr val="dk1"/>
                          </a:solidFill>
                          <a:effectLst/>
                          <a:latin typeface="微軟正黑體" panose="020B0604030504040204" pitchFamily="34" charset="-120"/>
                          <a:ea typeface="微軟正黑體" panose="020B0604030504040204" pitchFamily="34" charset="-120"/>
                          <a:cs typeface="+mn-cs"/>
                        </a:rPr>
                        <a:t>獲取標章或獎勵補助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marR="38100" algn="ctr" defTabSz="914400" rtl="0" eaLnBrk="1" latinLnBrk="0" hangingPunct="1">
                        <a:lnSpc>
                          <a:spcPct val="107000"/>
                        </a:lnSpc>
                        <a:spcAft>
                          <a:spcPts val="0"/>
                        </a:spcAft>
                      </a:pP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件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1038211"/>
                  </a:ext>
                </a:extLst>
              </a:tr>
              <a:tr h="0">
                <a:tc vMerge="1">
                  <a:txBody>
                    <a:bodyPr/>
                    <a:lstStyle/>
                    <a:p>
                      <a:endParaRPr lang="zh-TW" altLang="en-US"/>
                    </a:p>
                  </a:txBody>
                  <a:tcPr/>
                </a:tc>
                <a:tc vMerge="1">
                  <a:txBody>
                    <a:bodyPr/>
                    <a:lstStyle/>
                    <a:p>
                      <a:endParaRPr lang="zh-TW" altLang="en-US"/>
                    </a:p>
                  </a:txBody>
                  <a:tcPr/>
                </a:tc>
                <a:tc>
                  <a:txBody>
                    <a:bodyPr/>
                    <a:lstStyle/>
                    <a:p>
                      <a:pPr marL="15240" algn="l"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其他 </a:t>
                      </a: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15240" algn="ctr" defTabSz="914400" rtl="0" eaLnBrk="1" latinLnBrk="0" hangingPunct="1">
                        <a:lnSpc>
                          <a:spcPct val="107000"/>
                        </a:lnSpc>
                      </a:pPr>
                      <a:r>
                        <a:rPr lang="en-US" sz="11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rPr>
                        <a:t>自訂</a:t>
                      </a:r>
                      <a:r>
                        <a:rPr lang="en-US" sz="110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1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8538" marR="3973" marT="8828"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2390817"/>
                  </a:ext>
                </a:extLst>
              </a:tr>
            </a:tbl>
          </a:graphicData>
        </a:graphic>
      </p:graphicFrame>
      <p:grpSp>
        <p:nvGrpSpPr>
          <p:cNvPr id="3" name="群組 2">
            <a:extLst>
              <a:ext uri="{FF2B5EF4-FFF2-40B4-BE49-F238E27FC236}">
                <a16:creationId xmlns:a16="http://schemas.microsoft.com/office/drawing/2014/main" id="{4791BF89-FFB9-56FF-2249-BE987028080B}"/>
              </a:ext>
            </a:extLst>
          </p:cNvPr>
          <p:cNvGrpSpPr/>
          <p:nvPr/>
        </p:nvGrpSpPr>
        <p:grpSpPr>
          <a:xfrm>
            <a:off x="407327" y="280427"/>
            <a:ext cx="8520012" cy="584775"/>
            <a:chOff x="407327" y="280427"/>
            <a:chExt cx="8520012" cy="584775"/>
          </a:xfrm>
        </p:grpSpPr>
        <p:grpSp>
          <p:nvGrpSpPr>
            <p:cNvPr id="4" name="群組 3">
              <a:extLst>
                <a:ext uri="{FF2B5EF4-FFF2-40B4-BE49-F238E27FC236}">
                  <a16:creationId xmlns:a16="http://schemas.microsoft.com/office/drawing/2014/main" id="{83C7EE14-61E4-C6F4-6E5F-72E7FB13211E}"/>
                </a:ext>
              </a:extLst>
            </p:cNvPr>
            <p:cNvGrpSpPr/>
            <p:nvPr/>
          </p:nvGrpSpPr>
          <p:grpSpPr>
            <a:xfrm>
              <a:off x="1061266" y="304800"/>
              <a:ext cx="7866073" cy="536031"/>
              <a:chOff x="1061266" y="304800"/>
              <a:chExt cx="7866073" cy="536031"/>
            </a:xfrm>
          </p:grpSpPr>
          <p:sp>
            <p:nvSpPr>
              <p:cNvPr id="6" name="文字方塊 5">
                <a:extLst>
                  <a:ext uri="{FF2B5EF4-FFF2-40B4-BE49-F238E27FC236}">
                    <a16:creationId xmlns:a16="http://schemas.microsoft.com/office/drawing/2014/main" id="{1DBAAAAA-6FDA-7F09-AB62-DF185B40F356}"/>
                  </a:ext>
                </a:extLst>
              </p:cNvPr>
              <p:cNvSpPr txBox="1"/>
              <p:nvPr/>
            </p:nvSpPr>
            <p:spPr>
              <a:xfrm>
                <a:off x="1061266" y="317611"/>
                <a:ext cx="7866073" cy="523220"/>
              </a:xfrm>
              <a:prstGeom prst="rect">
                <a:avLst/>
              </a:prstGeom>
              <a:noFill/>
            </p:spPr>
            <p:txBody>
              <a:bodyPr wrap="square">
                <a:spAutoFit/>
              </a:bodyPr>
              <a:lstStyle/>
              <a:p>
                <a:r>
                  <a:rPr lang="zh-TW" altLang="en-US" sz="28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農業部科技計畫績效指標</a:t>
                </a:r>
              </a:p>
            </p:txBody>
          </p:sp>
          <p:cxnSp>
            <p:nvCxnSpPr>
              <p:cNvPr id="7" name="直線接點 6">
                <a:extLst>
                  <a:ext uri="{FF2B5EF4-FFF2-40B4-BE49-F238E27FC236}">
                    <a16:creationId xmlns:a16="http://schemas.microsoft.com/office/drawing/2014/main" id="{9FBF6124-24EA-3290-E3A2-39486EC8A249}"/>
                  </a:ext>
                </a:extLst>
              </p:cNvPr>
              <p:cNvCxnSpPr/>
              <p:nvPr/>
            </p:nvCxnSpPr>
            <p:spPr>
              <a:xfrm flipV="1">
                <a:off x="1061266" y="304800"/>
                <a:ext cx="0" cy="536031"/>
              </a:xfrm>
              <a:prstGeom prst="line">
                <a:avLst/>
              </a:prstGeom>
              <a:ln w="76200">
                <a:solidFill>
                  <a:srgbClr val="FF8856"/>
                </a:solidFill>
              </a:ln>
            </p:spPr>
            <p:style>
              <a:lnRef idx="1">
                <a:schemeClr val="accent1"/>
              </a:lnRef>
              <a:fillRef idx="0">
                <a:schemeClr val="accent1"/>
              </a:fillRef>
              <a:effectRef idx="0">
                <a:schemeClr val="accent1"/>
              </a:effectRef>
              <a:fontRef idx="minor">
                <a:schemeClr val="tx1"/>
              </a:fontRef>
            </p:style>
          </p:cxnSp>
        </p:grpSp>
        <p:sp>
          <p:nvSpPr>
            <p:cNvPr id="5" name="文字方塊 4">
              <a:extLst>
                <a:ext uri="{FF2B5EF4-FFF2-40B4-BE49-F238E27FC236}">
                  <a16:creationId xmlns:a16="http://schemas.microsoft.com/office/drawing/2014/main" id="{8661FD83-0155-16E8-1F9E-C9BD1F41E234}"/>
                </a:ext>
              </a:extLst>
            </p:cNvPr>
            <p:cNvSpPr txBox="1"/>
            <p:nvPr/>
          </p:nvSpPr>
          <p:spPr>
            <a:xfrm>
              <a:off x="407327" y="280427"/>
              <a:ext cx="563878" cy="584775"/>
            </a:xfrm>
            <a:prstGeom prst="rect">
              <a:avLst/>
            </a:prstGeom>
            <a:noFill/>
          </p:spPr>
          <p:txBody>
            <a:bodyPr wrap="square">
              <a:spAutoFit/>
            </a:bodyPr>
            <a:lstStyle/>
            <a:p>
              <a:r>
                <a:rPr lang="zh-TW" altLang="en-US" sz="3200" b="1" dirty="0">
                  <a:solidFill>
                    <a:srgbClr val="152146"/>
                  </a:solidFill>
                  <a:latin typeface="微軟正黑體" panose="020B0604030504040204" pitchFamily="34" charset="-120"/>
                  <a:ea typeface="微軟正黑體" panose="020B0604030504040204" pitchFamily="34" charset="-120"/>
                  <a:cs typeface="Times New Roman" panose="02020603050405020304" pitchFamily="18" charset="0"/>
                </a:rPr>
                <a:t>附</a:t>
              </a:r>
            </a:p>
          </p:txBody>
        </p:sp>
      </p:grpSp>
      <p:pic>
        <p:nvPicPr>
          <p:cNvPr id="8" name="圖片 7" descr="一張含有 文字, 字型, 標誌, 符號 的圖片&#10;&#10;自動產生的描述">
            <a:extLst>
              <a:ext uri="{FF2B5EF4-FFF2-40B4-BE49-F238E27FC236}">
                <a16:creationId xmlns:a16="http://schemas.microsoft.com/office/drawing/2014/main" id="{CBDB7888-9B24-D026-E4D6-D05092CF4B3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4430" y="6598284"/>
            <a:ext cx="949569" cy="259716"/>
          </a:xfrm>
          <a:prstGeom prst="rect">
            <a:avLst/>
          </a:prstGeom>
        </p:spPr>
      </p:pic>
      <p:sp>
        <p:nvSpPr>
          <p:cNvPr id="9" name="投影片編號版面配置區 8">
            <a:extLst>
              <a:ext uri="{FF2B5EF4-FFF2-40B4-BE49-F238E27FC236}">
                <a16:creationId xmlns:a16="http://schemas.microsoft.com/office/drawing/2014/main" id="{E34DBC10-5ECC-4F7C-B6CE-B2823542ECF4}"/>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20</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480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F0603C8C-18AB-E35B-97E5-962E39C2D228}"/>
              </a:ext>
            </a:extLst>
          </p:cNvPr>
          <p:cNvSpPr/>
          <p:nvPr/>
        </p:nvSpPr>
        <p:spPr>
          <a:xfrm>
            <a:off x="340631" y="319033"/>
            <a:ext cx="5400000" cy="765003"/>
          </a:xfrm>
          <a:prstGeom prst="roundRect">
            <a:avLst>
              <a:gd name="adj" fmla="val 50000"/>
            </a:avLst>
          </a:prstGeom>
          <a:solidFill>
            <a:schemeClr val="bg1"/>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6">
                  <a:lumMod val="60000"/>
                  <a:lumOff val="40000"/>
                </a:schemeClr>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B68371E6-DFDB-1BE0-6AC6-BA8AB73D9ACF}"/>
              </a:ext>
            </a:extLst>
          </p:cNvPr>
          <p:cNvSpPr txBox="1"/>
          <p:nvPr/>
        </p:nvSpPr>
        <p:spPr>
          <a:xfrm>
            <a:off x="1090839" y="454720"/>
            <a:ext cx="2463322" cy="523220"/>
          </a:xfrm>
          <a:prstGeom prst="rect">
            <a:avLst/>
          </a:prstGeom>
          <a:noFill/>
          <a:ln>
            <a:noFill/>
          </a:ln>
        </p:spPr>
        <p:txBody>
          <a:bodyPr wrap="square">
            <a:spAutoFit/>
          </a:bodyPr>
          <a:lstStyle/>
          <a:p>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rPr>
              <a:t>擬解決問題</a:t>
            </a:r>
            <a:endParaRPr lang="en-US" altLang="zh-TW" sz="28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4" name="橢圓 3">
            <a:extLst>
              <a:ext uri="{FF2B5EF4-FFF2-40B4-BE49-F238E27FC236}">
                <a16:creationId xmlns:a16="http://schemas.microsoft.com/office/drawing/2014/main" id="{C6F1BB84-C966-02CE-7F42-F12A318D9FCC}"/>
              </a:ext>
            </a:extLst>
          </p:cNvPr>
          <p:cNvSpPr/>
          <p:nvPr/>
        </p:nvSpPr>
        <p:spPr>
          <a:xfrm>
            <a:off x="340632" y="333829"/>
            <a:ext cx="750207" cy="750207"/>
          </a:xfrm>
          <a:prstGeom prst="ellipse">
            <a:avLst/>
          </a:prstGeom>
          <a:solidFill>
            <a:schemeClr val="accent4">
              <a:lumMod val="20000"/>
              <a:lumOff val="80000"/>
            </a:schemeClr>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壹</a:t>
            </a:r>
          </a:p>
        </p:txBody>
      </p:sp>
      <p:sp>
        <p:nvSpPr>
          <p:cNvPr id="5" name="文字方塊 4">
            <a:extLst>
              <a:ext uri="{FF2B5EF4-FFF2-40B4-BE49-F238E27FC236}">
                <a16:creationId xmlns:a16="http://schemas.microsoft.com/office/drawing/2014/main" id="{406F3B3D-23D4-5246-8550-185ECD060A60}"/>
              </a:ext>
            </a:extLst>
          </p:cNvPr>
          <p:cNvSpPr txBox="1"/>
          <p:nvPr/>
        </p:nvSpPr>
        <p:spPr>
          <a:xfrm>
            <a:off x="3962399" y="3167390"/>
            <a:ext cx="1261884" cy="523220"/>
          </a:xfrm>
          <a:prstGeom prst="rect">
            <a:avLst/>
          </a:prstGeom>
          <a:noFill/>
        </p:spPr>
        <p:txBody>
          <a:bodyPr wrap="none" rtlCol="0">
            <a:spAutoFit/>
          </a:bodyPr>
          <a:lstStyle/>
          <a:p>
            <a:r>
              <a:rPr lang="zh-TW" altLang="en-US" sz="2800" b="1" dirty="0">
                <a:solidFill>
                  <a:schemeClr val="bg1">
                    <a:lumMod val="50000"/>
                  </a:schemeClr>
                </a:solidFill>
                <a:latin typeface="微軟正黑體" panose="020B0604030504040204" pitchFamily="34" charset="-120"/>
                <a:ea typeface="微軟正黑體" panose="020B0604030504040204" pitchFamily="34" charset="-120"/>
              </a:rPr>
              <a:t>請摘述</a:t>
            </a:r>
          </a:p>
        </p:txBody>
      </p:sp>
      <p:pic>
        <p:nvPicPr>
          <p:cNvPr id="6" name="圖片 5" descr="一張含有 文字, 字型, 標誌, 符號 的圖片&#10;&#10;自動產生的描述">
            <a:extLst>
              <a:ext uri="{FF2B5EF4-FFF2-40B4-BE49-F238E27FC236}">
                <a16:creationId xmlns:a16="http://schemas.microsoft.com/office/drawing/2014/main" id="{D9674B60-64D3-825A-7C60-2909DAFD22E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7" name="投影片編號版面配置區 6">
            <a:extLst>
              <a:ext uri="{FF2B5EF4-FFF2-40B4-BE49-F238E27FC236}">
                <a16:creationId xmlns:a16="http://schemas.microsoft.com/office/drawing/2014/main" id="{1D100452-E713-42FF-A999-75695BB454FE}"/>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3</a:t>
            </a:fld>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47266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D6216CBD-A2D6-71CC-BCF8-9FE3A728F4E9}"/>
              </a:ext>
            </a:extLst>
          </p:cNvPr>
          <p:cNvSpPr/>
          <p:nvPr/>
        </p:nvSpPr>
        <p:spPr>
          <a:xfrm>
            <a:off x="340632" y="319033"/>
            <a:ext cx="5400000" cy="765003"/>
          </a:xfrm>
          <a:prstGeom prst="roundRect">
            <a:avLst>
              <a:gd name="adj" fmla="val 50000"/>
            </a:avLst>
          </a:prstGeom>
          <a:solidFill>
            <a:schemeClr val="bg1"/>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23735D"/>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E9F1BD31-0A57-5B26-1240-621D02431C4B}"/>
              </a:ext>
            </a:extLst>
          </p:cNvPr>
          <p:cNvSpPr txBox="1"/>
          <p:nvPr/>
        </p:nvSpPr>
        <p:spPr>
          <a:xfrm>
            <a:off x="1090839" y="454720"/>
            <a:ext cx="3571472" cy="523220"/>
          </a:xfrm>
          <a:prstGeom prst="rect">
            <a:avLst/>
          </a:prstGeom>
          <a:noFill/>
          <a:ln>
            <a:noFill/>
          </a:ln>
        </p:spPr>
        <p:txBody>
          <a:bodyPr wrap="square">
            <a:spAutoFit/>
          </a:bodyPr>
          <a:lstStyle/>
          <a:p>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rPr>
              <a:t>計畫全程</a:t>
            </a:r>
            <a:r>
              <a:rPr lang="en-US" altLang="zh-TW" sz="2800" b="1"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rPr>
              <a:t>分年度目標</a:t>
            </a:r>
            <a:endParaRPr lang="en-US" altLang="zh-TW" sz="28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4" name="橢圓 3">
            <a:extLst>
              <a:ext uri="{FF2B5EF4-FFF2-40B4-BE49-F238E27FC236}">
                <a16:creationId xmlns:a16="http://schemas.microsoft.com/office/drawing/2014/main" id="{721726EF-B9A5-746B-DF79-962128077796}"/>
              </a:ext>
            </a:extLst>
          </p:cNvPr>
          <p:cNvSpPr/>
          <p:nvPr/>
        </p:nvSpPr>
        <p:spPr>
          <a:xfrm>
            <a:off x="340632" y="333829"/>
            <a:ext cx="750207" cy="750207"/>
          </a:xfrm>
          <a:prstGeom prst="ellipse">
            <a:avLst/>
          </a:prstGeom>
          <a:solidFill>
            <a:schemeClr val="accent4">
              <a:lumMod val="20000"/>
              <a:lumOff val="80000"/>
            </a:schemeClr>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貳</a:t>
            </a:r>
          </a:p>
        </p:txBody>
      </p:sp>
      <p:sp>
        <p:nvSpPr>
          <p:cNvPr id="5" name="文字方塊 4">
            <a:extLst>
              <a:ext uri="{FF2B5EF4-FFF2-40B4-BE49-F238E27FC236}">
                <a16:creationId xmlns:a16="http://schemas.microsoft.com/office/drawing/2014/main" id="{78BAD385-A341-4F29-B1A6-E31FF354005C}"/>
              </a:ext>
            </a:extLst>
          </p:cNvPr>
          <p:cNvSpPr txBox="1"/>
          <p:nvPr/>
        </p:nvSpPr>
        <p:spPr>
          <a:xfrm>
            <a:off x="190592" y="1365956"/>
            <a:ext cx="2406428" cy="400110"/>
          </a:xfrm>
          <a:prstGeom prst="rect">
            <a:avLst/>
          </a:prstGeom>
          <a:noFill/>
        </p:spPr>
        <p:txBody>
          <a:bodyPr wrap="none" rtlCol="0">
            <a:spAutoFit/>
          </a:bodyPr>
          <a:lstStyle/>
          <a:p>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計畫全程目標：</a:t>
            </a:r>
          </a:p>
        </p:txBody>
      </p:sp>
      <p:sp>
        <p:nvSpPr>
          <p:cNvPr id="6" name="文字方塊 5">
            <a:extLst>
              <a:ext uri="{FF2B5EF4-FFF2-40B4-BE49-F238E27FC236}">
                <a16:creationId xmlns:a16="http://schemas.microsoft.com/office/drawing/2014/main" id="{7099B669-8B54-A944-977A-49E1EF78B6CF}"/>
              </a:ext>
            </a:extLst>
          </p:cNvPr>
          <p:cNvSpPr txBox="1"/>
          <p:nvPr/>
        </p:nvSpPr>
        <p:spPr>
          <a:xfrm>
            <a:off x="190591" y="3832579"/>
            <a:ext cx="2672526" cy="707886"/>
          </a:xfrm>
          <a:prstGeom prst="rect">
            <a:avLst/>
          </a:prstGeom>
          <a:noFill/>
        </p:spPr>
        <p:txBody>
          <a:bodyPr wrap="none" rtlCol="0">
            <a:spAutoFit/>
          </a:bodyPr>
          <a:lstStyle/>
          <a:p>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二</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計畫分年度目標：</a:t>
            </a:r>
            <a:endParaRPr lang="en-US" altLang="zh-TW" sz="2000" b="1" dirty="0">
              <a:latin typeface="微軟正黑體" panose="020B0604030504040204" pitchFamily="34" charset="-120"/>
              <a:ea typeface="微軟正黑體" panose="020B0604030504040204" pitchFamily="34" charset="-120"/>
            </a:endParaRPr>
          </a:p>
          <a:p>
            <a:pPr lvl="1"/>
            <a:r>
              <a:rPr lang="en-US" altLang="zh-TW" sz="2000" b="1" dirty="0">
                <a:latin typeface="微軟正黑體" panose="020B0604030504040204" pitchFamily="34" charset="-120"/>
                <a:ea typeface="微軟正黑體" panose="020B0604030504040204" pitchFamily="34" charset="-120"/>
              </a:rPr>
              <a:t>114</a:t>
            </a:r>
            <a:r>
              <a:rPr lang="zh-TW" altLang="en-US" sz="2000" b="1" dirty="0">
                <a:latin typeface="微軟正黑體" panose="020B0604030504040204" pitchFamily="34" charset="-120"/>
                <a:ea typeface="微軟正黑體" panose="020B0604030504040204" pitchFamily="34" charset="-120"/>
              </a:rPr>
              <a:t>年：</a:t>
            </a:r>
          </a:p>
        </p:txBody>
      </p:sp>
      <p:pic>
        <p:nvPicPr>
          <p:cNvPr id="7" name="圖片 6" descr="一張含有 文字, 字型, 標誌, 符號 的圖片&#10;&#10;自動產生的描述">
            <a:extLst>
              <a:ext uri="{FF2B5EF4-FFF2-40B4-BE49-F238E27FC236}">
                <a16:creationId xmlns:a16="http://schemas.microsoft.com/office/drawing/2014/main" id="{9F1E378D-8B84-09A1-56A6-A7F71B3A377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8" name="投影片編號版面配置區 7">
            <a:extLst>
              <a:ext uri="{FF2B5EF4-FFF2-40B4-BE49-F238E27FC236}">
                <a16:creationId xmlns:a16="http://schemas.microsoft.com/office/drawing/2014/main" id="{41F90046-10F6-4C38-BB5A-D234AAFC6119}"/>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4</a:t>
            </a:fld>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9C2A3FBC-2732-41A2-B650-5D610D298E96}"/>
              </a:ext>
            </a:extLst>
          </p:cNvPr>
          <p:cNvSpPr txBox="1"/>
          <p:nvPr/>
        </p:nvSpPr>
        <p:spPr>
          <a:xfrm>
            <a:off x="616991" y="4696665"/>
            <a:ext cx="3262432" cy="400110"/>
          </a:xfrm>
          <a:prstGeom prst="rect">
            <a:avLst/>
          </a:prstGeom>
          <a:noFill/>
        </p:spPr>
        <p:txBody>
          <a:bodyPr wrap="none" rtlCol="0">
            <a:spAutoFit/>
          </a:bodyPr>
          <a:lstStyle/>
          <a:p>
            <a:r>
              <a:rPr lang="zh-TW" altLang="en-US" sz="2000" dirty="0">
                <a:solidFill>
                  <a:srgbClr val="FF0000"/>
                </a:solidFill>
                <a:latin typeface="微軟正黑體" panose="020B0604030504040204" pitchFamily="34" charset="-120"/>
                <a:ea typeface="微軟正黑體" panose="020B0604030504040204" pitchFamily="34" charset="-120"/>
              </a:rPr>
              <a:t>請確認呼應全程目標之達成</a:t>
            </a:r>
          </a:p>
        </p:txBody>
      </p:sp>
    </p:spTree>
    <p:extLst>
      <p:ext uri="{BB962C8B-B14F-4D97-AF65-F5344CB8AC3E}">
        <p14:creationId xmlns:p14="http://schemas.microsoft.com/office/powerpoint/2010/main" val="421910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8C946629-197C-6544-6909-7D43CCAA0E4D}"/>
              </a:ext>
            </a:extLst>
          </p:cNvPr>
          <p:cNvSpPr/>
          <p:nvPr/>
        </p:nvSpPr>
        <p:spPr>
          <a:xfrm>
            <a:off x="340631" y="319033"/>
            <a:ext cx="5227887" cy="765003"/>
          </a:xfrm>
          <a:prstGeom prst="roundRect">
            <a:avLst>
              <a:gd name="adj" fmla="val 50000"/>
            </a:avLst>
          </a:prstGeom>
          <a:no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5519B"/>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00595E12-D86F-DBB4-5E24-9C24E0C15888}"/>
              </a:ext>
            </a:extLst>
          </p:cNvPr>
          <p:cNvSpPr txBox="1"/>
          <p:nvPr/>
        </p:nvSpPr>
        <p:spPr>
          <a:xfrm>
            <a:off x="1090839" y="376150"/>
            <a:ext cx="3018317" cy="707886"/>
          </a:xfrm>
          <a:prstGeom prst="rect">
            <a:avLst/>
          </a:prstGeom>
          <a:noFill/>
          <a:ln>
            <a:noFill/>
          </a:ln>
        </p:spPr>
        <p:txBody>
          <a:bodyPr wrap="square">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重要工作項目、實施方法及扣合</a:t>
            </a:r>
            <a:r>
              <a:rPr lang="en-US" altLang="zh-TW" sz="2000" b="1" dirty="0">
                <a:solidFill>
                  <a:schemeClr val="accent6">
                    <a:lumMod val="75000"/>
                  </a:schemeClr>
                </a:solidFill>
                <a:latin typeface="微軟正黑體" panose="020B0604030504040204" pitchFamily="34" charset="-120"/>
                <a:ea typeface="微軟正黑體" panose="020B0604030504040204" pitchFamily="34" charset="-120"/>
              </a:rPr>
              <a:t>OKR</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說明</a:t>
            </a:r>
          </a:p>
        </p:txBody>
      </p:sp>
      <p:sp>
        <p:nvSpPr>
          <p:cNvPr id="4" name="橢圓 3">
            <a:extLst>
              <a:ext uri="{FF2B5EF4-FFF2-40B4-BE49-F238E27FC236}">
                <a16:creationId xmlns:a16="http://schemas.microsoft.com/office/drawing/2014/main" id="{D6AAE92D-D85C-A4A7-26F6-78202CAA11CA}"/>
              </a:ext>
            </a:extLst>
          </p:cNvPr>
          <p:cNvSpPr/>
          <p:nvPr/>
        </p:nvSpPr>
        <p:spPr>
          <a:xfrm>
            <a:off x="340632" y="333829"/>
            <a:ext cx="750207" cy="750207"/>
          </a:xfrm>
          <a:prstGeom prst="ellipse">
            <a:avLst/>
          </a:prstGeom>
          <a:solidFill>
            <a:schemeClr val="accent4">
              <a:lumMod val="20000"/>
              <a:lumOff val="80000"/>
            </a:schemeClr>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參</a:t>
            </a:r>
          </a:p>
        </p:txBody>
      </p:sp>
      <p:graphicFrame>
        <p:nvGraphicFramePr>
          <p:cNvPr id="5" name="表格 4">
            <a:extLst>
              <a:ext uri="{FF2B5EF4-FFF2-40B4-BE49-F238E27FC236}">
                <a16:creationId xmlns:a16="http://schemas.microsoft.com/office/drawing/2014/main" id="{2CAD196C-C662-40EA-B05B-8879A592F71D}"/>
              </a:ext>
            </a:extLst>
          </p:cNvPr>
          <p:cNvGraphicFramePr>
            <a:graphicFrameLocks noGrp="1"/>
          </p:cNvGraphicFramePr>
          <p:nvPr>
            <p:extLst>
              <p:ext uri="{D42A27DB-BD31-4B8C-83A1-F6EECF244321}">
                <p14:modId xmlns:p14="http://schemas.microsoft.com/office/powerpoint/2010/main" val="3730115272"/>
              </p:ext>
            </p:extLst>
          </p:nvPr>
        </p:nvGraphicFramePr>
        <p:xfrm>
          <a:off x="340631" y="1693749"/>
          <a:ext cx="8492818" cy="2774986"/>
        </p:xfrm>
        <a:graphic>
          <a:graphicData uri="http://schemas.openxmlformats.org/drawingml/2006/table">
            <a:tbl>
              <a:tblPr firstRow="1" bandRow="1">
                <a:tableStyleId>{72833802-FEF1-4C79-8D5D-14CF1EAF98D9}</a:tableStyleId>
              </a:tblPr>
              <a:tblGrid>
                <a:gridCol w="3395991">
                  <a:extLst>
                    <a:ext uri="{9D8B030D-6E8A-4147-A177-3AD203B41FA5}">
                      <a16:colId xmlns:a16="http://schemas.microsoft.com/office/drawing/2014/main" val="20001"/>
                    </a:ext>
                  </a:extLst>
                </a:gridCol>
                <a:gridCol w="5096827">
                  <a:extLst>
                    <a:ext uri="{9D8B030D-6E8A-4147-A177-3AD203B41FA5}">
                      <a16:colId xmlns:a16="http://schemas.microsoft.com/office/drawing/2014/main" val="20002"/>
                    </a:ext>
                  </a:extLst>
                </a:gridCol>
              </a:tblGrid>
              <a:tr h="488986">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rPr>
                        <a:t>重要工作項目</a:t>
                      </a:r>
                      <a:endPar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solidFill>
                      <a:srgbClr val="DFF5EF"/>
                    </a:solidFill>
                  </a:tcPr>
                </a:tc>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實施方法</a:t>
                      </a: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solidFill>
                      <a:srgbClr val="DFF5EF"/>
                    </a:solidFill>
                  </a:tcPr>
                </a:tc>
                <a:extLst>
                  <a:ext uri="{0D108BD9-81ED-4DB2-BD59-A6C34878D82A}">
                    <a16:rowId xmlns:a16="http://schemas.microsoft.com/office/drawing/2014/main" val="10000"/>
                  </a:ext>
                </a:extLst>
              </a:tr>
              <a:tr h="4227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微軟正黑體" panose="020B0604030504040204" pitchFamily="34" charset="-120"/>
                          <a:ea typeface="微軟正黑體" panose="020B0604030504040204" pitchFamily="34" charset="-120"/>
                        </a:rPr>
                        <a:t>1.</a:t>
                      </a:r>
                      <a:r>
                        <a:rPr lang="zh-TW" altLang="zh-TW" sz="1800" b="1" kern="1200" dirty="0">
                          <a:solidFill>
                            <a:srgbClr val="FF0000"/>
                          </a:solidFill>
                          <a:effectLst/>
                          <a:latin typeface="微軟正黑體" panose="020B0604030504040204" pitchFamily="34" charset="-120"/>
                          <a:ea typeface="微軟正黑體" panose="020B0604030504040204" pitchFamily="34" charset="-120"/>
                          <a:cs typeface="+mn-cs"/>
                        </a:rPr>
                        <a:t>協助統合「農業水資源精準管理科技決策支援體系之建構」綱要計畫推動，進行檢視輔導、各團隊之績效管考、成果發表與效益推估等</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範例</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a:t>
                      </a:r>
                      <a:endParaRPr lang="zh-TW" altLang="en-US" sz="1800" b="1" kern="1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tcPr>
                </a:tc>
                <a:tc>
                  <a:txBody>
                    <a:bodyPr/>
                    <a:lstStyle/>
                    <a:p>
                      <a:pPr marL="342900" lvl="0" indent="-342900">
                        <a:buFont typeface="+mj-lt"/>
                        <a:buAutoNum type="arabicPeriod"/>
                      </a:pPr>
                      <a:r>
                        <a:rPr lang="zh-TW" altLang="zh-TW" sz="1800" kern="1200" dirty="0">
                          <a:solidFill>
                            <a:srgbClr val="FF0000"/>
                          </a:solidFill>
                          <a:effectLst/>
                          <a:latin typeface="微軟正黑體" panose="020B0604030504040204" pitchFamily="34" charset="-120"/>
                          <a:ea typeface="微軟正黑體" panose="020B0604030504040204" pitchFamily="34" charset="-120"/>
                          <a:cs typeface="+mn-cs"/>
                        </a:rPr>
                        <a:t>協助編定</a:t>
                      </a:r>
                      <a:r>
                        <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rPr>
                        <a:t>114</a:t>
                      </a:r>
                      <a:r>
                        <a:rPr lang="zh-TW" altLang="zh-TW" sz="1800" kern="1200" dirty="0">
                          <a:solidFill>
                            <a:srgbClr val="FF0000"/>
                          </a:solidFill>
                          <a:effectLst/>
                          <a:latin typeface="微軟正黑體" panose="020B0604030504040204" pitchFamily="34" charset="-120"/>
                          <a:ea typeface="微軟正黑體" panose="020B0604030504040204" pitchFamily="34" charset="-120"/>
                          <a:cs typeface="+mn-cs"/>
                        </a:rPr>
                        <a:t>年度之管考作業計畫與每季、期中、期末各計畫執行進度填報與彙整收錄。</a:t>
                      </a:r>
                    </a:p>
                    <a:p>
                      <a:pPr marL="342900" lvl="0" indent="-342900">
                        <a:buFont typeface="+mj-lt"/>
                        <a:buAutoNum type="arabicPeriod"/>
                      </a:pPr>
                      <a:r>
                        <a:rPr lang="zh-TW" altLang="zh-TW" sz="1800" kern="1200" dirty="0">
                          <a:solidFill>
                            <a:srgbClr val="FF0000"/>
                          </a:solidFill>
                          <a:effectLst/>
                          <a:latin typeface="微軟正黑體" panose="020B0604030504040204" pitchFamily="34" charset="-120"/>
                          <a:ea typeface="微軟正黑體" panose="020B0604030504040204" pitchFamily="34" charset="-120"/>
                          <a:cs typeface="+mn-cs"/>
                        </a:rPr>
                        <a:t>參與</a:t>
                      </a:r>
                      <a:r>
                        <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rPr>
                        <a:t>114</a:t>
                      </a:r>
                      <a:r>
                        <a:rPr lang="zh-TW" altLang="zh-TW" sz="1800" kern="1200" dirty="0">
                          <a:solidFill>
                            <a:srgbClr val="FF0000"/>
                          </a:solidFill>
                          <a:effectLst/>
                          <a:latin typeface="微軟正黑體" panose="020B0604030504040204" pitchFamily="34" charset="-120"/>
                          <a:ea typeface="微軟正黑體" panose="020B0604030504040204" pitchFamily="34" charset="-120"/>
                          <a:cs typeface="+mn-cs"/>
                        </a:rPr>
                        <a:t>年度各分</a:t>
                      </a:r>
                      <a:r>
                        <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zh-TW" sz="1800" kern="1200" dirty="0">
                          <a:solidFill>
                            <a:srgbClr val="FF0000"/>
                          </a:solidFill>
                          <a:effectLst/>
                          <a:latin typeface="微軟正黑體" panose="020B0604030504040204" pitchFamily="34" charset="-120"/>
                          <a:ea typeface="微軟正黑體" panose="020B0604030504040204" pitchFamily="34" charset="-120"/>
                          <a:cs typeface="+mn-cs"/>
                        </a:rPr>
                        <a:t>子項計畫之工作會議、協助研究成果聚焦、</a:t>
                      </a:r>
                      <a:r>
                        <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rPr>
                        <a:t>OKR</a:t>
                      </a:r>
                      <a:r>
                        <a:rPr lang="zh-TW" altLang="zh-TW" sz="1800" kern="1200" dirty="0">
                          <a:solidFill>
                            <a:srgbClr val="FF0000"/>
                          </a:solidFill>
                          <a:effectLst/>
                          <a:latin typeface="微軟正黑體" panose="020B0604030504040204" pitchFamily="34" charset="-120"/>
                          <a:ea typeface="微軟正黑體" panose="020B0604030504040204" pitchFamily="34" charset="-120"/>
                          <a:cs typeface="+mn-cs"/>
                        </a:rPr>
                        <a:t>之扣合與加強前二年成果資訊之整合串接驗證及成果運用。</a:t>
                      </a:r>
                    </a:p>
                    <a:p>
                      <a:pPr marL="342900" lvl="0" indent="-342900">
                        <a:buFont typeface="+mj-lt"/>
                        <a:buAutoNum type="arabicPeriod"/>
                      </a:pPr>
                      <a:r>
                        <a:rPr lang="zh-TW" altLang="zh-TW" sz="1800" kern="1200" dirty="0">
                          <a:solidFill>
                            <a:srgbClr val="FF0000"/>
                          </a:solidFill>
                          <a:effectLst/>
                          <a:latin typeface="微軟正黑體" panose="020B0604030504040204" pitchFamily="34" charset="-120"/>
                          <a:ea typeface="微軟正黑體" panose="020B0604030504040204" pitchFamily="34" charset="-120"/>
                          <a:cs typeface="+mn-cs"/>
                        </a:rPr>
                        <a:t>協助</a:t>
                      </a:r>
                      <a:r>
                        <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rPr>
                        <a:t>114</a:t>
                      </a:r>
                      <a:r>
                        <a:rPr lang="zh-TW" altLang="zh-TW" sz="1800" kern="1200" dirty="0">
                          <a:solidFill>
                            <a:srgbClr val="FF0000"/>
                          </a:solidFill>
                          <a:effectLst/>
                          <a:latin typeface="微軟正黑體" panose="020B0604030504040204" pitchFamily="34" charset="-120"/>
                          <a:ea typeface="微軟正黑體" panose="020B0604030504040204" pitchFamily="34" charset="-120"/>
                          <a:cs typeface="+mn-cs"/>
                        </a:rPr>
                        <a:t>年度計畫成果亮點之推廣文章產出，辦理工作坊、成果發表會或記者會等會議活動</a:t>
                      </a: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a:t>
                      </a:r>
                      <a:endParaRPr lang="zh-TW" altLang="zh-TW" sz="1800" kern="1200" dirty="0">
                        <a:solidFill>
                          <a:srgbClr val="FF0000"/>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tcPr>
                </a:tc>
                <a:extLst>
                  <a:ext uri="{0D108BD9-81ED-4DB2-BD59-A6C34878D82A}">
                    <a16:rowId xmlns:a16="http://schemas.microsoft.com/office/drawing/2014/main" val="2899973800"/>
                  </a:ext>
                </a:extLst>
              </a:tr>
            </a:tbl>
          </a:graphicData>
        </a:graphic>
      </p:graphicFrame>
      <p:sp>
        <p:nvSpPr>
          <p:cNvPr id="6" name="矩形 5">
            <a:extLst>
              <a:ext uri="{FF2B5EF4-FFF2-40B4-BE49-F238E27FC236}">
                <a16:creationId xmlns:a16="http://schemas.microsoft.com/office/drawing/2014/main" id="{28184169-4855-1459-E0F1-281A9FFC052A}"/>
              </a:ext>
            </a:extLst>
          </p:cNvPr>
          <p:cNvSpPr/>
          <p:nvPr/>
        </p:nvSpPr>
        <p:spPr>
          <a:xfrm>
            <a:off x="262355" y="1181707"/>
            <a:ext cx="4309645" cy="461665"/>
          </a:xfrm>
          <a:prstGeom prst="rect">
            <a:avLst/>
          </a:prstGeom>
        </p:spPr>
        <p:txBody>
          <a:bodyPr wrap="square">
            <a:spAutoFit/>
          </a:bodyPr>
          <a:lstStyle/>
          <a:p>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一</a:t>
            </a:r>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重要工作項目及實施方法</a:t>
            </a:r>
            <a:endParaRPr lang="zh-TW" altLang="en-US" sz="2400" b="1" dirty="0">
              <a:solidFill>
                <a:schemeClr val="bg1">
                  <a:lumMod val="50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7" name="文字方塊 6">
            <a:extLst>
              <a:ext uri="{FF2B5EF4-FFF2-40B4-BE49-F238E27FC236}">
                <a16:creationId xmlns:a16="http://schemas.microsoft.com/office/drawing/2014/main" id="{D336F5CB-716B-7596-FDE4-3B7BAAA20360}"/>
              </a:ext>
            </a:extLst>
          </p:cNvPr>
          <p:cNvSpPr txBox="1"/>
          <p:nvPr/>
        </p:nvSpPr>
        <p:spPr>
          <a:xfrm>
            <a:off x="6361674" y="757026"/>
            <a:ext cx="2441694" cy="954107"/>
          </a:xfrm>
          <a:prstGeom prst="rect">
            <a:avLst/>
          </a:prstGeom>
          <a:noFill/>
        </p:spPr>
        <p:txBody>
          <a:bodyPr wrap="none" rtlCol="0">
            <a:spAutoFit/>
          </a:bodyPr>
          <a:lstStyle/>
          <a:p>
            <a:r>
              <a:rPr lang="zh-TW" altLang="en-US" sz="4000" b="1" dirty="0">
                <a:solidFill>
                  <a:schemeClr val="accent2">
                    <a:lumMod val="60000"/>
                    <a:lumOff val="40000"/>
                  </a:schemeClr>
                </a:solidFill>
                <a:latin typeface="微軟正黑體" panose="020B0604030504040204" pitchFamily="34" charset="-120"/>
                <a:ea typeface="微軟正黑體" panose="020B0604030504040204" pitchFamily="34" charset="-120"/>
              </a:rPr>
              <a:t>↓範例</a:t>
            </a:r>
            <a:endParaRPr lang="en-US" altLang="zh-TW" sz="4000" b="1" dirty="0">
              <a:solidFill>
                <a:schemeClr val="accent2">
                  <a:lumMod val="60000"/>
                  <a:lumOff val="40000"/>
                </a:schemeClr>
              </a:solidFill>
              <a:latin typeface="微軟正黑體" panose="020B0604030504040204" pitchFamily="34" charset="-120"/>
              <a:ea typeface="微軟正黑體" panose="020B0604030504040204" pitchFamily="34" charset="-120"/>
            </a:endParaRPr>
          </a:p>
          <a:p>
            <a:r>
              <a:rPr lang="zh-TW" altLang="en-US" sz="1600" b="1" dirty="0">
                <a:solidFill>
                  <a:schemeClr val="accent2">
                    <a:lumMod val="60000"/>
                    <a:lumOff val="40000"/>
                  </a:schemeClr>
                </a:solidFill>
                <a:latin typeface="微軟正黑體" panose="020B0604030504040204" pitchFamily="34" charset="-120"/>
                <a:ea typeface="微軟正黑體" panose="020B0604030504040204" pitchFamily="34" charset="-120"/>
              </a:rPr>
              <a:t>也可以不以表格方式呈現</a:t>
            </a:r>
          </a:p>
        </p:txBody>
      </p:sp>
      <p:sp>
        <p:nvSpPr>
          <p:cNvPr id="8" name="文字方塊 7">
            <a:extLst>
              <a:ext uri="{FF2B5EF4-FFF2-40B4-BE49-F238E27FC236}">
                <a16:creationId xmlns:a16="http://schemas.microsoft.com/office/drawing/2014/main" id="{3C54DE16-E6ED-FC5A-069D-EDD58B52E3D0}"/>
              </a:ext>
            </a:extLst>
          </p:cNvPr>
          <p:cNvSpPr txBox="1"/>
          <p:nvPr/>
        </p:nvSpPr>
        <p:spPr>
          <a:xfrm>
            <a:off x="340631" y="4519112"/>
            <a:ext cx="1980029" cy="400110"/>
          </a:xfrm>
          <a:prstGeom prst="rect">
            <a:avLst/>
          </a:prstGeom>
          <a:noFill/>
        </p:spPr>
        <p:txBody>
          <a:bodyPr wrap="none" rtlCol="0">
            <a:spAutoFit/>
          </a:bodyPr>
          <a:lstStyle/>
          <a:p>
            <a:r>
              <a:rPr lang="zh-TW" altLang="en-US" sz="2000" b="1" dirty="0">
                <a:solidFill>
                  <a:schemeClr val="accent2"/>
                </a:solidFill>
                <a:latin typeface="微軟正黑體" panose="020B0604030504040204" pitchFamily="34" charset="-120"/>
                <a:ea typeface="微軟正黑體" panose="020B0604030504040204" pitchFamily="34" charset="-120"/>
              </a:rPr>
              <a:t>請附上相關圖表</a:t>
            </a:r>
          </a:p>
        </p:txBody>
      </p:sp>
      <p:pic>
        <p:nvPicPr>
          <p:cNvPr id="9" name="圖片 8" descr="一張含有 文字, 字型, 標誌, 符號 的圖片&#10;&#10;自動產生的描述">
            <a:extLst>
              <a:ext uri="{FF2B5EF4-FFF2-40B4-BE49-F238E27FC236}">
                <a16:creationId xmlns:a16="http://schemas.microsoft.com/office/drawing/2014/main" id="{24032E4C-BBBA-D6FE-1F6F-F1CBE15F071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10" name="投影片編號版面配置區 9">
            <a:extLst>
              <a:ext uri="{FF2B5EF4-FFF2-40B4-BE49-F238E27FC236}">
                <a16:creationId xmlns:a16="http://schemas.microsoft.com/office/drawing/2014/main" id="{DF5538A4-7D02-42D0-A002-CCF8B722B3D9}"/>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5</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902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8C946629-197C-6544-6909-7D43CCAA0E4D}"/>
              </a:ext>
            </a:extLst>
          </p:cNvPr>
          <p:cNvSpPr/>
          <p:nvPr/>
        </p:nvSpPr>
        <p:spPr>
          <a:xfrm>
            <a:off x="340631" y="319033"/>
            <a:ext cx="5227887" cy="765003"/>
          </a:xfrm>
          <a:prstGeom prst="roundRect">
            <a:avLst>
              <a:gd name="adj" fmla="val 50000"/>
            </a:avLst>
          </a:prstGeom>
          <a:no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5519B"/>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00595E12-D86F-DBB4-5E24-9C24E0C15888}"/>
              </a:ext>
            </a:extLst>
          </p:cNvPr>
          <p:cNvSpPr txBox="1"/>
          <p:nvPr/>
        </p:nvSpPr>
        <p:spPr>
          <a:xfrm>
            <a:off x="1090839" y="376150"/>
            <a:ext cx="3018317" cy="707886"/>
          </a:xfrm>
          <a:prstGeom prst="rect">
            <a:avLst/>
          </a:prstGeom>
          <a:noFill/>
          <a:ln>
            <a:noFill/>
          </a:ln>
        </p:spPr>
        <p:txBody>
          <a:bodyPr wrap="square">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重要工作項目、實施方法及扣合</a:t>
            </a:r>
            <a:r>
              <a:rPr lang="en-US" altLang="zh-TW" sz="2000" b="1" dirty="0">
                <a:solidFill>
                  <a:schemeClr val="accent6">
                    <a:lumMod val="75000"/>
                  </a:schemeClr>
                </a:solidFill>
                <a:latin typeface="微軟正黑體" panose="020B0604030504040204" pitchFamily="34" charset="-120"/>
                <a:ea typeface="微軟正黑體" panose="020B0604030504040204" pitchFamily="34" charset="-120"/>
              </a:rPr>
              <a:t>OKR</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說明</a:t>
            </a:r>
          </a:p>
        </p:txBody>
      </p:sp>
      <p:sp>
        <p:nvSpPr>
          <p:cNvPr id="4" name="橢圓 3">
            <a:extLst>
              <a:ext uri="{FF2B5EF4-FFF2-40B4-BE49-F238E27FC236}">
                <a16:creationId xmlns:a16="http://schemas.microsoft.com/office/drawing/2014/main" id="{D6AAE92D-D85C-A4A7-26F6-78202CAA11CA}"/>
              </a:ext>
            </a:extLst>
          </p:cNvPr>
          <p:cNvSpPr/>
          <p:nvPr/>
        </p:nvSpPr>
        <p:spPr>
          <a:xfrm>
            <a:off x="340632" y="333829"/>
            <a:ext cx="750207" cy="750207"/>
          </a:xfrm>
          <a:prstGeom prst="ellipse">
            <a:avLst/>
          </a:prstGeom>
          <a:solidFill>
            <a:schemeClr val="accent4">
              <a:lumMod val="20000"/>
              <a:lumOff val="80000"/>
            </a:schemeClr>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參</a:t>
            </a:r>
          </a:p>
        </p:txBody>
      </p:sp>
      <p:graphicFrame>
        <p:nvGraphicFramePr>
          <p:cNvPr id="5" name="表格 4">
            <a:extLst>
              <a:ext uri="{FF2B5EF4-FFF2-40B4-BE49-F238E27FC236}">
                <a16:creationId xmlns:a16="http://schemas.microsoft.com/office/drawing/2014/main" id="{2CAD196C-C662-40EA-B05B-8879A592F71D}"/>
              </a:ext>
            </a:extLst>
          </p:cNvPr>
          <p:cNvGraphicFramePr>
            <a:graphicFrameLocks noGrp="1"/>
          </p:cNvGraphicFramePr>
          <p:nvPr>
            <p:extLst>
              <p:ext uri="{D42A27DB-BD31-4B8C-83A1-F6EECF244321}">
                <p14:modId xmlns:p14="http://schemas.microsoft.com/office/powerpoint/2010/main" val="3377425457"/>
              </p:ext>
            </p:extLst>
          </p:nvPr>
        </p:nvGraphicFramePr>
        <p:xfrm>
          <a:off x="340631" y="1693748"/>
          <a:ext cx="8492818" cy="3107232"/>
        </p:xfrm>
        <a:graphic>
          <a:graphicData uri="http://schemas.openxmlformats.org/drawingml/2006/table">
            <a:tbl>
              <a:tblPr firstRow="1" bandRow="1">
                <a:tableStyleId>{72833802-FEF1-4C79-8D5D-14CF1EAF98D9}</a:tableStyleId>
              </a:tblPr>
              <a:tblGrid>
                <a:gridCol w="3395991">
                  <a:extLst>
                    <a:ext uri="{9D8B030D-6E8A-4147-A177-3AD203B41FA5}">
                      <a16:colId xmlns:a16="http://schemas.microsoft.com/office/drawing/2014/main" val="20001"/>
                    </a:ext>
                  </a:extLst>
                </a:gridCol>
                <a:gridCol w="5096827">
                  <a:extLst>
                    <a:ext uri="{9D8B030D-6E8A-4147-A177-3AD203B41FA5}">
                      <a16:colId xmlns:a16="http://schemas.microsoft.com/office/drawing/2014/main" val="20002"/>
                    </a:ext>
                  </a:extLst>
                </a:gridCol>
              </a:tblGrid>
              <a:tr h="546912">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rPr>
                        <a:t>重要工作項目</a:t>
                      </a:r>
                      <a:endPar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solidFill>
                      <a:srgbClr val="DFF5EF"/>
                    </a:solidFill>
                  </a:tcPr>
                </a:tc>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實施方法</a:t>
                      </a: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solidFill>
                      <a:srgbClr val="DFF5EF"/>
                    </a:solidFill>
                  </a:tcPr>
                </a:tc>
                <a:extLst>
                  <a:ext uri="{0D108BD9-81ED-4DB2-BD59-A6C34878D82A}">
                    <a16:rowId xmlns:a16="http://schemas.microsoft.com/office/drawing/2014/main" val="10000"/>
                  </a:ext>
                </a:extLst>
              </a:tr>
              <a:tr h="25568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微軟正黑體" panose="020B0604030504040204" pitchFamily="34" charset="-120"/>
                          <a:ea typeface="微軟正黑體" panose="020B0604030504040204" pitchFamily="34" charset="-120"/>
                        </a:rPr>
                        <a:t>1.</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收錄串接作物及土壤等作物需水量基盤資訊，並納入水稻及重要雜作品項之作物需水量成果，進行</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111-113 </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年所建置</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4 </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處示範場域</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石門水庫、曾文</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烏山頭水庫、鯉魚潭、卑南溪關山大圳</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之灌溉作物需水量推估模組擴充</a:t>
                      </a: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及優化。</a:t>
                      </a:r>
                      <a:endParaRPr lang="zh-TW" altLang="en-US" sz="1800" b="1" kern="1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tcPr>
                </a:tc>
                <a:tc>
                  <a:txBody>
                    <a:bodyPr/>
                    <a:lstStyle/>
                    <a:p>
                      <a:pPr marL="342900" lvl="0" indent="-342900">
                        <a:buFont typeface="+mj-lt"/>
                        <a:buAutoNum type="arabicPeriod"/>
                      </a:pP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研析整合七項作物</a:t>
                      </a:r>
                      <a:r>
                        <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間歇</a:t>
                      </a:r>
                      <a:r>
                        <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慣行灌溉水稻、甘藷、玉米、番石榴、香蕉、花椰菜、大豆</a:t>
                      </a:r>
                      <a:r>
                        <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需水量成果資料結構，透過資料正規化方法梳理並收錄至模組資料庫。</a:t>
                      </a:r>
                      <a:endPar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endParaRPr>
                    </a:p>
                    <a:p>
                      <a:pPr marL="342900" lvl="0" indent="-342900">
                        <a:buFont typeface="+mj-lt"/>
                        <a:buAutoNum type="arabicPeriod"/>
                      </a:pP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整合作物</a:t>
                      </a:r>
                      <a:r>
                        <a:rPr lang="zh-TW" altLang="en-US" sz="1800" kern="1200">
                          <a:solidFill>
                            <a:srgbClr val="FF0000"/>
                          </a:solidFill>
                          <a:effectLst/>
                          <a:latin typeface="微軟正黑體" panose="020B0604030504040204" pitchFamily="34" charset="-120"/>
                          <a:ea typeface="微軟正黑體" panose="020B0604030504040204" pitchFamily="34" charset="-120"/>
                          <a:cs typeface="+mn-cs"/>
                        </a:rPr>
                        <a:t>需水量資訊</a:t>
                      </a: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至田間需水量推估模組，結合介面設計優化擴充模組操作參數。</a:t>
                      </a:r>
                      <a:endPar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endParaRPr>
                    </a:p>
                    <a:p>
                      <a:pPr marL="342900" lvl="0" indent="-342900">
                        <a:buFont typeface="+mj-lt"/>
                        <a:buAutoNum type="arabicPeriod"/>
                      </a:pP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研析作物需水量推估模組與各項模組橫向資訊介接整合性，優化模組操作流程與介面設計。</a:t>
                      </a:r>
                      <a:endParaRPr lang="zh-TW" altLang="zh-TW" sz="1800" kern="1200" dirty="0">
                        <a:solidFill>
                          <a:srgbClr val="FF0000"/>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tcPr>
                </a:tc>
                <a:extLst>
                  <a:ext uri="{0D108BD9-81ED-4DB2-BD59-A6C34878D82A}">
                    <a16:rowId xmlns:a16="http://schemas.microsoft.com/office/drawing/2014/main" val="2899973800"/>
                  </a:ext>
                </a:extLst>
              </a:tr>
            </a:tbl>
          </a:graphicData>
        </a:graphic>
      </p:graphicFrame>
      <p:sp>
        <p:nvSpPr>
          <p:cNvPr id="6" name="矩形 5">
            <a:extLst>
              <a:ext uri="{FF2B5EF4-FFF2-40B4-BE49-F238E27FC236}">
                <a16:creationId xmlns:a16="http://schemas.microsoft.com/office/drawing/2014/main" id="{28184169-4855-1459-E0F1-281A9FFC052A}"/>
              </a:ext>
            </a:extLst>
          </p:cNvPr>
          <p:cNvSpPr/>
          <p:nvPr/>
        </p:nvSpPr>
        <p:spPr>
          <a:xfrm>
            <a:off x="262355" y="1181707"/>
            <a:ext cx="4309645" cy="461665"/>
          </a:xfrm>
          <a:prstGeom prst="rect">
            <a:avLst/>
          </a:prstGeom>
        </p:spPr>
        <p:txBody>
          <a:bodyPr wrap="square">
            <a:spAutoFit/>
          </a:bodyPr>
          <a:lstStyle/>
          <a:p>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一</a:t>
            </a:r>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重要工作項目及實施方法</a:t>
            </a:r>
            <a:endParaRPr lang="zh-TW" altLang="en-US" sz="2400" b="1" dirty="0">
              <a:solidFill>
                <a:schemeClr val="bg1">
                  <a:lumMod val="50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9" name="圖片 8" descr="一張含有 文字, 字型, 標誌, 符號 的圖片&#10;&#10;自動產生的描述">
            <a:extLst>
              <a:ext uri="{FF2B5EF4-FFF2-40B4-BE49-F238E27FC236}">
                <a16:creationId xmlns:a16="http://schemas.microsoft.com/office/drawing/2014/main" id="{24032E4C-BBBA-D6FE-1F6F-F1CBE15F071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10" name="投影片編號版面配置區 9">
            <a:extLst>
              <a:ext uri="{FF2B5EF4-FFF2-40B4-BE49-F238E27FC236}">
                <a16:creationId xmlns:a16="http://schemas.microsoft.com/office/drawing/2014/main" id="{DF5538A4-7D02-42D0-A002-CCF8B722B3D9}"/>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6</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867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8C946629-197C-6544-6909-7D43CCAA0E4D}"/>
              </a:ext>
            </a:extLst>
          </p:cNvPr>
          <p:cNvSpPr/>
          <p:nvPr/>
        </p:nvSpPr>
        <p:spPr>
          <a:xfrm>
            <a:off x="340631" y="319033"/>
            <a:ext cx="5227887" cy="765003"/>
          </a:xfrm>
          <a:prstGeom prst="roundRect">
            <a:avLst>
              <a:gd name="adj" fmla="val 50000"/>
            </a:avLst>
          </a:prstGeom>
          <a:no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5519B"/>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00595E12-D86F-DBB4-5E24-9C24E0C15888}"/>
              </a:ext>
            </a:extLst>
          </p:cNvPr>
          <p:cNvSpPr txBox="1"/>
          <p:nvPr/>
        </p:nvSpPr>
        <p:spPr>
          <a:xfrm>
            <a:off x="1090839" y="376150"/>
            <a:ext cx="3018317" cy="707886"/>
          </a:xfrm>
          <a:prstGeom prst="rect">
            <a:avLst/>
          </a:prstGeom>
          <a:noFill/>
          <a:ln>
            <a:noFill/>
          </a:ln>
        </p:spPr>
        <p:txBody>
          <a:bodyPr wrap="square">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重要工作項目、實施方法及扣合</a:t>
            </a:r>
            <a:r>
              <a:rPr lang="en-US" altLang="zh-TW" sz="2000" b="1" dirty="0">
                <a:solidFill>
                  <a:schemeClr val="accent6">
                    <a:lumMod val="75000"/>
                  </a:schemeClr>
                </a:solidFill>
                <a:latin typeface="微軟正黑體" panose="020B0604030504040204" pitchFamily="34" charset="-120"/>
                <a:ea typeface="微軟正黑體" panose="020B0604030504040204" pitchFamily="34" charset="-120"/>
              </a:rPr>
              <a:t>OKR</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說明</a:t>
            </a:r>
          </a:p>
        </p:txBody>
      </p:sp>
      <p:sp>
        <p:nvSpPr>
          <p:cNvPr id="4" name="橢圓 3">
            <a:extLst>
              <a:ext uri="{FF2B5EF4-FFF2-40B4-BE49-F238E27FC236}">
                <a16:creationId xmlns:a16="http://schemas.microsoft.com/office/drawing/2014/main" id="{D6AAE92D-D85C-A4A7-26F6-78202CAA11CA}"/>
              </a:ext>
            </a:extLst>
          </p:cNvPr>
          <p:cNvSpPr/>
          <p:nvPr/>
        </p:nvSpPr>
        <p:spPr>
          <a:xfrm>
            <a:off x="340632" y="333829"/>
            <a:ext cx="750207" cy="750207"/>
          </a:xfrm>
          <a:prstGeom prst="ellipse">
            <a:avLst/>
          </a:prstGeom>
          <a:solidFill>
            <a:schemeClr val="accent4">
              <a:lumMod val="20000"/>
              <a:lumOff val="80000"/>
            </a:schemeClr>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參</a:t>
            </a:r>
          </a:p>
        </p:txBody>
      </p:sp>
      <p:graphicFrame>
        <p:nvGraphicFramePr>
          <p:cNvPr id="5" name="表格 4">
            <a:extLst>
              <a:ext uri="{FF2B5EF4-FFF2-40B4-BE49-F238E27FC236}">
                <a16:creationId xmlns:a16="http://schemas.microsoft.com/office/drawing/2014/main" id="{2CAD196C-C662-40EA-B05B-8879A592F71D}"/>
              </a:ext>
            </a:extLst>
          </p:cNvPr>
          <p:cNvGraphicFramePr>
            <a:graphicFrameLocks noGrp="1"/>
          </p:cNvGraphicFramePr>
          <p:nvPr>
            <p:extLst>
              <p:ext uri="{D42A27DB-BD31-4B8C-83A1-F6EECF244321}">
                <p14:modId xmlns:p14="http://schemas.microsoft.com/office/powerpoint/2010/main" val="516555877"/>
              </p:ext>
            </p:extLst>
          </p:nvPr>
        </p:nvGraphicFramePr>
        <p:xfrm>
          <a:off x="340631" y="1693748"/>
          <a:ext cx="8492818" cy="3381552"/>
        </p:xfrm>
        <a:graphic>
          <a:graphicData uri="http://schemas.openxmlformats.org/drawingml/2006/table">
            <a:tbl>
              <a:tblPr firstRow="1" bandRow="1">
                <a:tableStyleId>{72833802-FEF1-4C79-8D5D-14CF1EAF98D9}</a:tableStyleId>
              </a:tblPr>
              <a:tblGrid>
                <a:gridCol w="3395991">
                  <a:extLst>
                    <a:ext uri="{9D8B030D-6E8A-4147-A177-3AD203B41FA5}">
                      <a16:colId xmlns:a16="http://schemas.microsoft.com/office/drawing/2014/main" val="20001"/>
                    </a:ext>
                  </a:extLst>
                </a:gridCol>
                <a:gridCol w="5096827">
                  <a:extLst>
                    <a:ext uri="{9D8B030D-6E8A-4147-A177-3AD203B41FA5}">
                      <a16:colId xmlns:a16="http://schemas.microsoft.com/office/drawing/2014/main" val="20002"/>
                    </a:ext>
                  </a:extLst>
                </a:gridCol>
              </a:tblGrid>
              <a:tr h="546912">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rPr>
                        <a:t>重要工作項目</a:t>
                      </a:r>
                      <a:endPar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solidFill>
                      <a:srgbClr val="DFF5EF"/>
                    </a:solidFill>
                  </a:tcPr>
                </a:tc>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實施方法</a:t>
                      </a: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solidFill>
                      <a:srgbClr val="DFF5EF"/>
                    </a:solidFill>
                  </a:tcPr>
                </a:tc>
                <a:extLst>
                  <a:ext uri="{0D108BD9-81ED-4DB2-BD59-A6C34878D82A}">
                    <a16:rowId xmlns:a16="http://schemas.microsoft.com/office/drawing/2014/main" val="10000"/>
                  </a:ext>
                </a:extLst>
              </a:tr>
              <a:tr h="25568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微軟正黑體" panose="020B0604030504040204" pitchFamily="34" charset="-120"/>
                          <a:ea typeface="微軟正黑體" panose="020B0604030504040204" pitchFamily="34" charset="-120"/>
                        </a:rPr>
                        <a:t>2.</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併入串接運用中長期降雨預報資訊與水庫及河川併用灌區（</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113 </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年示範區為鯉魚潭水庫下游灌區）之流量預報與乾旱水情預報產品，並進行</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111-112</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年所建置</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2 </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處大尺度示範場域</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石門水庫及曾文</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烏山頭水庫灌區</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之水庫入流量預報模組擴充及優化。</a:t>
                      </a:r>
                      <a:endParaRPr lang="zh-TW" altLang="en-US" sz="1800" b="1" kern="1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tcPr>
                </a:tc>
                <a:tc>
                  <a:txBody>
                    <a:bodyPr/>
                    <a:lstStyle/>
                    <a:p>
                      <a:pPr marL="342900" lvl="0" indent="-342900">
                        <a:buFont typeface="+mj-lt"/>
                        <a:buAutoNum type="arabicPeriod"/>
                      </a:pP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整合綱要計畫其他分項計畫之研究成果，收錄</a:t>
                      </a:r>
                      <a:r>
                        <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rPr>
                        <a:t>3-4</a:t>
                      </a: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週週累積雨量決定性預報、</a:t>
                      </a:r>
                      <a:r>
                        <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rPr>
                        <a:t>1-3</a:t>
                      </a: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個月雨量機率預報、鯉魚潭水庫流量預報、未來</a:t>
                      </a:r>
                      <a:r>
                        <a:rPr lang="en-US" altLang="zh-TW" sz="1800" kern="1200" dirty="0">
                          <a:solidFill>
                            <a:srgbClr val="FF0000"/>
                          </a:solidFill>
                          <a:effectLst/>
                          <a:latin typeface="微軟正黑體" panose="020B0604030504040204" pitchFamily="34" charset="-120"/>
                          <a:ea typeface="微軟正黑體" panose="020B0604030504040204" pitchFamily="34" charset="-120"/>
                          <a:cs typeface="+mn-cs"/>
                        </a:rPr>
                        <a:t>1,3,6</a:t>
                      </a: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個月乾旱指標時間序列產品。</a:t>
                      </a:r>
                    </a:p>
                    <a:p>
                      <a:pPr marL="342900" lvl="0" indent="-342900">
                        <a:buFont typeface="+mj-lt"/>
                        <a:buAutoNum type="arabicPeriod"/>
                      </a:pP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研析中長期降雨預報及乾旱水情預報產品，進行預報雨量模組預報時間長度優化及乾旱監測模組預報功能擴充。</a:t>
                      </a:r>
                    </a:p>
                    <a:p>
                      <a:pPr marL="342900" lvl="0" indent="-342900">
                        <a:buFont typeface="+mj-lt"/>
                        <a:buAutoNum type="arabicPeriod"/>
                      </a:pP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研析水庫入流量預報產品，進行推估入流量模組推估未來水庫入流量功能及供灌決策模組入流量設定功能優化。</a:t>
                      </a: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tcPr>
                </a:tc>
                <a:extLst>
                  <a:ext uri="{0D108BD9-81ED-4DB2-BD59-A6C34878D82A}">
                    <a16:rowId xmlns:a16="http://schemas.microsoft.com/office/drawing/2014/main" val="2899973800"/>
                  </a:ext>
                </a:extLst>
              </a:tr>
            </a:tbl>
          </a:graphicData>
        </a:graphic>
      </p:graphicFrame>
      <p:sp>
        <p:nvSpPr>
          <p:cNvPr id="6" name="矩形 5">
            <a:extLst>
              <a:ext uri="{FF2B5EF4-FFF2-40B4-BE49-F238E27FC236}">
                <a16:creationId xmlns:a16="http://schemas.microsoft.com/office/drawing/2014/main" id="{28184169-4855-1459-E0F1-281A9FFC052A}"/>
              </a:ext>
            </a:extLst>
          </p:cNvPr>
          <p:cNvSpPr/>
          <p:nvPr/>
        </p:nvSpPr>
        <p:spPr>
          <a:xfrm>
            <a:off x="262355" y="1181707"/>
            <a:ext cx="4309645" cy="461665"/>
          </a:xfrm>
          <a:prstGeom prst="rect">
            <a:avLst/>
          </a:prstGeom>
        </p:spPr>
        <p:txBody>
          <a:bodyPr wrap="square">
            <a:spAutoFit/>
          </a:bodyPr>
          <a:lstStyle/>
          <a:p>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一</a:t>
            </a:r>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重要工作項目及實施方法</a:t>
            </a:r>
            <a:endParaRPr lang="zh-TW" altLang="en-US" sz="2400" b="1" dirty="0">
              <a:solidFill>
                <a:schemeClr val="bg1">
                  <a:lumMod val="50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9" name="圖片 8" descr="一張含有 文字, 字型, 標誌, 符號 的圖片&#10;&#10;自動產生的描述">
            <a:extLst>
              <a:ext uri="{FF2B5EF4-FFF2-40B4-BE49-F238E27FC236}">
                <a16:creationId xmlns:a16="http://schemas.microsoft.com/office/drawing/2014/main" id="{24032E4C-BBBA-D6FE-1F6F-F1CBE15F071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10" name="投影片編號版面配置區 9">
            <a:extLst>
              <a:ext uri="{FF2B5EF4-FFF2-40B4-BE49-F238E27FC236}">
                <a16:creationId xmlns:a16="http://schemas.microsoft.com/office/drawing/2014/main" id="{DF5538A4-7D02-42D0-A002-CCF8B722B3D9}"/>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7</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1133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8C946629-197C-6544-6909-7D43CCAA0E4D}"/>
              </a:ext>
            </a:extLst>
          </p:cNvPr>
          <p:cNvSpPr/>
          <p:nvPr/>
        </p:nvSpPr>
        <p:spPr>
          <a:xfrm>
            <a:off x="340631" y="319033"/>
            <a:ext cx="5227887" cy="765003"/>
          </a:xfrm>
          <a:prstGeom prst="roundRect">
            <a:avLst>
              <a:gd name="adj" fmla="val 50000"/>
            </a:avLst>
          </a:prstGeom>
          <a:no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5519B"/>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00595E12-D86F-DBB4-5E24-9C24E0C15888}"/>
              </a:ext>
            </a:extLst>
          </p:cNvPr>
          <p:cNvSpPr txBox="1"/>
          <p:nvPr/>
        </p:nvSpPr>
        <p:spPr>
          <a:xfrm>
            <a:off x="1090839" y="376150"/>
            <a:ext cx="3018317" cy="707886"/>
          </a:xfrm>
          <a:prstGeom prst="rect">
            <a:avLst/>
          </a:prstGeom>
          <a:noFill/>
          <a:ln>
            <a:noFill/>
          </a:ln>
        </p:spPr>
        <p:txBody>
          <a:bodyPr wrap="square">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重要工作項目、實施方法及扣合</a:t>
            </a:r>
            <a:r>
              <a:rPr lang="en-US" altLang="zh-TW" sz="2000" b="1" dirty="0">
                <a:solidFill>
                  <a:schemeClr val="accent6">
                    <a:lumMod val="75000"/>
                  </a:schemeClr>
                </a:solidFill>
                <a:latin typeface="微軟正黑體" panose="020B0604030504040204" pitchFamily="34" charset="-120"/>
                <a:ea typeface="微軟正黑體" panose="020B0604030504040204" pitchFamily="34" charset="-120"/>
              </a:rPr>
              <a:t>OKR</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說明</a:t>
            </a:r>
          </a:p>
        </p:txBody>
      </p:sp>
      <p:sp>
        <p:nvSpPr>
          <p:cNvPr id="4" name="橢圓 3">
            <a:extLst>
              <a:ext uri="{FF2B5EF4-FFF2-40B4-BE49-F238E27FC236}">
                <a16:creationId xmlns:a16="http://schemas.microsoft.com/office/drawing/2014/main" id="{D6AAE92D-D85C-A4A7-26F6-78202CAA11CA}"/>
              </a:ext>
            </a:extLst>
          </p:cNvPr>
          <p:cNvSpPr/>
          <p:nvPr/>
        </p:nvSpPr>
        <p:spPr>
          <a:xfrm>
            <a:off x="340632" y="333829"/>
            <a:ext cx="750207" cy="750207"/>
          </a:xfrm>
          <a:prstGeom prst="ellipse">
            <a:avLst/>
          </a:prstGeom>
          <a:solidFill>
            <a:schemeClr val="accent4">
              <a:lumMod val="20000"/>
              <a:lumOff val="80000"/>
            </a:schemeClr>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參</a:t>
            </a:r>
          </a:p>
        </p:txBody>
      </p:sp>
      <p:graphicFrame>
        <p:nvGraphicFramePr>
          <p:cNvPr id="5" name="表格 4">
            <a:extLst>
              <a:ext uri="{FF2B5EF4-FFF2-40B4-BE49-F238E27FC236}">
                <a16:creationId xmlns:a16="http://schemas.microsoft.com/office/drawing/2014/main" id="{2CAD196C-C662-40EA-B05B-8879A592F71D}"/>
              </a:ext>
            </a:extLst>
          </p:cNvPr>
          <p:cNvGraphicFramePr>
            <a:graphicFrameLocks noGrp="1"/>
          </p:cNvGraphicFramePr>
          <p:nvPr>
            <p:extLst>
              <p:ext uri="{D42A27DB-BD31-4B8C-83A1-F6EECF244321}">
                <p14:modId xmlns:p14="http://schemas.microsoft.com/office/powerpoint/2010/main" val="1799607149"/>
              </p:ext>
            </p:extLst>
          </p:nvPr>
        </p:nvGraphicFramePr>
        <p:xfrm>
          <a:off x="340631" y="1693748"/>
          <a:ext cx="8492818" cy="3103719"/>
        </p:xfrm>
        <a:graphic>
          <a:graphicData uri="http://schemas.openxmlformats.org/drawingml/2006/table">
            <a:tbl>
              <a:tblPr firstRow="1" bandRow="1">
                <a:tableStyleId>{72833802-FEF1-4C79-8D5D-14CF1EAF98D9}</a:tableStyleId>
              </a:tblPr>
              <a:tblGrid>
                <a:gridCol w="3395991">
                  <a:extLst>
                    <a:ext uri="{9D8B030D-6E8A-4147-A177-3AD203B41FA5}">
                      <a16:colId xmlns:a16="http://schemas.microsoft.com/office/drawing/2014/main" val="20001"/>
                    </a:ext>
                  </a:extLst>
                </a:gridCol>
                <a:gridCol w="5096827">
                  <a:extLst>
                    <a:ext uri="{9D8B030D-6E8A-4147-A177-3AD203B41FA5}">
                      <a16:colId xmlns:a16="http://schemas.microsoft.com/office/drawing/2014/main" val="20002"/>
                    </a:ext>
                  </a:extLst>
                </a:gridCol>
              </a:tblGrid>
              <a:tr h="546912">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rPr>
                        <a:t>重要工作項目</a:t>
                      </a:r>
                      <a:endPar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solidFill>
                      <a:srgbClr val="DFF5EF"/>
                    </a:solidFill>
                  </a:tcPr>
                </a:tc>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實施方法</a:t>
                      </a: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solidFill>
                      <a:srgbClr val="DFF5EF"/>
                    </a:solidFill>
                  </a:tcPr>
                </a:tc>
                <a:extLst>
                  <a:ext uri="{0D108BD9-81ED-4DB2-BD59-A6C34878D82A}">
                    <a16:rowId xmlns:a16="http://schemas.microsoft.com/office/drawing/2014/main" val="10000"/>
                  </a:ext>
                </a:extLst>
              </a:tr>
              <a:tr h="25568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微軟正黑體" panose="020B0604030504040204" pitchFamily="34" charset="-120"/>
                          <a:ea typeface="微軟正黑體" panose="020B0604030504040204" pitchFamily="34" charset="-120"/>
                        </a:rPr>
                        <a:t>4.</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完成 </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4 </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處大尺度示範場域 </a:t>
                      </a:r>
                      <a:r>
                        <a:rPr lang="en-US" altLang="zh-TW" sz="1800" b="1" kern="1200" dirty="0">
                          <a:solidFill>
                            <a:srgbClr val="FF0000"/>
                          </a:solidFill>
                          <a:effectLst/>
                          <a:latin typeface="微軟正黑體" panose="020B0604030504040204" pitchFamily="34" charset="-120"/>
                          <a:ea typeface="微軟正黑體" panose="020B0604030504040204" pitchFamily="34" charset="-120"/>
                          <a:cs typeface="+mn-cs"/>
                        </a:rPr>
                        <a:t>3 </a:t>
                      </a:r>
                      <a:r>
                        <a:rPr lang="zh-TW" altLang="en-US" sz="1800" b="1" kern="1200" dirty="0">
                          <a:solidFill>
                            <a:srgbClr val="FF0000"/>
                          </a:solidFill>
                          <a:effectLst/>
                          <a:latin typeface="微軟正黑體" panose="020B0604030504040204" pitchFamily="34" charset="-120"/>
                          <a:ea typeface="微軟正黑體" panose="020B0604030504040204" pitchFamily="34" charset="-120"/>
                          <a:cs typeface="+mn-cs"/>
                        </a:rPr>
                        <a:t>場歷史重大乾旱事件水情案例分析與決策演練，完成農業水資源決策支援平台相關模式及功能優化。</a:t>
                      </a:r>
                      <a:endParaRPr lang="zh-TW" altLang="en-US" sz="1800" b="1" kern="1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tcPr>
                </a:tc>
                <a:tc>
                  <a:txBody>
                    <a:bodyPr/>
                    <a:lstStyle/>
                    <a:p>
                      <a:pPr marL="342900" lvl="0" indent="-342900">
                        <a:buFont typeface="+mj-lt"/>
                        <a:buAutoNum type="arabicPeriod"/>
                      </a:pPr>
                      <a:r>
                        <a:rPr lang="zh-TW" altLang="en-US" sz="1800" kern="1200" dirty="0">
                          <a:solidFill>
                            <a:srgbClr val="FF0000"/>
                          </a:solidFill>
                          <a:effectLst/>
                          <a:latin typeface="微軟正黑體" panose="020B0604030504040204" pitchFamily="34" charset="-120"/>
                          <a:ea typeface="微軟正黑體" panose="020B0604030504040204" pitchFamily="34" charset="-120"/>
                          <a:cs typeface="+mn-cs"/>
                        </a:rPr>
                        <a:t>研析決策演練流程與反饋，依決策平台之框架提出功能優化評估與功能調整。</a:t>
                      </a:r>
                      <a:endParaRPr lang="zh-TW" altLang="zh-TW" sz="1800" kern="1200" dirty="0">
                        <a:solidFill>
                          <a:srgbClr val="FF0000"/>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tcPr>
                </a:tc>
                <a:extLst>
                  <a:ext uri="{0D108BD9-81ED-4DB2-BD59-A6C34878D82A}">
                    <a16:rowId xmlns:a16="http://schemas.microsoft.com/office/drawing/2014/main" val="2899973800"/>
                  </a:ext>
                </a:extLst>
              </a:tr>
            </a:tbl>
          </a:graphicData>
        </a:graphic>
      </p:graphicFrame>
      <p:sp>
        <p:nvSpPr>
          <p:cNvPr id="6" name="矩形 5">
            <a:extLst>
              <a:ext uri="{FF2B5EF4-FFF2-40B4-BE49-F238E27FC236}">
                <a16:creationId xmlns:a16="http://schemas.microsoft.com/office/drawing/2014/main" id="{28184169-4855-1459-E0F1-281A9FFC052A}"/>
              </a:ext>
            </a:extLst>
          </p:cNvPr>
          <p:cNvSpPr/>
          <p:nvPr/>
        </p:nvSpPr>
        <p:spPr>
          <a:xfrm>
            <a:off x="262355" y="1181707"/>
            <a:ext cx="4309645" cy="461665"/>
          </a:xfrm>
          <a:prstGeom prst="rect">
            <a:avLst/>
          </a:prstGeom>
        </p:spPr>
        <p:txBody>
          <a:bodyPr wrap="square">
            <a:spAutoFit/>
          </a:bodyPr>
          <a:lstStyle/>
          <a:p>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一</a:t>
            </a:r>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重要工作項目及實施方法</a:t>
            </a:r>
            <a:endParaRPr lang="zh-TW" altLang="en-US" sz="2400" b="1" dirty="0">
              <a:solidFill>
                <a:schemeClr val="bg1">
                  <a:lumMod val="50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9" name="圖片 8" descr="一張含有 文字, 字型, 標誌, 符號 的圖片&#10;&#10;自動產生的描述">
            <a:extLst>
              <a:ext uri="{FF2B5EF4-FFF2-40B4-BE49-F238E27FC236}">
                <a16:creationId xmlns:a16="http://schemas.microsoft.com/office/drawing/2014/main" id="{24032E4C-BBBA-D6FE-1F6F-F1CBE15F071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10" name="投影片編號版面配置區 9">
            <a:extLst>
              <a:ext uri="{FF2B5EF4-FFF2-40B4-BE49-F238E27FC236}">
                <a16:creationId xmlns:a16="http://schemas.microsoft.com/office/drawing/2014/main" id="{DF5538A4-7D02-42D0-A002-CCF8B722B3D9}"/>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8</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1798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文字, 字型, 標誌, 符號 的圖片&#10;&#10;自動產生的描述">
            <a:extLst>
              <a:ext uri="{FF2B5EF4-FFF2-40B4-BE49-F238E27FC236}">
                <a16:creationId xmlns:a16="http://schemas.microsoft.com/office/drawing/2014/main" id="{9231A6A1-DF97-DE4C-B689-33264B59AD3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598284"/>
            <a:ext cx="949569" cy="259716"/>
          </a:xfrm>
          <a:prstGeom prst="rect">
            <a:avLst/>
          </a:prstGeom>
        </p:spPr>
      </p:pic>
      <p:sp>
        <p:nvSpPr>
          <p:cNvPr id="3" name="矩形: 圓角 2">
            <a:extLst>
              <a:ext uri="{FF2B5EF4-FFF2-40B4-BE49-F238E27FC236}">
                <a16:creationId xmlns:a16="http://schemas.microsoft.com/office/drawing/2014/main" id="{1DBD61F7-D0A7-BCA1-9EAF-D03C5555AD9F}"/>
              </a:ext>
            </a:extLst>
          </p:cNvPr>
          <p:cNvSpPr/>
          <p:nvPr/>
        </p:nvSpPr>
        <p:spPr>
          <a:xfrm>
            <a:off x="340631" y="319033"/>
            <a:ext cx="5227887" cy="765003"/>
          </a:xfrm>
          <a:prstGeom prst="roundRect">
            <a:avLst>
              <a:gd name="adj" fmla="val 50000"/>
            </a:avLst>
          </a:prstGeom>
          <a:no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5519B"/>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A6D66AB5-F5A0-31E6-1434-78E643A71143}"/>
              </a:ext>
            </a:extLst>
          </p:cNvPr>
          <p:cNvSpPr txBox="1"/>
          <p:nvPr/>
        </p:nvSpPr>
        <p:spPr>
          <a:xfrm>
            <a:off x="1090839" y="376150"/>
            <a:ext cx="3018317" cy="707886"/>
          </a:xfrm>
          <a:prstGeom prst="rect">
            <a:avLst/>
          </a:prstGeom>
          <a:noFill/>
          <a:ln>
            <a:noFill/>
          </a:ln>
        </p:spPr>
        <p:txBody>
          <a:bodyPr wrap="square">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重要工作項目、實施方法及扣合</a:t>
            </a:r>
            <a:r>
              <a:rPr lang="en-US" altLang="zh-TW" sz="2000" b="1" dirty="0">
                <a:solidFill>
                  <a:schemeClr val="accent6">
                    <a:lumMod val="75000"/>
                  </a:schemeClr>
                </a:solidFill>
                <a:latin typeface="微軟正黑體" panose="020B0604030504040204" pitchFamily="34" charset="-120"/>
                <a:ea typeface="微軟正黑體" panose="020B0604030504040204" pitchFamily="34" charset="-120"/>
              </a:rPr>
              <a:t>OKR</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說明</a:t>
            </a:r>
          </a:p>
        </p:txBody>
      </p:sp>
      <p:sp>
        <p:nvSpPr>
          <p:cNvPr id="5" name="橢圓 4">
            <a:extLst>
              <a:ext uri="{FF2B5EF4-FFF2-40B4-BE49-F238E27FC236}">
                <a16:creationId xmlns:a16="http://schemas.microsoft.com/office/drawing/2014/main" id="{ABB5D00E-1CEA-F9F3-D51B-888269029319}"/>
              </a:ext>
            </a:extLst>
          </p:cNvPr>
          <p:cNvSpPr/>
          <p:nvPr/>
        </p:nvSpPr>
        <p:spPr>
          <a:xfrm>
            <a:off x="340632" y="333829"/>
            <a:ext cx="750207" cy="750207"/>
          </a:xfrm>
          <a:prstGeom prst="ellipse">
            <a:avLst/>
          </a:prstGeom>
          <a:solidFill>
            <a:schemeClr val="accent4">
              <a:lumMod val="20000"/>
              <a:lumOff val="80000"/>
            </a:schemeClr>
          </a:solidFill>
          <a:ln w="38100">
            <a:solidFill>
              <a:srgbClr val="23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參</a:t>
            </a:r>
          </a:p>
        </p:txBody>
      </p:sp>
      <p:graphicFrame>
        <p:nvGraphicFramePr>
          <p:cNvPr id="6" name="表格 5">
            <a:extLst>
              <a:ext uri="{FF2B5EF4-FFF2-40B4-BE49-F238E27FC236}">
                <a16:creationId xmlns:a16="http://schemas.microsoft.com/office/drawing/2014/main" id="{32A885B3-233E-0090-C60F-B11E51D22E22}"/>
              </a:ext>
            </a:extLst>
          </p:cNvPr>
          <p:cNvGraphicFramePr>
            <a:graphicFrameLocks noGrp="1"/>
          </p:cNvGraphicFramePr>
          <p:nvPr>
            <p:extLst>
              <p:ext uri="{D42A27DB-BD31-4B8C-83A1-F6EECF244321}">
                <p14:modId xmlns:p14="http://schemas.microsoft.com/office/powerpoint/2010/main" val="4006084861"/>
              </p:ext>
            </p:extLst>
          </p:nvPr>
        </p:nvGraphicFramePr>
        <p:xfrm>
          <a:off x="340631" y="2518716"/>
          <a:ext cx="8492818" cy="1129066"/>
        </p:xfrm>
        <a:graphic>
          <a:graphicData uri="http://schemas.openxmlformats.org/drawingml/2006/table">
            <a:tbl>
              <a:tblPr firstRow="1" bandRow="1">
                <a:tableStyleId>{72833802-FEF1-4C79-8D5D-14CF1EAF98D9}</a:tableStyleId>
              </a:tblPr>
              <a:tblGrid>
                <a:gridCol w="3395991">
                  <a:extLst>
                    <a:ext uri="{9D8B030D-6E8A-4147-A177-3AD203B41FA5}">
                      <a16:colId xmlns:a16="http://schemas.microsoft.com/office/drawing/2014/main" val="20001"/>
                    </a:ext>
                  </a:extLst>
                </a:gridCol>
                <a:gridCol w="5096827">
                  <a:extLst>
                    <a:ext uri="{9D8B030D-6E8A-4147-A177-3AD203B41FA5}">
                      <a16:colId xmlns:a16="http://schemas.microsoft.com/office/drawing/2014/main" val="20002"/>
                    </a:ext>
                  </a:extLst>
                </a:gridCol>
              </a:tblGrid>
              <a:tr h="488986">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rPr>
                        <a:t>對應綱要關鍵成果</a:t>
                      </a:r>
                      <a:r>
                        <a:rPr lang="en-US" altLang="zh-TW" sz="1800" dirty="0">
                          <a:solidFill>
                            <a:schemeClr val="tx1"/>
                          </a:solidFill>
                          <a:effectLst/>
                          <a:latin typeface="微軟正黑體" panose="020B0604030504040204" pitchFamily="34" charset="-120"/>
                          <a:ea typeface="微軟正黑體" panose="020B0604030504040204" pitchFamily="34" charset="-120"/>
                        </a:rPr>
                        <a:t>(KR)</a:t>
                      </a:r>
                      <a:endParaRPr lang="en-US" altLang="zh-TW"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solidFill>
                      <a:srgbClr val="DFF5EF"/>
                    </a:solidFill>
                  </a:tcPr>
                </a:tc>
                <a:tc>
                  <a:txBody>
                    <a:bodyPr/>
                    <a:lstStyle/>
                    <a:p>
                      <a:pPr algn="ctr"/>
                      <a:r>
                        <a:rPr lang="zh-TW" altLang="en-US" sz="1800" dirty="0">
                          <a:solidFill>
                            <a:schemeClr val="tx1"/>
                          </a:solidFill>
                          <a:effectLst/>
                          <a:latin typeface="微軟正黑體" panose="020B0604030504040204" pitchFamily="34" charset="-120"/>
                          <a:ea typeface="微軟正黑體" panose="020B0604030504040204" pitchFamily="34" charset="-120"/>
                        </a:rPr>
                        <a:t>預期貢獻</a:t>
                      </a:r>
                      <a:r>
                        <a:rPr lang="en-US" altLang="zh-TW" sz="1800" dirty="0">
                          <a:solidFill>
                            <a:schemeClr val="tx1"/>
                          </a:solidFill>
                          <a:effectLst/>
                          <a:latin typeface="微軟正黑體" panose="020B0604030504040204" pitchFamily="34" charset="-120"/>
                          <a:ea typeface="微軟正黑體" panose="020B0604030504040204" pitchFamily="34" charset="-120"/>
                        </a:rPr>
                        <a:t>(</a:t>
                      </a:r>
                      <a:r>
                        <a:rPr lang="zh-TW" altLang="en-US" sz="1800" dirty="0">
                          <a:solidFill>
                            <a:schemeClr val="tx1"/>
                          </a:solidFill>
                          <a:effectLst/>
                          <a:latin typeface="微軟正黑體" panose="020B0604030504040204" pitchFamily="34" charset="-120"/>
                          <a:ea typeface="微軟正黑體" panose="020B0604030504040204" pitchFamily="34" charset="-120"/>
                        </a:rPr>
                        <a:t>單一計畫</a:t>
                      </a:r>
                      <a:r>
                        <a:rPr lang="en-US" altLang="zh-TW" sz="1800">
                          <a:solidFill>
                            <a:schemeClr val="tx1"/>
                          </a:solidFill>
                          <a:effectLst/>
                          <a:latin typeface="微軟正黑體" panose="020B0604030504040204" pitchFamily="34" charset="-120"/>
                          <a:ea typeface="微軟正黑體" panose="020B0604030504040204" pitchFamily="34" charset="-120"/>
                        </a:rPr>
                        <a:t>KR)</a:t>
                      </a:r>
                      <a:endParaRPr lang="zh-TW" altLang="en-US" sz="1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solidFill>
                      <a:srgbClr val="DFF5EF"/>
                    </a:solidFill>
                  </a:tcPr>
                </a:tc>
                <a:extLst>
                  <a:ext uri="{0D108BD9-81ED-4DB2-BD59-A6C34878D82A}">
                    <a16:rowId xmlns:a16="http://schemas.microsoft.com/office/drawing/2014/main" val="10000"/>
                  </a:ext>
                </a:extLst>
              </a:tr>
              <a:tr h="4227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accent2"/>
                          </a:solidFill>
                          <a:latin typeface="微軟正黑體" panose="020B0604030504040204" pitchFamily="34" charset="-120"/>
                          <a:ea typeface="微軟正黑體" panose="020B0604030504040204" pitchFamily="34" charset="-120"/>
                        </a:rPr>
                        <a:t>O1KR1</a:t>
                      </a:r>
                      <a:r>
                        <a:rPr lang="zh-TW" altLang="en-US" sz="1800" b="1" kern="1200" dirty="0">
                          <a:solidFill>
                            <a:schemeClr val="accent2"/>
                          </a:solidFill>
                          <a:latin typeface="微軟正黑體" panose="020B0604030504040204" pitchFamily="34" charset="-120"/>
                          <a:ea typeface="微軟正黑體" panose="020B0604030504040204" pitchFamily="34" charset="-120"/>
                        </a:rPr>
                        <a:t>：</a:t>
                      </a:r>
                      <a:r>
                        <a:rPr lang="zh-TW" altLang="zh-TW" sz="1800" kern="1200" dirty="0">
                          <a:solidFill>
                            <a:schemeClr val="accent2"/>
                          </a:solidFill>
                          <a:effectLst/>
                          <a:latin typeface="微軟正黑體" panose="020B0604030504040204" pitchFamily="34" charset="-120"/>
                          <a:ea typeface="微軟正黑體" panose="020B0604030504040204" pitchFamily="34" charset="-120"/>
                          <a:cs typeface="+mn-cs"/>
                        </a:rPr>
                        <a:t>作物需水推薦管理模式與驗證</a:t>
                      </a:r>
                      <a:r>
                        <a:rPr lang="zh-TW" altLang="en-US" sz="1800" kern="1200" dirty="0">
                          <a:solidFill>
                            <a:schemeClr val="accent2"/>
                          </a:solidFill>
                          <a:effectLst/>
                          <a:latin typeface="微軟正黑體" panose="020B0604030504040204" pitchFamily="34" charset="-120"/>
                          <a:ea typeface="微軟正黑體" panose="020B0604030504040204" pitchFamily="34" charset="-120"/>
                          <a:cs typeface="+mn-cs"/>
                        </a:rPr>
                        <a:t> </a:t>
                      </a:r>
                      <a:r>
                        <a:rPr lang="en-US" altLang="zh-TW" sz="1800" kern="1200" dirty="0">
                          <a:solidFill>
                            <a:schemeClr val="accent2"/>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accent2"/>
                          </a:solidFill>
                          <a:effectLst/>
                          <a:latin typeface="微軟正黑體" panose="020B0604030504040204" pitchFamily="34" charset="-120"/>
                          <a:ea typeface="微軟正黑體" panose="020B0604030504040204" pitchFamily="34" charset="-120"/>
                          <a:cs typeface="+mn-cs"/>
                        </a:rPr>
                        <a:t>範例</a:t>
                      </a:r>
                      <a:r>
                        <a:rPr lang="en-US" altLang="zh-TW" sz="1800" kern="1200" dirty="0">
                          <a:solidFill>
                            <a:schemeClr val="accent2"/>
                          </a:solidFill>
                          <a:effectLst/>
                          <a:latin typeface="微軟正黑體" panose="020B0604030504040204" pitchFamily="34" charset="-120"/>
                          <a:ea typeface="微軟正黑體" panose="020B0604030504040204" pitchFamily="34" charset="-120"/>
                          <a:cs typeface="+mn-cs"/>
                        </a:rPr>
                        <a:t>)</a:t>
                      </a:r>
                      <a:endParaRPr lang="zh-TW" altLang="en-US" sz="1800" b="1" kern="12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zh-TW" altLang="zh-TW" sz="1800" kern="1200" dirty="0">
                          <a:solidFill>
                            <a:schemeClr val="accent2"/>
                          </a:solidFill>
                          <a:effectLst/>
                          <a:latin typeface="微軟正黑體" panose="020B0604030504040204" pitchFamily="34" charset="-120"/>
                          <a:ea typeface="微軟正黑體" panose="020B0604030504040204" pitchFamily="34" charset="-120"/>
                          <a:cs typeface="+mn-cs"/>
                        </a:rPr>
                        <a:t>說明本計畫</a:t>
                      </a:r>
                      <a:r>
                        <a:rPr lang="en-US" altLang="zh-TW" sz="1800" kern="1200" dirty="0">
                          <a:solidFill>
                            <a:schemeClr val="accent2"/>
                          </a:solidFill>
                          <a:effectLst/>
                          <a:latin typeface="微軟正黑體" panose="020B0604030504040204" pitchFamily="34" charset="-120"/>
                          <a:ea typeface="微軟正黑體" panose="020B0604030504040204" pitchFamily="34" charset="-120"/>
                          <a:cs typeface="+mn-cs"/>
                        </a:rPr>
                        <a:t>114</a:t>
                      </a:r>
                      <a:r>
                        <a:rPr lang="zh-TW" altLang="zh-TW" sz="1800" kern="1200" dirty="0">
                          <a:solidFill>
                            <a:schemeClr val="accent2"/>
                          </a:solidFill>
                          <a:effectLst/>
                          <a:latin typeface="微軟正黑體" panose="020B0604030504040204" pitchFamily="34" charset="-120"/>
                          <a:ea typeface="微軟正黑體" panose="020B0604030504040204" pitchFamily="34" charset="-120"/>
                          <a:cs typeface="+mn-cs"/>
                        </a:rPr>
                        <a:t>年度預期貢獻</a:t>
                      </a:r>
                      <a:endParaRPr lang="zh-TW" altLang="en-US" sz="1800" b="1" kern="12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23735D"/>
                      </a:solidFill>
                      <a:prstDash val="solid"/>
                      <a:round/>
                      <a:headEnd type="none" w="med" len="med"/>
                      <a:tailEnd type="none" w="med" len="med"/>
                    </a:lnL>
                    <a:lnR w="12700" cap="flat" cmpd="sng" algn="ctr">
                      <a:solidFill>
                        <a:srgbClr val="23735D"/>
                      </a:solidFill>
                      <a:prstDash val="solid"/>
                      <a:round/>
                      <a:headEnd type="none" w="med" len="med"/>
                      <a:tailEnd type="none" w="med" len="med"/>
                    </a:lnR>
                    <a:lnT w="12700" cap="flat" cmpd="sng" algn="ctr">
                      <a:solidFill>
                        <a:srgbClr val="23735D"/>
                      </a:solidFill>
                      <a:prstDash val="solid"/>
                      <a:round/>
                      <a:headEnd type="none" w="med" len="med"/>
                      <a:tailEnd type="none" w="med" len="med"/>
                    </a:lnT>
                    <a:lnB w="12700" cap="flat" cmpd="sng" algn="ctr">
                      <a:solidFill>
                        <a:srgbClr val="23735D"/>
                      </a:solidFill>
                      <a:prstDash val="solid"/>
                      <a:round/>
                      <a:headEnd type="none" w="med" len="med"/>
                      <a:tailEnd type="none" w="med" len="med"/>
                    </a:lnB>
                  </a:tcPr>
                </a:tc>
                <a:extLst>
                  <a:ext uri="{0D108BD9-81ED-4DB2-BD59-A6C34878D82A}">
                    <a16:rowId xmlns:a16="http://schemas.microsoft.com/office/drawing/2014/main" val="2899973800"/>
                  </a:ext>
                </a:extLst>
              </a:tr>
            </a:tbl>
          </a:graphicData>
        </a:graphic>
      </p:graphicFrame>
      <p:sp>
        <p:nvSpPr>
          <p:cNvPr id="7" name="矩形 6">
            <a:extLst>
              <a:ext uri="{FF2B5EF4-FFF2-40B4-BE49-F238E27FC236}">
                <a16:creationId xmlns:a16="http://schemas.microsoft.com/office/drawing/2014/main" id="{42D9FE2E-C95A-38B2-D926-AF4501DB5BBF}"/>
              </a:ext>
            </a:extLst>
          </p:cNvPr>
          <p:cNvSpPr/>
          <p:nvPr/>
        </p:nvSpPr>
        <p:spPr>
          <a:xfrm>
            <a:off x="277395" y="1285018"/>
            <a:ext cx="8429924" cy="830997"/>
          </a:xfrm>
          <a:prstGeom prst="rect">
            <a:avLst/>
          </a:prstGeom>
        </p:spPr>
        <p:txBody>
          <a:bodyPr wrap="square">
            <a:spAutoFit/>
          </a:bodyPr>
          <a:lstStyle/>
          <a:p>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二</a:t>
            </a:r>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單一計畫年度目標</a:t>
            </a:r>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(O)</a:t>
            </a:r>
            <a:r>
              <a:rPr lang="zh-TW" altLang="en-US"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作物需水量及土壤給水能力之整合加值應用</a:t>
            </a:r>
            <a:endParaRPr lang="zh-TW" altLang="en-US" sz="2400" b="1" dirty="0">
              <a:solidFill>
                <a:schemeClr val="bg1">
                  <a:lumMod val="50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 name="文字方塊 7">
            <a:extLst>
              <a:ext uri="{FF2B5EF4-FFF2-40B4-BE49-F238E27FC236}">
                <a16:creationId xmlns:a16="http://schemas.microsoft.com/office/drawing/2014/main" id="{ADE2F717-46DB-A0E3-30CD-2C5E041E3535}"/>
              </a:ext>
            </a:extLst>
          </p:cNvPr>
          <p:cNvSpPr txBox="1"/>
          <p:nvPr/>
        </p:nvSpPr>
        <p:spPr>
          <a:xfrm>
            <a:off x="7238140" y="2133995"/>
            <a:ext cx="1877437" cy="769441"/>
          </a:xfrm>
          <a:prstGeom prst="rect">
            <a:avLst/>
          </a:prstGeom>
          <a:noFill/>
        </p:spPr>
        <p:txBody>
          <a:bodyPr wrap="none" rtlCol="0">
            <a:spAutoFit/>
          </a:bodyPr>
          <a:lstStyle/>
          <a:p>
            <a:r>
              <a:rPr lang="zh-TW" altLang="en-US" sz="4400" b="1" dirty="0">
                <a:solidFill>
                  <a:schemeClr val="accent2"/>
                </a:solidFill>
                <a:latin typeface="微軟正黑體" panose="020B0604030504040204" pitchFamily="34" charset="-120"/>
                <a:ea typeface="微軟正黑體" panose="020B0604030504040204" pitchFamily="34" charset="-120"/>
              </a:rPr>
              <a:t>↓範例</a:t>
            </a:r>
          </a:p>
        </p:txBody>
      </p:sp>
      <p:sp>
        <p:nvSpPr>
          <p:cNvPr id="9" name="投影片編號版面配置區 8">
            <a:extLst>
              <a:ext uri="{FF2B5EF4-FFF2-40B4-BE49-F238E27FC236}">
                <a16:creationId xmlns:a16="http://schemas.microsoft.com/office/drawing/2014/main" id="{A70B7339-C5B7-4306-9A70-0F3CFE08A9F7}"/>
              </a:ext>
            </a:extLst>
          </p:cNvPr>
          <p:cNvSpPr>
            <a:spLocks noGrp="1"/>
          </p:cNvSpPr>
          <p:nvPr>
            <p:ph type="sldNum" sz="quarter" idx="12"/>
          </p:nvPr>
        </p:nvSpPr>
        <p:spPr/>
        <p:txBody>
          <a:bodyPr vert="horz" lIns="91440" tIns="45720" rIns="91440" bIns="45720" rtlCol="0" anchor="ctr"/>
          <a:lstStyle/>
          <a:p>
            <a:fld id="{2953594C-8052-4BF6-8A0D-9E68C42E346D}" type="slidenum">
              <a:rPr lang="zh-TW" altLang="en-US">
                <a:solidFill>
                  <a:schemeClr val="tx1"/>
                </a:solidFill>
                <a:latin typeface="微軟正黑體" panose="020B0604030504040204" pitchFamily="34" charset="-120"/>
                <a:ea typeface="微軟正黑體" panose="020B0604030504040204" pitchFamily="34" charset="-120"/>
              </a:rPr>
              <a:pPr/>
              <a:t>9</a:t>
            </a:fld>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2721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4_28*i*0"/>
  <p:tag name="KSO_WM_TEMPLATE_CATEGORY" val="custom"/>
  <p:tag name="KSO_WM_TEMPLATE_INDEX" val="160334"/>
  <p:tag name="KSO_WM_UNIT_INDEX" val="0"/>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4_28*i*1"/>
  <p:tag name="KSO_WM_TEMPLATE_CATEGORY" val="custom"/>
  <p:tag name="KSO_WM_TEMPLATE_INDEX" val="160334"/>
  <p:tag name="KSO_WM_UNIT_INDEX"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4_28*i*2"/>
  <p:tag name="KSO_WM_TEMPLATE_CATEGORY" val="custom"/>
  <p:tag name="KSO_WM_TEMPLATE_INDEX" val="160334"/>
  <p:tag name="KSO_WM_UNIT_INDEX" val="2"/>
</p:tagLst>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佈景主題">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TotalTime>
  <Words>2833</Words>
  <Application>Microsoft Office PowerPoint</Application>
  <PresentationFormat>如螢幕大小 (4:3)</PresentationFormat>
  <Paragraphs>557</Paragraphs>
  <Slides>20</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20</vt:i4>
      </vt:variant>
    </vt:vector>
  </HeadingPairs>
  <TitlesOfParts>
    <vt:vector size="26" baseType="lpstr">
      <vt:lpstr>微軟正黑體</vt:lpstr>
      <vt:lpstr>Aptos</vt:lpstr>
      <vt:lpstr>Aptos Display</vt:lpstr>
      <vt:lpstr>Arial</vt:lpstr>
      <vt:lpstr>Calibri</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余品臻</dc:creator>
  <cp:lastModifiedBy>國展 黃</cp:lastModifiedBy>
  <cp:revision>19</cp:revision>
  <cp:lastPrinted>2024-04-26T07:36:48Z</cp:lastPrinted>
  <dcterms:created xsi:type="dcterms:W3CDTF">2024-04-08T01:36:31Z</dcterms:created>
  <dcterms:modified xsi:type="dcterms:W3CDTF">2024-04-26T07:38:13Z</dcterms:modified>
</cp:coreProperties>
</file>