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02" autoAdjust="0"/>
    <p:restoredTop sz="94660"/>
  </p:normalViewPr>
  <p:slideViewPr>
    <p:cSldViewPr snapToGrid="0">
      <p:cViewPr varScale="1">
        <p:scale>
          <a:sx n="152" d="100"/>
          <a:sy n="152" d="100"/>
        </p:scale>
        <p:origin x="344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A6F04A1-9596-3C09-1AF3-FB60E5D17E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AD59129E-9E80-EB6A-26AE-E98780ED8E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CABA72D-CC29-AF7E-4E80-BF8AFD343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4345-746C-4BAA-B85F-183EF8E22DED}" type="datetimeFigureOut">
              <a:rPr lang="zh-TW" altLang="en-US" smtClean="0"/>
              <a:t>2024/5/22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C1E2D1C-6752-4F19-2896-D89497D50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C06B4E1-EA20-40BA-771A-D5E0D3DFA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81BC8-8D0A-4465-9A33-13E340EAEF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3794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F16B259-2FB7-8B50-CF84-EA84D7332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2BA2636C-3AC9-99FD-D330-22EC398D80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551779F-094A-D1D7-3D4C-3F98C269C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4345-746C-4BAA-B85F-183EF8E22DED}" type="datetimeFigureOut">
              <a:rPr lang="zh-TW" altLang="en-US" smtClean="0"/>
              <a:t>2024/5/22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A276BE2-E583-0A32-D05F-38F9D0FF7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CF1467E-22D2-BBDC-75A7-21D0FD1C7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81BC8-8D0A-4465-9A33-13E340EAEF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667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C92E055D-A415-ECCD-48AE-2296C672FF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07F182B-15D8-0C1D-2644-065E8DC700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610826-0C8E-FAED-733A-3F9CDCAB0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4345-746C-4BAA-B85F-183EF8E22DED}" type="datetimeFigureOut">
              <a:rPr lang="zh-TW" altLang="en-US" smtClean="0"/>
              <a:t>2024/5/22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C683572-B4C2-6BF5-9E24-B0283D2F2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D985C45-AA31-9FD9-46CB-8E36D275D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81BC8-8D0A-4465-9A33-13E340EAEF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8333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72AE77B-9D56-D5AF-CBED-8BCCC0009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2E25F4D-5009-E39A-2297-8CE9A17A34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0797C85-2CCD-7022-63DF-A15367A90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4345-746C-4BAA-B85F-183EF8E22DED}" type="datetimeFigureOut">
              <a:rPr lang="zh-TW" altLang="en-US" smtClean="0"/>
              <a:t>2024/5/22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E1582EC-0D6C-EB8D-5A76-91569F564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3AC38C7-30D4-E4E2-785B-80DE01420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81BC8-8D0A-4465-9A33-13E340EAEF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9868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07046B6-5FEA-C6E4-1F99-84C8EC863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96F0EF9-8C58-24BC-4316-C01C2C7310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BE30AA8-97C1-A17D-E2B5-6C1995A50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4345-746C-4BAA-B85F-183EF8E22DED}" type="datetimeFigureOut">
              <a:rPr lang="zh-TW" altLang="en-US" smtClean="0"/>
              <a:t>2024/5/22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0CD2F45-1A7B-87A8-46C2-7FE9AA009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501B79F-1186-3082-8215-8CEDA0BBE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81BC8-8D0A-4465-9A33-13E340EAEF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6627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645D1E6-4AA0-1C25-210E-2762BA01B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B6460FB-917A-918D-424B-284C4A57F3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73E8CFB-9CE6-80AB-5630-DD76522481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1CD85A5-D54E-6EA3-8828-C3B901DEF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4345-746C-4BAA-B85F-183EF8E22DED}" type="datetimeFigureOut">
              <a:rPr lang="zh-TW" altLang="en-US" smtClean="0"/>
              <a:t>2024/5/22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A8E1D3A-9D6F-10EE-BC7E-4EA672B26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7DC548F-05DD-4EEF-AE6C-356DFDCF1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81BC8-8D0A-4465-9A33-13E340EAEF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6684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9B048D6-1155-FF6E-7B75-D6BDA7973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FE8EC7E-8401-8ACD-A350-2466BB930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AED61D43-C4E1-F1B3-A445-876B58A047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F47E1861-43C9-A62F-300C-80BA5E38C5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33F3A8F-5C60-5563-6C70-C03DAAA66E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A602237A-C175-9280-A5E5-F0C78617F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4345-746C-4BAA-B85F-183EF8E22DED}" type="datetimeFigureOut">
              <a:rPr lang="zh-TW" altLang="en-US" smtClean="0"/>
              <a:t>2024/5/22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E8E9C608-1C41-6E05-31EB-8B3D67685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15385E27-281C-6243-C4BA-FC0ABEF46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81BC8-8D0A-4465-9A33-13E340EAEF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6676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007FA51-4AC5-9184-2BAC-35C88FAF8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1749E2B0-ADB0-028F-2730-3018C9ED4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4345-746C-4BAA-B85F-183EF8E22DED}" type="datetimeFigureOut">
              <a:rPr lang="zh-TW" altLang="en-US" smtClean="0"/>
              <a:t>2024/5/22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F4E8A26-259D-CCF6-042A-AEF03CDD9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06E4439-0D39-A95F-96CA-063E4EBED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81BC8-8D0A-4465-9A33-13E340EAEF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7106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5D8BEC26-0F4C-C884-9B75-7FCE53FFB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4345-746C-4BAA-B85F-183EF8E22DED}" type="datetimeFigureOut">
              <a:rPr lang="zh-TW" altLang="en-US" smtClean="0"/>
              <a:t>2024/5/22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41229FE9-5E72-CB7F-D1AD-A08562E53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1C6423AD-03E5-47DA-1389-7898C7DF7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81BC8-8D0A-4465-9A33-13E340EAEF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1387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66D1B62-4A7D-4915-FAE4-E025D270F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6CF437B-D930-B536-AED4-FD0FC63E0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987DF09-4D5F-18A0-F112-9B2D00057D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52213E7-390D-DFC6-B54B-305584177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4345-746C-4BAA-B85F-183EF8E22DED}" type="datetimeFigureOut">
              <a:rPr lang="zh-TW" altLang="en-US" smtClean="0"/>
              <a:t>2024/5/22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2212EA1-36F7-2ACE-A5B9-B2FFFBD02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29AE1E3-C542-D969-0482-245C3551C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81BC8-8D0A-4465-9A33-13E340EAEF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435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044065D-80E3-F203-1103-BB2A7C6622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3BB8740-FC92-3516-469B-C765F6910C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9617F8C-2B0D-14B8-BC57-D00015E940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EE6FC13-5B3A-E8CC-2392-68BD1C6BA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4345-746C-4BAA-B85F-183EF8E22DED}" type="datetimeFigureOut">
              <a:rPr lang="zh-TW" altLang="en-US" smtClean="0"/>
              <a:t>2024/5/22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2BD96CE-E41C-7907-782C-CB4C5CE22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24E2E84-D0D7-1000-0EFC-2295D6CD2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81BC8-8D0A-4465-9A33-13E340EAEF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5387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B4F9A6F7-F731-B7A5-0355-D3A47D5C6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1BB1751-6A9C-59B4-B5BF-9EB3081A5D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2B7CB58-11BF-664B-5040-DAE322F66A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044345-746C-4BAA-B85F-183EF8E22DED}" type="datetimeFigureOut">
              <a:rPr lang="zh-TW" altLang="en-US" smtClean="0"/>
              <a:t>2024/5/22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304E0B6-A79D-0CCA-DF06-1377C1C5F1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FD459F-ADAE-E0A0-157E-7EAA127757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E81BC8-8D0A-4465-9A33-13E340EAEF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967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內容版面配置區 4" descr="一張含有 螢幕擷取畫面 的圖片&#10;&#10;自動產生的描述">
            <a:extLst>
              <a:ext uri="{FF2B5EF4-FFF2-40B4-BE49-F238E27FC236}">
                <a16:creationId xmlns:a16="http://schemas.microsoft.com/office/drawing/2014/main" id="{1619B87F-0867-CA80-0D30-0AC28D38506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0685" y="199086"/>
            <a:ext cx="8353354" cy="6459827"/>
          </a:xfrm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EE3A631D-55D4-D14A-B2D4-AA8E54D0DEA8}"/>
              </a:ext>
            </a:extLst>
          </p:cNvPr>
          <p:cNvSpPr txBox="1"/>
          <p:nvPr/>
        </p:nvSpPr>
        <p:spPr>
          <a:xfrm>
            <a:off x="7828855" y="6037363"/>
            <a:ext cx="1626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00" dirty="0">
                <a:solidFill>
                  <a:schemeClr val="bg1"/>
                </a:solidFill>
              </a:rPr>
              <a:t>Correlation: 0.0979434</a:t>
            </a:r>
          </a:p>
          <a:p>
            <a:r>
              <a:rPr lang="en-US" altLang="zh-TW" sz="900" dirty="0">
                <a:solidFill>
                  <a:schemeClr val="bg1"/>
                </a:solidFill>
              </a:rPr>
              <a:t>Y = 0.02004*X + 0.45614 </a:t>
            </a:r>
            <a:endParaRPr lang="zh-TW" altLang="en-US" sz="900" dirty="0">
              <a:solidFill>
                <a:schemeClr val="bg1"/>
              </a:solidFill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D5F277E9-148F-541B-EA06-3C0E73F2EB43}"/>
              </a:ext>
            </a:extLst>
          </p:cNvPr>
          <p:cNvSpPr txBox="1"/>
          <p:nvPr/>
        </p:nvSpPr>
        <p:spPr>
          <a:xfrm>
            <a:off x="7759743" y="4614006"/>
            <a:ext cx="1626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00" dirty="0">
                <a:solidFill>
                  <a:schemeClr val="bg1"/>
                </a:solidFill>
              </a:rPr>
              <a:t>Correlation: </a:t>
            </a:r>
            <a:r>
              <a:rPr lang="en-US" altLang="zh-TW" sz="900" dirty="0">
                <a:solidFill>
                  <a:schemeClr val="bg1"/>
                </a:solidFill>
                <a:highlight>
                  <a:srgbClr val="800080"/>
                </a:highlight>
              </a:rPr>
              <a:t>0.5770647</a:t>
            </a:r>
          </a:p>
          <a:p>
            <a:r>
              <a:rPr lang="en-US" altLang="zh-TW" sz="900" dirty="0">
                <a:solidFill>
                  <a:schemeClr val="bg1"/>
                </a:solidFill>
              </a:rPr>
              <a:t>Y = 0.24965*X + 1.36749</a:t>
            </a:r>
            <a:endParaRPr lang="zh-TW" altLang="en-US" sz="900" dirty="0">
              <a:solidFill>
                <a:schemeClr val="bg1"/>
              </a:solidFill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CCDF6B7D-129E-0829-29A8-C220E2C86AE6}"/>
              </a:ext>
            </a:extLst>
          </p:cNvPr>
          <p:cNvSpPr txBox="1"/>
          <p:nvPr/>
        </p:nvSpPr>
        <p:spPr>
          <a:xfrm>
            <a:off x="7759743" y="2410294"/>
            <a:ext cx="1626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00" dirty="0">
                <a:solidFill>
                  <a:schemeClr val="bg1"/>
                </a:solidFill>
              </a:rPr>
              <a:t>Correlation: </a:t>
            </a:r>
            <a:r>
              <a:rPr lang="en-US" altLang="zh-TW" sz="900" dirty="0">
                <a:solidFill>
                  <a:schemeClr val="bg1"/>
                </a:solidFill>
                <a:highlight>
                  <a:srgbClr val="800080"/>
                </a:highlight>
              </a:rPr>
              <a:t>-0.6693891</a:t>
            </a:r>
          </a:p>
          <a:p>
            <a:r>
              <a:rPr lang="en-US" altLang="zh-TW" sz="900" dirty="0">
                <a:solidFill>
                  <a:schemeClr val="bg1"/>
                </a:solidFill>
              </a:rPr>
              <a:t>Y = -0.04341*X + 0.84248</a:t>
            </a:r>
            <a:endParaRPr lang="zh-TW" altLang="en-US" sz="900" dirty="0">
              <a:solidFill>
                <a:schemeClr val="bg1"/>
              </a:solidFill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AC8E7163-C366-7BF5-EB36-FD85C0536E73}"/>
              </a:ext>
            </a:extLst>
          </p:cNvPr>
          <p:cNvSpPr txBox="1"/>
          <p:nvPr/>
        </p:nvSpPr>
        <p:spPr>
          <a:xfrm>
            <a:off x="7677426" y="1042545"/>
            <a:ext cx="1626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00" dirty="0">
                <a:solidFill>
                  <a:schemeClr val="bg1"/>
                </a:solidFill>
              </a:rPr>
              <a:t>Correlation: -0.3144926</a:t>
            </a:r>
          </a:p>
          <a:p>
            <a:r>
              <a:rPr lang="en-US" altLang="zh-TW" sz="900" dirty="0">
                <a:solidFill>
                  <a:schemeClr val="bg1"/>
                </a:solidFill>
              </a:rPr>
              <a:t>Y = -0.04081*X + 0.38377 </a:t>
            </a:r>
            <a:endParaRPr lang="zh-TW" altLang="en-US" sz="900" dirty="0">
              <a:solidFill>
                <a:schemeClr val="bg1"/>
              </a:solidFill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8F41E498-F606-A315-A2BC-61FD4F971A68}"/>
              </a:ext>
            </a:extLst>
          </p:cNvPr>
          <p:cNvSpPr txBox="1"/>
          <p:nvPr/>
        </p:nvSpPr>
        <p:spPr>
          <a:xfrm>
            <a:off x="6499784" y="3923415"/>
            <a:ext cx="1626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00" dirty="0">
                <a:solidFill>
                  <a:schemeClr val="bg1"/>
                </a:solidFill>
              </a:rPr>
              <a:t>Correlation: 0.1578140</a:t>
            </a:r>
          </a:p>
          <a:p>
            <a:r>
              <a:rPr lang="en-US" altLang="zh-TW" sz="900" dirty="0">
                <a:solidFill>
                  <a:schemeClr val="bg1"/>
                </a:solidFill>
              </a:rPr>
              <a:t>Y = 0.33376*X + 0.138281 </a:t>
            </a:r>
            <a:endParaRPr lang="zh-TW" altLang="en-US" sz="900" dirty="0">
              <a:solidFill>
                <a:schemeClr val="bg1"/>
              </a:solidFill>
            </a:endParaRP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2266FCA6-E1C9-C15D-BD01-52ABA490D26B}"/>
              </a:ext>
            </a:extLst>
          </p:cNvPr>
          <p:cNvSpPr txBox="1"/>
          <p:nvPr/>
        </p:nvSpPr>
        <p:spPr>
          <a:xfrm>
            <a:off x="6295193" y="3048158"/>
            <a:ext cx="1626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00" dirty="0">
                <a:solidFill>
                  <a:schemeClr val="bg1"/>
                </a:solidFill>
              </a:rPr>
              <a:t>Correlation: -0.1158305</a:t>
            </a:r>
          </a:p>
          <a:p>
            <a:r>
              <a:rPr lang="en-US" altLang="zh-TW" sz="900" dirty="0">
                <a:solidFill>
                  <a:schemeClr val="bg1"/>
                </a:solidFill>
              </a:rPr>
              <a:t>Y = -0.03672*X + 0.8298</a:t>
            </a:r>
            <a:endParaRPr lang="zh-TW" altLang="en-US" sz="900" dirty="0">
              <a:solidFill>
                <a:schemeClr val="bg1"/>
              </a:solidFill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21D093F6-25D0-57F0-A2E4-BF82F4C33B6D}"/>
              </a:ext>
            </a:extLst>
          </p:cNvPr>
          <p:cNvSpPr txBox="1"/>
          <p:nvPr/>
        </p:nvSpPr>
        <p:spPr>
          <a:xfrm>
            <a:off x="4912960" y="3263844"/>
            <a:ext cx="1626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00" dirty="0">
                <a:solidFill>
                  <a:schemeClr val="bg1"/>
                </a:solidFill>
              </a:rPr>
              <a:t>Correlation: </a:t>
            </a:r>
            <a:r>
              <a:rPr lang="en-US" altLang="zh-TW" sz="900" dirty="0">
                <a:solidFill>
                  <a:schemeClr val="bg1"/>
                </a:solidFill>
                <a:highlight>
                  <a:srgbClr val="FF0000"/>
                </a:highlight>
              </a:rPr>
              <a:t>-0.965683</a:t>
            </a:r>
          </a:p>
          <a:p>
            <a:r>
              <a:rPr lang="en-US" altLang="zh-TW" sz="900" dirty="0">
                <a:solidFill>
                  <a:schemeClr val="bg1"/>
                </a:solidFill>
              </a:rPr>
              <a:t>Y = -0.14476*X +1.03543</a:t>
            </a:r>
            <a:endParaRPr lang="zh-TW" altLang="en-US" sz="900" dirty="0">
              <a:solidFill>
                <a:schemeClr val="bg1"/>
              </a:solidFill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2EA37C75-D0B4-CB63-7130-1863949945F1}"/>
              </a:ext>
            </a:extLst>
          </p:cNvPr>
          <p:cNvSpPr txBox="1"/>
          <p:nvPr/>
        </p:nvSpPr>
        <p:spPr>
          <a:xfrm>
            <a:off x="6319716" y="945036"/>
            <a:ext cx="1626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00" dirty="0">
                <a:solidFill>
                  <a:schemeClr val="bg1"/>
                </a:solidFill>
              </a:rPr>
              <a:t>Correlation: -0.0667802</a:t>
            </a:r>
          </a:p>
          <a:p>
            <a:r>
              <a:rPr lang="en-US" altLang="zh-TW" sz="900" dirty="0">
                <a:solidFill>
                  <a:schemeClr val="bg1"/>
                </a:solidFill>
              </a:rPr>
              <a:t>Y = -0.04237*X + 0.37554 </a:t>
            </a:r>
            <a:endParaRPr lang="zh-TW" altLang="en-US" sz="900" dirty="0">
              <a:solidFill>
                <a:schemeClr val="bg1"/>
              </a:solidFill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0AE8A5DB-E9C6-2C5D-C4E4-C4ACACDFF9C3}"/>
              </a:ext>
            </a:extLst>
          </p:cNvPr>
          <p:cNvSpPr txBox="1"/>
          <p:nvPr/>
        </p:nvSpPr>
        <p:spPr>
          <a:xfrm>
            <a:off x="4962006" y="1024631"/>
            <a:ext cx="1626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00" dirty="0">
                <a:solidFill>
                  <a:schemeClr val="bg1"/>
                </a:solidFill>
              </a:rPr>
              <a:t>Correlation: </a:t>
            </a:r>
            <a:r>
              <a:rPr lang="en-US" altLang="zh-TW" sz="900" dirty="0">
                <a:solidFill>
                  <a:schemeClr val="bg1"/>
                </a:solidFill>
                <a:highlight>
                  <a:srgbClr val="FF0000"/>
                </a:highlight>
              </a:rPr>
              <a:t>-0.8898518</a:t>
            </a:r>
          </a:p>
          <a:p>
            <a:r>
              <a:rPr lang="en-US" altLang="zh-TW" sz="900" dirty="0">
                <a:solidFill>
                  <a:schemeClr val="bg1"/>
                </a:solidFill>
              </a:rPr>
              <a:t>Y = -0.26693*X + 0.76661 </a:t>
            </a:r>
            <a:endParaRPr lang="zh-TW" altLang="en-US" sz="900" dirty="0">
              <a:solidFill>
                <a:schemeClr val="bg1"/>
              </a:solidFill>
            </a:endParaRP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425961E7-57B3-A511-6BE8-9CE9D9421B43}"/>
              </a:ext>
            </a:extLst>
          </p:cNvPr>
          <p:cNvSpPr txBox="1"/>
          <p:nvPr/>
        </p:nvSpPr>
        <p:spPr>
          <a:xfrm>
            <a:off x="3460753" y="1024631"/>
            <a:ext cx="1626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00" dirty="0">
                <a:solidFill>
                  <a:schemeClr val="bg1"/>
                </a:solidFill>
              </a:rPr>
              <a:t>Correlation: </a:t>
            </a:r>
            <a:r>
              <a:rPr lang="en-US" altLang="zh-TW" sz="900" dirty="0">
                <a:solidFill>
                  <a:schemeClr val="bg1"/>
                </a:solidFill>
                <a:highlight>
                  <a:srgbClr val="FF0000"/>
                </a:highlight>
              </a:rPr>
              <a:t>0.8020063</a:t>
            </a:r>
          </a:p>
          <a:p>
            <a:r>
              <a:rPr lang="en-US" altLang="zh-TW" sz="900" dirty="0">
                <a:solidFill>
                  <a:schemeClr val="bg1"/>
                </a:solidFill>
              </a:rPr>
              <a:t>Y = 1.60488*X - 0.94841 </a:t>
            </a:r>
            <a:endParaRPr lang="zh-TW" altLang="en-US" sz="900" dirty="0">
              <a:solidFill>
                <a:schemeClr val="bg1"/>
              </a:solidFill>
            </a:endParaRP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060A30E8-2D34-8068-7219-D4F402158925}"/>
              </a:ext>
            </a:extLst>
          </p:cNvPr>
          <p:cNvSpPr txBox="1"/>
          <p:nvPr/>
        </p:nvSpPr>
        <p:spPr>
          <a:xfrm>
            <a:off x="3797978" y="180459"/>
            <a:ext cx="952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chemeClr val="bg1"/>
                </a:solidFill>
              </a:rPr>
              <a:t>HOM</a:t>
            </a:r>
            <a:endParaRPr lang="zh-TW" altLang="en-US" dirty="0">
              <a:solidFill>
                <a:schemeClr val="bg1"/>
              </a:solidFill>
            </a:endParaRP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8E45A557-F5F5-1741-DE4C-CCE13DCE2338}"/>
              </a:ext>
            </a:extLst>
          </p:cNvPr>
          <p:cNvSpPr txBox="1"/>
          <p:nvPr/>
        </p:nvSpPr>
        <p:spPr>
          <a:xfrm>
            <a:off x="9739405" y="2877034"/>
            <a:ext cx="952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chemeClr val="bg1"/>
                </a:solidFill>
              </a:rPr>
              <a:t>HOM</a:t>
            </a:r>
            <a:endParaRPr lang="zh-TW" altLang="en-US" dirty="0">
              <a:solidFill>
                <a:schemeClr val="bg1"/>
              </a:solidFill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83232412-8D01-7332-4407-C0CB662939FB}"/>
              </a:ext>
            </a:extLst>
          </p:cNvPr>
          <p:cNvSpPr txBox="1"/>
          <p:nvPr/>
        </p:nvSpPr>
        <p:spPr>
          <a:xfrm>
            <a:off x="5250185" y="183993"/>
            <a:ext cx="952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chemeClr val="bg1"/>
                </a:solidFill>
              </a:rPr>
              <a:t>ENT</a:t>
            </a:r>
            <a:endParaRPr lang="zh-TW" altLang="en-US" dirty="0">
              <a:solidFill>
                <a:schemeClr val="bg1"/>
              </a:solidFill>
            </a:endParaRPr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8E01ACB0-2D06-1623-5550-7450CDC0EBE2}"/>
              </a:ext>
            </a:extLst>
          </p:cNvPr>
          <p:cNvSpPr txBox="1"/>
          <p:nvPr/>
        </p:nvSpPr>
        <p:spPr>
          <a:xfrm>
            <a:off x="6588788" y="171146"/>
            <a:ext cx="952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chemeClr val="bg1"/>
                </a:solidFill>
              </a:rPr>
              <a:t>COR</a:t>
            </a:r>
            <a:endParaRPr lang="zh-TW" altLang="en-US" dirty="0">
              <a:solidFill>
                <a:schemeClr val="bg1"/>
              </a:solidFill>
            </a:endParaRPr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8D79B132-ED12-9DE1-D8F0-B248F812C0A2}"/>
              </a:ext>
            </a:extLst>
          </p:cNvPr>
          <p:cNvSpPr txBox="1"/>
          <p:nvPr/>
        </p:nvSpPr>
        <p:spPr>
          <a:xfrm>
            <a:off x="9780456" y="1411229"/>
            <a:ext cx="952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chemeClr val="bg1"/>
                </a:solidFill>
              </a:rPr>
              <a:t>ASM</a:t>
            </a:r>
            <a:endParaRPr lang="zh-TW" altLang="en-US" dirty="0">
              <a:solidFill>
                <a:schemeClr val="bg1"/>
              </a:solidFill>
            </a:endParaRP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2E1E2005-38C9-35DA-3ADD-C13A6B705BCB}"/>
              </a:ext>
            </a:extLst>
          </p:cNvPr>
          <p:cNvSpPr txBox="1"/>
          <p:nvPr/>
        </p:nvSpPr>
        <p:spPr>
          <a:xfrm>
            <a:off x="8014651" y="166928"/>
            <a:ext cx="952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chemeClr val="bg1"/>
                </a:solidFill>
              </a:rPr>
              <a:t>CON</a:t>
            </a:r>
            <a:endParaRPr lang="zh-TW" altLang="en-US" dirty="0">
              <a:solidFill>
                <a:schemeClr val="bg1"/>
              </a:solidFill>
            </a:endParaRP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4325DA20-72E3-D64C-859D-E041154DF7BE}"/>
              </a:ext>
            </a:extLst>
          </p:cNvPr>
          <p:cNvSpPr txBox="1"/>
          <p:nvPr/>
        </p:nvSpPr>
        <p:spPr>
          <a:xfrm>
            <a:off x="9739405" y="5615145"/>
            <a:ext cx="952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chemeClr val="bg1"/>
                </a:solidFill>
              </a:rPr>
              <a:t>COR</a:t>
            </a:r>
            <a:endParaRPr lang="zh-TW" altLang="en-US" dirty="0">
              <a:solidFill>
                <a:schemeClr val="bg1"/>
              </a:solidFill>
            </a:endParaRPr>
          </a:p>
        </p:txBody>
      </p:sp>
      <p:sp>
        <p:nvSpPr>
          <p:cNvPr id="27" name="文字方塊 26">
            <a:extLst>
              <a:ext uri="{FF2B5EF4-FFF2-40B4-BE49-F238E27FC236}">
                <a16:creationId xmlns:a16="http://schemas.microsoft.com/office/drawing/2014/main" id="{0BA4387F-7847-98A9-3EF2-F70E2E7A934E}"/>
              </a:ext>
            </a:extLst>
          </p:cNvPr>
          <p:cNvSpPr txBox="1"/>
          <p:nvPr/>
        </p:nvSpPr>
        <p:spPr>
          <a:xfrm>
            <a:off x="9739405" y="4201153"/>
            <a:ext cx="952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chemeClr val="bg1"/>
                </a:solidFill>
              </a:rPr>
              <a:t>ENT</a:t>
            </a:r>
            <a:endParaRPr lang="zh-TW" altLang="en-US" dirty="0">
              <a:solidFill>
                <a:schemeClr val="bg1"/>
              </a:solidFill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73214325-9737-FBEB-94DE-EC15CF8B423C}"/>
              </a:ext>
            </a:extLst>
          </p:cNvPr>
          <p:cNvSpPr txBox="1"/>
          <p:nvPr/>
        </p:nvSpPr>
        <p:spPr>
          <a:xfrm>
            <a:off x="259723" y="257403"/>
            <a:ext cx="13784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/>
              <a:t>5X5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512403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圖片 23">
            <a:extLst>
              <a:ext uri="{FF2B5EF4-FFF2-40B4-BE49-F238E27FC236}">
                <a16:creationId xmlns:a16="http://schemas.microsoft.com/office/drawing/2014/main" id="{805370D1-94B3-20B6-5352-A719561F05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4418" y="166928"/>
            <a:ext cx="8576229" cy="6493153"/>
          </a:xfrm>
          <a:prstGeom prst="rect">
            <a:avLst/>
          </a:prstGeom>
        </p:spPr>
      </p:pic>
      <p:sp>
        <p:nvSpPr>
          <p:cNvPr id="15" name="文字方塊 14">
            <a:extLst>
              <a:ext uri="{FF2B5EF4-FFF2-40B4-BE49-F238E27FC236}">
                <a16:creationId xmlns:a16="http://schemas.microsoft.com/office/drawing/2014/main" id="{35C2E1F0-6045-CF5E-2D37-E433F542C122}"/>
              </a:ext>
            </a:extLst>
          </p:cNvPr>
          <p:cNvSpPr txBox="1"/>
          <p:nvPr/>
        </p:nvSpPr>
        <p:spPr>
          <a:xfrm>
            <a:off x="3797978" y="180459"/>
            <a:ext cx="952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chemeClr val="bg1"/>
                </a:solidFill>
              </a:rPr>
              <a:t>HOM</a:t>
            </a:r>
            <a:endParaRPr lang="zh-TW" altLang="en-US" dirty="0">
              <a:solidFill>
                <a:schemeClr val="bg1"/>
              </a:solidFill>
            </a:endParaRP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36B86DD6-FED4-28FC-5342-91571142B0F3}"/>
              </a:ext>
            </a:extLst>
          </p:cNvPr>
          <p:cNvSpPr txBox="1"/>
          <p:nvPr/>
        </p:nvSpPr>
        <p:spPr>
          <a:xfrm>
            <a:off x="9739405" y="2877034"/>
            <a:ext cx="952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chemeClr val="bg1"/>
                </a:solidFill>
              </a:rPr>
              <a:t>HOM</a:t>
            </a:r>
            <a:endParaRPr lang="zh-TW" altLang="en-US" dirty="0">
              <a:solidFill>
                <a:schemeClr val="bg1"/>
              </a:solidFill>
            </a:endParaRP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08E2FFD0-CA8A-80DF-AEF5-5D8355C1645F}"/>
              </a:ext>
            </a:extLst>
          </p:cNvPr>
          <p:cNvSpPr txBox="1"/>
          <p:nvPr/>
        </p:nvSpPr>
        <p:spPr>
          <a:xfrm>
            <a:off x="5250185" y="183993"/>
            <a:ext cx="952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chemeClr val="bg1"/>
                </a:solidFill>
              </a:rPr>
              <a:t>ENT</a:t>
            </a:r>
            <a:endParaRPr lang="zh-TW" altLang="en-US" dirty="0">
              <a:solidFill>
                <a:schemeClr val="bg1"/>
              </a:solidFill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CF00A501-D41F-8783-5FE4-5982D521CAB0}"/>
              </a:ext>
            </a:extLst>
          </p:cNvPr>
          <p:cNvSpPr txBox="1"/>
          <p:nvPr/>
        </p:nvSpPr>
        <p:spPr>
          <a:xfrm>
            <a:off x="6588788" y="171146"/>
            <a:ext cx="952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chemeClr val="bg1"/>
                </a:solidFill>
              </a:rPr>
              <a:t>COR</a:t>
            </a:r>
            <a:endParaRPr lang="zh-TW" altLang="en-US" dirty="0">
              <a:solidFill>
                <a:schemeClr val="bg1"/>
              </a:solidFill>
            </a:endParaRPr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D500A1F8-9E90-C238-3964-0DFB70F7FF2F}"/>
              </a:ext>
            </a:extLst>
          </p:cNvPr>
          <p:cNvSpPr txBox="1"/>
          <p:nvPr/>
        </p:nvSpPr>
        <p:spPr>
          <a:xfrm>
            <a:off x="9780456" y="1411229"/>
            <a:ext cx="952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chemeClr val="bg1"/>
                </a:solidFill>
              </a:rPr>
              <a:t>ASM</a:t>
            </a:r>
            <a:endParaRPr lang="zh-TW" altLang="en-US" dirty="0">
              <a:solidFill>
                <a:schemeClr val="bg1"/>
              </a:solidFill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6800805D-9409-4CB7-8B92-CB8693674613}"/>
              </a:ext>
            </a:extLst>
          </p:cNvPr>
          <p:cNvSpPr txBox="1"/>
          <p:nvPr/>
        </p:nvSpPr>
        <p:spPr>
          <a:xfrm>
            <a:off x="8014651" y="166928"/>
            <a:ext cx="952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chemeClr val="bg1"/>
                </a:solidFill>
              </a:rPr>
              <a:t>CON</a:t>
            </a:r>
            <a:endParaRPr lang="zh-TW" altLang="en-US" dirty="0">
              <a:solidFill>
                <a:schemeClr val="bg1"/>
              </a:solidFill>
            </a:endParaRPr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79B95775-4C6A-7419-F96E-D3F911733C12}"/>
              </a:ext>
            </a:extLst>
          </p:cNvPr>
          <p:cNvSpPr txBox="1"/>
          <p:nvPr/>
        </p:nvSpPr>
        <p:spPr>
          <a:xfrm>
            <a:off x="9739405" y="5615145"/>
            <a:ext cx="952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chemeClr val="bg1"/>
                </a:solidFill>
              </a:rPr>
              <a:t>COR</a:t>
            </a:r>
            <a:endParaRPr lang="zh-TW" altLang="en-US" dirty="0">
              <a:solidFill>
                <a:schemeClr val="bg1"/>
              </a:solidFill>
            </a:endParaRPr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49A7EA39-3EC8-D428-6A1D-C6B23EA31047}"/>
              </a:ext>
            </a:extLst>
          </p:cNvPr>
          <p:cNvSpPr txBox="1"/>
          <p:nvPr/>
        </p:nvSpPr>
        <p:spPr>
          <a:xfrm>
            <a:off x="9739405" y="4201153"/>
            <a:ext cx="952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chemeClr val="bg1"/>
                </a:solidFill>
              </a:rPr>
              <a:t>ENT</a:t>
            </a:r>
            <a:endParaRPr lang="zh-TW" altLang="en-US" dirty="0">
              <a:solidFill>
                <a:schemeClr val="bg1"/>
              </a:solidFill>
            </a:endParaRP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76E0AE75-7540-551E-10CC-8786FA631C2E}"/>
              </a:ext>
            </a:extLst>
          </p:cNvPr>
          <p:cNvSpPr txBox="1"/>
          <p:nvPr/>
        </p:nvSpPr>
        <p:spPr>
          <a:xfrm>
            <a:off x="7828855" y="6037363"/>
            <a:ext cx="1626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00" dirty="0">
                <a:solidFill>
                  <a:schemeClr val="bg1"/>
                </a:solidFill>
              </a:rPr>
              <a:t>Correlation: 0.2741583</a:t>
            </a:r>
          </a:p>
          <a:p>
            <a:r>
              <a:rPr lang="en-US" altLang="zh-TW" sz="900" dirty="0">
                <a:solidFill>
                  <a:schemeClr val="bg1"/>
                </a:solidFill>
              </a:rPr>
              <a:t>Y = 0.03437*X + 0.65515 </a:t>
            </a:r>
            <a:endParaRPr lang="zh-TW" altLang="en-US" sz="900" dirty="0">
              <a:solidFill>
                <a:schemeClr val="bg1"/>
              </a:solidFill>
            </a:endParaRPr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FEEE409F-A934-2B07-6A11-7B45B9A4A2AC}"/>
              </a:ext>
            </a:extLst>
          </p:cNvPr>
          <p:cNvSpPr txBox="1"/>
          <p:nvPr/>
        </p:nvSpPr>
        <p:spPr>
          <a:xfrm>
            <a:off x="7759743" y="4614006"/>
            <a:ext cx="162678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00" dirty="0">
                <a:solidFill>
                  <a:schemeClr val="bg1"/>
                </a:solidFill>
              </a:rPr>
              <a:t>Correlation: </a:t>
            </a:r>
            <a:r>
              <a:rPr lang="en-US" altLang="zh-TW" sz="900" dirty="0">
                <a:solidFill>
                  <a:schemeClr val="bg1"/>
                </a:solidFill>
                <a:highlight>
                  <a:srgbClr val="800080"/>
                </a:highlight>
              </a:rPr>
              <a:t>0.5857318</a:t>
            </a:r>
          </a:p>
          <a:p>
            <a:r>
              <a:rPr lang="en-US" altLang="zh-TW" sz="900" dirty="0">
                <a:solidFill>
                  <a:schemeClr val="bg1"/>
                </a:solidFill>
              </a:rPr>
              <a:t>Y = 0.34288*X + 1.30322</a:t>
            </a:r>
          </a:p>
          <a:p>
            <a:endParaRPr lang="zh-TW" altLang="en-US" sz="900" dirty="0">
              <a:solidFill>
                <a:schemeClr val="bg1"/>
              </a:solidFill>
            </a:endParaRPr>
          </a:p>
        </p:txBody>
      </p:sp>
      <p:sp>
        <p:nvSpPr>
          <p:cNvPr id="27" name="文字方塊 26">
            <a:extLst>
              <a:ext uri="{FF2B5EF4-FFF2-40B4-BE49-F238E27FC236}">
                <a16:creationId xmlns:a16="http://schemas.microsoft.com/office/drawing/2014/main" id="{CD20D907-AA99-E887-6712-112EEBE4910E}"/>
              </a:ext>
            </a:extLst>
          </p:cNvPr>
          <p:cNvSpPr txBox="1"/>
          <p:nvPr/>
        </p:nvSpPr>
        <p:spPr>
          <a:xfrm>
            <a:off x="7759743" y="2410294"/>
            <a:ext cx="162678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00" dirty="0">
                <a:solidFill>
                  <a:schemeClr val="bg1"/>
                </a:solidFill>
              </a:rPr>
              <a:t>Correlation: </a:t>
            </a:r>
            <a:r>
              <a:rPr lang="en-US" altLang="zh-TW" sz="900" dirty="0">
                <a:solidFill>
                  <a:schemeClr val="bg1"/>
                </a:solidFill>
                <a:highlight>
                  <a:srgbClr val="800080"/>
                </a:highlight>
              </a:rPr>
              <a:t>-0.6671424</a:t>
            </a:r>
          </a:p>
          <a:p>
            <a:r>
              <a:rPr lang="en-US" altLang="zh-TW" sz="900" dirty="0">
                <a:solidFill>
                  <a:schemeClr val="bg1"/>
                </a:solidFill>
              </a:rPr>
              <a:t>Y = -0.05854*X + 0.85292</a:t>
            </a:r>
          </a:p>
          <a:p>
            <a:endParaRPr lang="zh-TW" altLang="en-US" sz="900" dirty="0">
              <a:solidFill>
                <a:schemeClr val="bg1"/>
              </a:solidFill>
            </a:endParaRPr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4FD376C6-5856-84AA-65BA-A6D054328F86}"/>
              </a:ext>
            </a:extLst>
          </p:cNvPr>
          <p:cNvSpPr txBox="1"/>
          <p:nvPr/>
        </p:nvSpPr>
        <p:spPr>
          <a:xfrm>
            <a:off x="7677426" y="1042545"/>
            <a:ext cx="1626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00" dirty="0">
                <a:solidFill>
                  <a:schemeClr val="bg1"/>
                </a:solidFill>
              </a:rPr>
              <a:t>Correlation: -0.3539125</a:t>
            </a:r>
          </a:p>
          <a:p>
            <a:r>
              <a:rPr lang="en-US" altLang="zh-TW" sz="900" dirty="0">
                <a:solidFill>
                  <a:schemeClr val="bg1"/>
                </a:solidFill>
              </a:rPr>
              <a:t>Y = -0.04616*X + 0.28371 </a:t>
            </a:r>
            <a:endParaRPr lang="zh-TW" altLang="en-US" sz="900" dirty="0">
              <a:solidFill>
                <a:schemeClr val="bg1"/>
              </a:solidFill>
            </a:endParaRPr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id="{A62609A1-8C3B-DA1C-18AF-87C1AB47CAC0}"/>
              </a:ext>
            </a:extLst>
          </p:cNvPr>
          <p:cNvSpPr txBox="1"/>
          <p:nvPr/>
        </p:nvSpPr>
        <p:spPr>
          <a:xfrm>
            <a:off x="6499784" y="3923415"/>
            <a:ext cx="1626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00" dirty="0">
                <a:solidFill>
                  <a:schemeClr val="bg1"/>
                </a:solidFill>
              </a:rPr>
              <a:t>Correlation: 0.4760599</a:t>
            </a:r>
          </a:p>
          <a:p>
            <a:r>
              <a:rPr lang="en-US" altLang="zh-TW" sz="900" dirty="0">
                <a:solidFill>
                  <a:schemeClr val="bg1"/>
                </a:solidFill>
              </a:rPr>
              <a:t>Y = 2.22285*X + 0.03068</a:t>
            </a:r>
            <a:endParaRPr lang="zh-TW" altLang="en-US" sz="900" dirty="0">
              <a:solidFill>
                <a:schemeClr val="bg1"/>
              </a:solidFill>
            </a:endParaRPr>
          </a:p>
        </p:txBody>
      </p:sp>
      <p:sp>
        <p:nvSpPr>
          <p:cNvPr id="30" name="文字方塊 29">
            <a:extLst>
              <a:ext uri="{FF2B5EF4-FFF2-40B4-BE49-F238E27FC236}">
                <a16:creationId xmlns:a16="http://schemas.microsoft.com/office/drawing/2014/main" id="{DC2BEA8C-F584-8CD0-AC83-231D33E67F69}"/>
              </a:ext>
            </a:extLst>
          </p:cNvPr>
          <p:cNvSpPr txBox="1"/>
          <p:nvPr/>
        </p:nvSpPr>
        <p:spPr>
          <a:xfrm>
            <a:off x="6295193" y="3048158"/>
            <a:ext cx="1626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00" dirty="0">
                <a:solidFill>
                  <a:schemeClr val="bg1"/>
                </a:solidFill>
              </a:rPr>
              <a:t>Correlation: -0.4196705</a:t>
            </a:r>
          </a:p>
          <a:p>
            <a:r>
              <a:rPr lang="en-US" altLang="zh-TW" sz="900" dirty="0">
                <a:solidFill>
                  <a:schemeClr val="bg1"/>
                </a:solidFill>
              </a:rPr>
              <a:t>Y = -0.29375*X + 1.01196</a:t>
            </a:r>
            <a:endParaRPr lang="zh-TW" altLang="en-US" sz="900" dirty="0">
              <a:solidFill>
                <a:schemeClr val="bg1"/>
              </a:solidFill>
            </a:endParaRPr>
          </a:p>
        </p:txBody>
      </p:sp>
      <p:sp>
        <p:nvSpPr>
          <p:cNvPr id="31" name="文字方塊 30">
            <a:extLst>
              <a:ext uri="{FF2B5EF4-FFF2-40B4-BE49-F238E27FC236}">
                <a16:creationId xmlns:a16="http://schemas.microsoft.com/office/drawing/2014/main" id="{669F00CA-9275-55C4-F0F0-441A6C56E1BC}"/>
              </a:ext>
            </a:extLst>
          </p:cNvPr>
          <p:cNvSpPr txBox="1"/>
          <p:nvPr/>
        </p:nvSpPr>
        <p:spPr>
          <a:xfrm>
            <a:off x="4912960" y="3263844"/>
            <a:ext cx="1626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00" dirty="0">
                <a:solidFill>
                  <a:schemeClr val="bg1"/>
                </a:solidFill>
              </a:rPr>
              <a:t>Correlation: </a:t>
            </a:r>
            <a:r>
              <a:rPr lang="en-US" altLang="zh-TW" sz="900" dirty="0">
                <a:solidFill>
                  <a:schemeClr val="bg1"/>
                </a:solidFill>
                <a:highlight>
                  <a:srgbClr val="FF0000"/>
                </a:highlight>
              </a:rPr>
              <a:t>-0.9656830</a:t>
            </a:r>
          </a:p>
          <a:p>
            <a:r>
              <a:rPr lang="en-US" altLang="zh-TW" sz="900" dirty="0">
                <a:solidFill>
                  <a:schemeClr val="bg1"/>
                </a:solidFill>
              </a:rPr>
              <a:t>Y = -0.14476*X +1.03543</a:t>
            </a:r>
            <a:endParaRPr lang="zh-TW" altLang="en-US" sz="900" dirty="0">
              <a:solidFill>
                <a:schemeClr val="bg1"/>
              </a:solidFill>
            </a:endParaRPr>
          </a:p>
        </p:txBody>
      </p:sp>
      <p:sp>
        <p:nvSpPr>
          <p:cNvPr id="32" name="文字方塊 31">
            <a:extLst>
              <a:ext uri="{FF2B5EF4-FFF2-40B4-BE49-F238E27FC236}">
                <a16:creationId xmlns:a16="http://schemas.microsoft.com/office/drawing/2014/main" id="{8DB781EF-9E88-F7D9-A6A0-412E7F62975A}"/>
              </a:ext>
            </a:extLst>
          </p:cNvPr>
          <p:cNvSpPr txBox="1"/>
          <p:nvPr/>
        </p:nvSpPr>
        <p:spPr>
          <a:xfrm>
            <a:off x="6319716" y="945036"/>
            <a:ext cx="1626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00" dirty="0">
                <a:solidFill>
                  <a:schemeClr val="bg1"/>
                </a:solidFill>
              </a:rPr>
              <a:t>Correlation: </a:t>
            </a:r>
            <a:r>
              <a:rPr lang="en-US" altLang="zh-TW" sz="900" dirty="0">
                <a:solidFill>
                  <a:schemeClr val="bg1"/>
                </a:solidFill>
                <a:highlight>
                  <a:srgbClr val="800080"/>
                </a:highlight>
              </a:rPr>
              <a:t>-0.6523652</a:t>
            </a:r>
          </a:p>
          <a:p>
            <a:r>
              <a:rPr lang="en-US" altLang="zh-TW" sz="900" dirty="0">
                <a:solidFill>
                  <a:schemeClr val="bg1"/>
                </a:solidFill>
              </a:rPr>
              <a:t>Y = -0.67875*X + 0.71264</a:t>
            </a:r>
            <a:endParaRPr lang="zh-TW" altLang="en-US" sz="900" dirty="0">
              <a:solidFill>
                <a:schemeClr val="bg1"/>
              </a:solidFill>
            </a:endParaRPr>
          </a:p>
        </p:txBody>
      </p:sp>
      <p:sp>
        <p:nvSpPr>
          <p:cNvPr id="33" name="文字方塊 32">
            <a:extLst>
              <a:ext uri="{FF2B5EF4-FFF2-40B4-BE49-F238E27FC236}">
                <a16:creationId xmlns:a16="http://schemas.microsoft.com/office/drawing/2014/main" id="{7937C011-0955-3DDC-790B-D61787BA766B}"/>
              </a:ext>
            </a:extLst>
          </p:cNvPr>
          <p:cNvSpPr txBox="1"/>
          <p:nvPr/>
        </p:nvSpPr>
        <p:spPr>
          <a:xfrm>
            <a:off x="4962006" y="1024631"/>
            <a:ext cx="1626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00" dirty="0">
                <a:solidFill>
                  <a:schemeClr val="bg1"/>
                </a:solidFill>
              </a:rPr>
              <a:t>Correlation: </a:t>
            </a:r>
            <a:r>
              <a:rPr lang="en-US" altLang="zh-TW" sz="900" dirty="0">
                <a:solidFill>
                  <a:schemeClr val="bg1"/>
                </a:solidFill>
                <a:highlight>
                  <a:srgbClr val="FF0000"/>
                </a:highlight>
              </a:rPr>
              <a:t>-0.7277311</a:t>
            </a:r>
          </a:p>
          <a:p>
            <a:r>
              <a:rPr lang="en-US" altLang="zh-TW" sz="900" dirty="0">
                <a:solidFill>
                  <a:schemeClr val="bg1"/>
                </a:solidFill>
              </a:rPr>
              <a:t>Y = -0.16216*X + 0.50154</a:t>
            </a:r>
            <a:endParaRPr lang="zh-TW" altLang="en-US" sz="900" dirty="0">
              <a:solidFill>
                <a:schemeClr val="bg1"/>
              </a:solidFill>
            </a:endParaRPr>
          </a:p>
        </p:txBody>
      </p: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E1C3F935-70D7-92F6-10A0-231A12C5FF28}"/>
              </a:ext>
            </a:extLst>
          </p:cNvPr>
          <p:cNvSpPr txBox="1"/>
          <p:nvPr/>
        </p:nvSpPr>
        <p:spPr>
          <a:xfrm>
            <a:off x="3460753" y="1024631"/>
            <a:ext cx="1626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900" dirty="0">
                <a:solidFill>
                  <a:schemeClr val="bg1"/>
                </a:solidFill>
              </a:rPr>
              <a:t>Correlation: </a:t>
            </a:r>
            <a:r>
              <a:rPr lang="en-US" altLang="zh-TW" sz="900" dirty="0">
                <a:solidFill>
                  <a:schemeClr val="bg1"/>
                </a:solidFill>
                <a:highlight>
                  <a:srgbClr val="800080"/>
                </a:highlight>
              </a:rPr>
              <a:t>0.6565196</a:t>
            </a:r>
          </a:p>
          <a:p>
            <a:r>
              <a:rPr lang="en-US" altLang="zh-TW" sz="900" dirty="0">
                <a:solidFill>
                  <a:schemeClr val="bg1"/>
                </a:solidFill>
              </a:rPr>
              <a:t>Y = 0.97588*X - 0.54107</a:t>
            </a:r>
          </a:p>
        </p:txBody>
      </p:sp>
      <p:sp>
        <p:nvSpPr>
          <p:cNvPr id="35" name="文字方塊 34">
            <a:extLst>
              <a:ext uri="{FF2B5EF4-FFF2-40B4-BE49-F238E27FC236}">
                <a16:creationId xmlns:a16="http://schemas.microsoft.com/office/drawing/2014/main" id="{0CCF612D-BD23-371F-5AAF-29BC7790DF0D}"/>
              </a:ext>
            </a:extLst>
          </p:cNvPr>
          <p:cNvSpPr txBox="1"/>
          <p:nvPr/>
        </p:nvSpPr>
        <p:spPr>
          <a:xfrm>
            <a:off x="259723" y="257403"/>
            <a:ext cx="13784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/>
              <a:t>15X15</a:t>
            </a:r>
            <a:endParaRPr lang="zh-TW" altLang="en-US" sz="3200" dirty="0"/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ACB7F7D1-6DC8-793F-B08A-877AF18ACD05}"/>
              </a:ext>
            </a:extLst>
          </p:cNvPr>
          <p:cNvSpPr txBox="1"/>
          <p:nvPr/>
        </p:nvSpPr>
        <p:spPr>
          <a:xfrm>
            <a:off x="182489" y="6100280"/>
            <a:ext cx="255387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TW" altLang="en-US" dirty="0"/>
              <a:t>討論後選用</a:t>
            </a:r>
            <a:r>
              <a:rPr lang="en-US" altLang="zh-TW" dirty="0"/>
              <a:t>15X15</a:t>
            </a:r>
            <a:r>
              <a:rPr lang="zh-TW" altLang="en-US" dirty="0"/>
              <a:t> </a:t>
            </a:r>
            <a:r>
              <a:rPr lang="en-US" altLang="zh-TW" dirty="0"/>
              <a:t>HOM</a:t>
            </a:r>
            <a:r>
              <a:rPr lang="zh-TW" altLang="en-US" dirty="0"/>
              <a:t>和</a:t>
            </a:r>
            <a:r>
              <a:rPr lang="en-US" altLang="zh-TW" dirty="0"/>
              <a:t>COR</a:t>
            </a:r>
            <a:r>
              <a:rPr lang="zh-TW" altLang="en-US"/>
              <a:t>紋理特徵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00841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251</Words>
  <Application>Microsoft Office PowerPoint</Application>
  <PresentationFormat>寬螢幕</PresentationFormat>
  <Paragraphs>59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佈景主題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詹祥皓</dc:creator>
  <cp:lastModifiedBy>詹祥皓</cp:lastModifiedBy>
  <cp:revision>4</cp:revision>
  <dcterms:created xsi:type="dcterms:W3CDTF">2024-05-15T01:21:13Z</dcterms:created>
  <dcterms:modified xsi:type="dcterms:W3CDTF">2024-05-22T02:41:37Z</dcterms:modified>
</cp:coreProperties>
</file>