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4" r:id="rId3"/>
    <p:sldId id="258" r:id="rId4"/>
    <p:sldId id="259" r:id="rId5"/>
    <p:sldId id="263" r:id="rId6"/>
    <p:sldId id="265" r:id="rId7"/>
    <p:sldId id="262" r:id="rId8"/>
    <p:sldId id="261" r:id="rId9"/>
    <p:sldId id="260" r:id="rId10"/>
  </p:sldIdLst>
  <p:sldSz cx="12192000" cy="6858000"/>
  <p:notesSz cx="6797675" cy="9926638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9A7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9" autoAdjust="0"/>
    <p:restoredTop sz="94660"/>
  </p:normalViewPr>
  <p:slideViewPr>
    <p:cSldViewPr snapToGrid="0">
      <p:cViewPr varScale="1">
        <p:scale>
          <a:sx n="133" d="100"/>
          <a:sy n="133" d="100"/>
        </p:scale>
        <p:origin x="374" y="7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6329FF0-E3EE-D191-8DAC-EE4325D928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9250B687-A249-0AC4-E67E-70D8A5862C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5A4461EA-9D1F-9721-D702-CCD6E85C4E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83C25-28B2-49F7-A647-55522BD24914}" type="datetimeFigureOut">
              <a:rPr lang="zh-TW" altLang="en-US" smtClean="0"/>
              <a:t>2024/5/28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E4E7D81-FA6E-4E96-19CF-743B0FA8B8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F3BD35D-8209-15A4-409D-2922211D44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9DD3B-CC20-4F2C-8EA9-C362236A010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141813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F1CD170-4266-E650-93FB-09BF44A41F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1A36CC44-48E9-95DD-E9E1-2056055661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E903007-94C6-40E5-A6B2-6E4F70B66B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83C25-28B2-49F7-A647-55522BD24914}" type="datetimeFigureOut">
              <a:rPr lang="zh-TW" altLang="en-US" smtClean="0"/>
              <a:t>2024/5/28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4D2AA79-A181-302D-18AE-B95215C762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5A7AB5E-B698-D2A4-1F36-C3EEB8A8C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9DD3B-CC20-4F2C-8EA9-C362236A010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84080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D5A5DE1A-7050-5EF5-95A0-04553C97B9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393901AC-0963-DA02-4BBE-DF8AFB50F0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C94AE93-48E9-33B3-B8F6-B8F6EDA8C4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83C25-28B2-49F7-A647-55522BD24914}" type="datetimeFigureOut">
              <a:rPr lang="zh-TW" altLang="en-US" smtClean="0"/>
              <a:t>2024/5/28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43A2F79F-FFBC-1063-4EBC-C96B0C14E3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22529A5-5073-0187-54B9-B21073A1CD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9DD3B-CC20-4F2C-8EA9-C362236A010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843660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B193130-8348-6ED6-7B19-9598A9EF56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04CA135-7176-72F9-45D3-F5BDFC86EA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EFFFCC9-FD50-F368-D1C9-0C6F5C5C27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83C25-28B2-49F7-A647-55522BD24914}" type="datetimeFigureOut">
              <a:rPr lang="zh-TW" altLang="en-US" smtClean="0"/>
              <a:t>2024/5/28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802F56C-1B25-BE50-CD39-1B43302521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7C63BEC-6511-515C-95FB-6489D7FFEA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9DD3B-CC20-4F2C-8EA9-C362236A010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3414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4E4886C-73E8-B82E-0A91-D4523A0F39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EB483F5-12AF-6E14-F989-3B49C21A0D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5F056660-48E1-E625-91D6-2F10ADB369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83C25-28B2-49F7-A647-55522BD24914}" type="datetimeFigureOut">
              <a:rPr lang="zh-TW" altLang="en-US" smtClean="0"/>
              <a:t>2024/5/28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8DEDFDB-F48B-5AE8-CBAE-41D50A2AE9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B04E3FEB-B966-3A30-5863-288383785F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9DD3B-CC20-4F2C-8EA9-C362236A010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18011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B6F785F-3BB7-854F-DF52-E384E7C6B8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A32AE81-A29F-0127-F9C0-FA277686BA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D800CCD2-6CA4-B94E-7435-5B7DC695E4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F6D864DC-E1C1-2CB2-1F5E-04FBC345E1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83C25-28B2-49F7-A647-55522BD24914}" type="datetimeFigureOut">
              <a:rPr lang="zh-TW" altLang="en-US" smtClean="0"/>
              <a:t>2024/5/28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317667C7-82FF-71EC-3C69-1DFFE99564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665E71D-0EDE-053F-6223-F68883776E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9DD3B-CC20-4F2C-8EA9-C362236A010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548237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04716D1-5951-2ADB-0B6E-BC51825586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B64DEB9E-DBC9-E526-B48B-1A2384C42C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2D4F6FD9-9385-6F8F-F960-170DB2E0D8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54542BBE-A991-1894-1857-01D2CF3B9D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D98CF200-56CD-C1E7-DA8B-98F4E46A492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AE343AF1-5C73-D8DC-1E2A-F1CD49A5EE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83C25-28B2-49F7-A647-55522BD24914}" type="datetimeFigureOut">
              <a:rPr lang="zh-TW" altLang="en-US" smtClean="0"/>
              <a:t>2024/5/28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3B18473B-7B41-1F2B-D63A-20DA9E0649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70766A10-7C43-B528-495A-6197EA88E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9DD3B-CC20-4F2C-8EA9-C362236A010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258707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177A4DA-0B9F-E5F9-CA25-8261BC6B07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8FBCC9E1-5703-3ECC-D50B-D7F2B28E01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83C25-28B2-49F7-A647-55522BD24914}" type="datetimeFigureOut">
              <a:rPr lang="zh-TW" altLang="en-US" smtClean="0"/>
              <a:t>2024/5/28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3DDE9984-D36A-F297-B341-8B3FF75FC1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48EB3204-E960-7E3D-4B9E-1F144299C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9DD3B-CC20-4F2C-8EA9-C362236A010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124978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C7A08732-B78B-FE59-7857-105CC551CB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83C25-28B2-49F7-A647-55522BD24914}" type="datetimeFigureOut">
              <a:rPr lang="zh-TW" altLang="en-US" smtClean="0"/>
              <a:t>2024/5/28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32C6B362-EB89-DFF3-5355-04A451B720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80AF5664-2F47-E326-30B9-E83FFF0C04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9DD3B-CC20-4F2C-8EA9-C362236A010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6742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76EC3C-5D44-D317-1D16-71C4675990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FB3E035-E396-3C3A-77BA-FC182AC6D1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C5BE78A6-14F9-3614-8A8C-C6E290244F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8E03B263-4891-3C1B-0178-9237EF1C88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83C25-28B2-49F7-A647-55522BD24914}" type="datetimeFigureOut">
              <a:rPr lang="zh-TW" altLang="en-US" smtClean="0"/>
              <a:t>2024/5/28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734C0208-04C7-EE5F-C045-3C7547DBC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D3A6B819-0949-D5A8-618D-F4E932338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9DD3B-CC20-4F2C-8EA9-C362236A010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49563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0F6C7FE-8891-7546-827E-2BACBED58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F1A7905E-6C9C-5D97-AE5D-817736046F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5B7F696D-7C69-F7C9-C81B-7ECEF5C36A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28B21171-9B39-47BC-4EEF-4A6462B645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83C25-28B2-49F7-A647-55522BD24914}" type="datetimeFigureOut">
              <a:rPr lang="zh-TW" altLang="en-US" smtClean="0"/>
              <a:t>2024/5/28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57F7EF8B-1C4A-C415-9EE1-1599CA8600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E5EC46E3-8E7E-B944-1536-90E9677F9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9DD3B-CC20-4F2C-8EA9-C362236A010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54344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F5DA13D6-26E4-C2C5-1484-FD80C08020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40C6CDCB-32DC-A397-7D15-376AC9E5DA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83A1B0D-887D-4EE3-8675-CB1BD5F13A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F83C25-28B2-49F7-A647-55522BD24914}" type="datetimeFigureOut">
              <a:rPr lang="zh-TW" altLang="en-US" smtClean="0"/>
              <a:t>2024/5/28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E2C0BA2-7498-3F31-8ABD-FEA2D8EAEF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6B3F3EF-50F1-2388-ED29-F0B785FED3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C49DD3B-CC20-4F2C-8EA9-C362236A010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1723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0.png"/><Relationship Id="rId5" Type="http://schemas.openxmlformats.org/officeDocument/2006/relationships/image" Target="../media/image40.png"/><Relationship Id="rId4" Type="http://schemas.openxmlformats.org/officeDocument/2006/relationships/image" Target="../media/image3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文字方塊 20">
            <a:extLst>
              <a:ext uri="{FF2B5EF4-FFF2-40B4-BE49-F238E27FC236}">
                <a16:creationId xmlns:a16="http://schemas.microsoft.com/office/drawing/2014/main" id="{EED78FCC-52D7-7173-0980-D71C87054F1A}"/>
              </a:ext>
            </a:extLst>
          </p:cNvPr>
          <p:cNvSpPr txBox="1"/>
          <p:nvPr/>
        </p:nvSpPr>
        <p:spPr>
          <a:xfrm>
            <a:off x="114811" y="640230"/>
            <a:ext cx="35550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4.1</a:t>
            </a:r>
            <a:r>
              <a:rPr lang="zh-TW" altLang="en-US" b="1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 供灌缺水風險評估 </a:t>
            </a:r>
            <a:r>
              <a:rPr lang="en-US" altLang="zh-TW" b="1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flow chart</a:t>
            </a:r>
          </a:p>
        </p:txBody>
      </p:sp>
      <p:pic>
        <p:nvPicPr>
          <p:cNvPr id="7" name="圖片 6" descr="一張含有 文字, 圖表, 行, 螢幕擷取畫面 的圖片&#10;&#10;自動產生的描述">
            <a:extLst>
              <a:ext uri="{FF2B5EF4-FFF2-40B4-BE49-F238E27FC236}">
                <a16:creationId xmlns:a16="http://schemas.microsoft.com/office/drawing/2014/main" id="{BBFA8F0E-69E4-B8C5-A265-4ADB72B92D7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059734"/>
            <a:ext cx="12192000" cy="2738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52184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>
            <a:extLst>
              <a:ext uri="{FF2B5EF4-FFF2-40B4-BE49-F238E27FC236}">
                <a16:creationId xmlns:a16="http://schemas.microsoft.com/office/drawing/2014/main" id="{3FEEA47C-F694-5211-5839-202830E15FCD}"/>
              </a:ext>
            </a:extLst>
          </p:cNvPr>
          <p:cNvSpPr txBox="1"/>
          <p:nvPr/>
        </p:nvSpPr>
        <p:spPr>
          <a:xfrm>
            <a:off x="414828" y="635386"/>
            <a:ext cx="35550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b="1" dirty="0">
                <a:latin typeface="Tw Cen MT" panose="020B0602020104020603"/>
                <a:ea typeface="微軟正黑體" panose="020B0604030504040204" pitchFamily="34" charset="-120"/>
              </a:rPr>
              <a:t>優化項目</a:t>
            </a:r>
            <a:endParaRPr lang="en-US" altLang="zh-TW" sz="2400" b="1" dirty="0">
              <a:latin typeface="Tw Cen MT" panose="020B0602020104020603"/>
              <a:ea typeface="微軟正黑體" panose="020B0604030504040204" pitchFamily="34" charset="-120"/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3AFED3A2-6B79-26B3-2FA9-8DC40FE5C3DD}"/>
              </a:ext>
            </a:extLst>
          </p:cNvPr>
          <p:cNvSpPr txBox="1"/>
          <p:nvPr/>
        </p:nvSpPr>
        <p:spPr>
          <a:xfrm>
            <a:off x="727144" y="1398752"/>
            <a:ext cx="7773043" cy="15252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TW" altLang="en-US" sz="160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新增「期作別」設定</a:t>
            </a:r>
            <a:endParaRPr lang="en-US" altLang="zh-TW" sz="1600" dirty="0"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TW" altLang="en-US" sz="160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「初始蓄水量」可查詢歷年資料帶入</a:t>
            </a:r>
            <a:endParaRPr lang="en-US" altLang="zh-TW" sz="1600" dirty="0"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TW" altLang="en-US" sz="160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新增進階功能： 「期望補助金參數設定」</a:t>
            </a:r>
            <a:r>
              <a:rPr lang="en-US" altLang="zh-TW" sz="160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(</a:t>
            </a:r>
            <a:r>
              <a:rPr lang="zh-TW" altLang="en-US" sz="160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計算期望補助金</a:t>
            </a:r>
            <a:r>
              <a:rPr lang="en-US" altLang="zh-TW" sz="160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)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TW" altLang="en-US" sz="160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新增帶入預設參數呈現圖表功能： 「供灌風險回朔評估」</a:t>
            </a:r>
            <a:endParaRPr lang="en-US" altLang="zh-TW" sz="1600" dirty="0"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78914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>
            <a:extLst>
              <a:ext uri="{FF2B5EF4-FFF2-40B4-BE49-F238E27FC236}">
                <a16:creationId xmlns:a16="http://schemas.microsoft.com/office/drawing/2014/main" id="{273DF861-5215-3C5D-0F78-C230B678D1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96228"/>
            <a:ext cx="12192000" cy="4465543"/>
          </a:xfrm>
          <a:prstGeom prst="rect">
            <a:avLst/>
          </a:prstGeom>
        </p:spPr>
      </p:pic>
      <p:pic>
        <p:nvPicPr>
          <p:cNvPr id="10" name="圖片 9">
            <a:extLst>
              <a:ext uri="{FF2B5EF4-FFF2-40B4-BE49-F238E27FC236}">
                <a16:creationId xmlns:a16="http://schemas.microsoft.com/office/drawing/2014/main" id="{4DAB914F-1CE2-C92A-7EE9-CEB9B4590B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57254" y="479674"/>
            <a:ext cx="1802757" cy="716554"/>
          </a:xfrm>
          <a:prstGeom prst="rect">
            <a:avLst/>
          </a:prstGeom>
          <a:ln w="12700">
            <a:solidFill>
              <a:srgbClr val="FF0000"/>
            </a:solidFill>
          </a:ln>
        </p:spPr>
      </p:pic>
      <p:cxnSp>
        <p:nvCxnSpPr>
          <p:cNvPr id="12" name="直線單箭頭接點 11">
            <a:extLst>
              <a:ext uri="{FF2B5EF4-FFF2-40B4-BE49-F238E27FC236}">
                <a16:creationId xmlns:a16="http://schemas.microsoft.com/office/drawing/2014/main" id="{F45B0F7D-E01A-7B51-6DCC-8C7887109CE4}"/>
              </a:ext>
            </a:extLst>
          </p:cNvPr>
          <p:cNvCxnSpPr>
            <a:cxnSpLocks/>
            <a:stCxn id="10" idx="1"/>
          </p:cNvCxnSpPr>
          <p:nvPr/>
        </p:nvCxnSpPr>
        <p:spPr>
          <a:xfrm flipH="1">
            <a:off x="569962" y="837951"/>
            <a:ext cx="1287292" cy="1524419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" name="群組 1">
            <a:extLst>
              <a:ext uri="{FF2B5EF4-FFF2-40B4-BE49-F238E27FC236}">
                <a16:creationId xmlns:a16="http://schemas.microsoft.com/office/drawing/2014/main" id="{22B6306A-F393-47E0-9A1B-0D7E74724443}"/>
              </a:ext>
            </a:extLst>
          </p:cNvPr>
          <p:cNvGrpSpPr/>
          <p:nvPr/>
        </p:nvGrpSpPr>
        <p:grpSpPr>
          <a:xfrm>
            <a:off x="174568" y="3527679"/>
            <a:ext cx="236913" cy="146924"/>
            <a:chOff x="236913" y="3516461"/>
            <a:chExt cx="1529542" cy="378230"/>
          </a:xfrm>
        </p:grpSpPr>
        <p:cxnSp>
          <p:nvCxnSpPr>
            <p:cNvPr id="4" name="直線接點 3">
              <a:extLst>
                <a:ext uri="{FF2B5EF4-FFF2-40B4-BE49-F238E27FC236}">
                  <a16:creationId xmlns:a16="http://schemas.microsoft.com/office/drawing/2014/main" id="{FC726D37-D8DD-4B86-2D7A-D9CEEA476722}"/>
                </a:ext>
              </a:extLst>
            </p:cNvPr>
            <p:cNvCxnSpPr/>
            <p:nvPr/>
          </p:nvCxnSpPr>
          <p:spPr>
            <a:xfrm>
              <a:off x="236913" y="3516461"/>
              <a:ext cx="1529542" cy="37823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直線接點 4">
              <a:extLst>
                <a:ext uri="{FF2B5EF4-FFF2-40B4-BE49-F238E27FC236}">
                  <a16:creationId xmlns:a16="http://schemas.microsoft.com/office/drawing/2014/main" id="{C012B0BF-0347-91BD-A12B-7561359104F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36913" y="3516461"/>
              <a:ext cx="1496291" cy="37823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群組 19">
            <a:extLst>
              <a:ext uri="{FF2B5EF4-FFF2-40B4-BE49-F238E27FC236}">
                <a16:creationId xmlns:a16="http://schemas.microsoft.com/office/drawing/2014/main" id="{B741E54C-2192-9F6C-469B-3C489B4090F9}"/>
              </a:ext>
            </a:extLst>
          </p:cNvPr>
          <p:cNvGrpSpPr/>
          <p:nvPr/>
        </p:nvGrpSpPr>
        <p:grpSpPr>
          <a:xfrm>
            <a:off x="118456" y="3940236"/>
            <a:ext cx="1835035" cy="1005796"/>
            <a:chOff x="654627" y="5070767"/>
            <a:chExt cx="1835035" cy="1005796"/>
          </a:xfrm>
        </p:grpSpPr>
        <p:pic>
          <p:nvPicPr>
            <p:cNvPr id="14" name="圖片 13">
              <a:extLst>
                <a:ext uri="{FF2B5EF4-FFF2-40B4-BE49-F238E27FC236}">
                  <a16:creationId xmlns:a16="http://schemas.microsoft.com/office/drawing/2014/main" id="{7CCE39CB-2F76-13EE-A478-3E3A8CC07C7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54627" y="5070767"/>
              <a:ext cx="1835035" cy="859721"/>
            </a:xfrm>
            <a:prstGeom prst="rect">
              <a:avLst/>
            </a:prstGeom>
          </p:spPr>
        </p:pic>
        <p:sp>
          <p:nvSpPr>
            <p:cNvPr id="6" name="文字方塊 5">
              <a:extLst>
                <a:ext uri="{FF2B5EF4-FFF2-40B4-BE49-F238E27FC236}">
                  <a16:creationId xmlns:a16="http://schemas.microsoft.com/office/drawing/2014/main" id="{447452E7-CCD6-C421-4B4B-E5D024DBD183}"/>
                </a:ext>
              </a:extLst>
            </p:cNvPr>
            <p:cNvSpPr txBox="1"/>
            <p:nvPr/>
          </p:nvSpPr>
          <p:spPr>
            <a:xfrm>
              <a:off x="710739" y="5500628"/>
              <a:ext cx="1498323" cy="268331"/>
            </a:xfrm>
            <a:prstGeom prst="rect">
              <a:avLst/>
            </a:prstGeom>
            <a:solidFill>
              <a:srgbClr val="39A771"/>
            </a:solidFill>
          </p:spPr>
          <p:txBody>
            <a:bodyPr wrap="square" rtlCol="0">
              <a:spAutoFit/>
            </a:bodyPr>
            <a:lstStyle/>
            <a:p>
              <a:r>
                <a:rPr lang="zh-TW" altLang="en-US" sz="1100" dirty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期望補助金參數設定</a:t>
              </a:r>
            </a:p>
          </p:txBody>
        </p:sp>
        <p:pic>
          <p:nvPicPr>
            <p:cNvPr id="11" name="圖片 10">
              <a:extLst>
                <a:ext uri="{FF2B5EF4-FFF2-40B4-BE49-F238E27FC236}">
                  <a16:creationId xmlns:a16="http://schemas.microsoft.com/office/drawing/2014/main" id="{D2D58B0E-503D-015A-0AED-3FA82DFFD777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710739" y="5788063"/>
              <a:ext cx="997527" cy="288500"/>
            </a:xfrm>
            <a:prstGeom prst="rect">
              <a:avLst/>
            </a:prstGeom>
          </p:spPr>
        </p:pic>
        <p:pic>
          <p:nvPicPr>
            <p:cNvPr id="18" name="圖片 17">
              <a:extLst>
                <a:ext uri="{FF2B5EF4-FFF2-40B4-BE49-F238E27FC236}">
                  <a16:creationId xmlns:a16="http://schemas.microsoft.com/office/drawing/2014/main" id="{1DE694AA-DF95-E49C-4009-32F41DFBE1AF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710739" y="5111643"/>
              <a:ext cx="1136449" cy="369882"/>
            </a:xfrm>
            <a:prstGeom prst="rect">
              <a:avLst/>
            </a:prstGeom>
          </p:spPr>
        </p:pic>
      </p:grpSp>
      <p:sp>
        <p:nvSpPr>
          <p:cNvPr id="7" name="文字方塊 6">
            <a:extLst>
              <a:ext uri="{FF2B5EF4-FFF2-40B4-BE49-F238E27FC236}">
                <a16:creationId xmlns:a16="http://schemas.microsoft.com/office/drawing/2014/main" id="{0E16DCCA-A914-8126-454A-954D3D8D026A}"/>
              </a:ext>
            </a:extLst>
          </p:cNvPr>
          <p:cNvSpPr txBox="1"/>
          <p:nvPr/>
        </p:nvSpPr>
        <p:spPr>
          <a:xfrm>
            <a:off x="118456" y="5673914"/>
            <a:ext cx="1498323" cy="261610"/>
          </a:xfrm>
          <a:prstGeom prst="rect">
            <a:avLst/>
          </a:prstGeom>
          <a:solidFill>
            <a:srgbClr val="39A771"/>
          </a:solidFill>
        </p:spPr>
        <p:txBody>
          <a:bodyPr wrap="square" rtlCol="0">
            <a:spAutoFit/>
          </a:bodyPr>
          <a:lstStyle/>
          <a:p>
            <a:r>
              <a:rPr lang="zh-TW" altLang="en-US" sz="11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供灌風險回朔評估</a:t>
            </a: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878742E5-37FE-DFE2-A4DD-C65920E47515}"/>
              </a:ext>
            </a:extLst>
          </p:cNvPr>
          <p:cNvCxnSpPr>
            <a:cxnSpLocks/>
            <a:stCxn id="42" idx="1"/>
          </p:cNvCxnSpPr>
          <p:nvPr/>
        </p:nvCxnSpPr>
        <p:spPr>
          <a:xfrm flipH="1">
            <a:off x="799587" y="1251453"/>
            <a:ext cx="3329272" cy="179756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4" name="群組 43">
            <a:extLst>
              <a:ext uri="{FF2B5EF4-FFF2-40B4-BE49-F238E27FC236}">
                <a16:creationId xmlns:a16="http://schemas.microsoft.com/office/drawing/2014/main" id="{F4E1BBDA-3819-7ECC-9946-D9D4C516B75C}"/>
              </a:ext>
            </a:extLst>
          </p:cNvPr>
          <p:cNvGrpSpPr/>
          <p:nvPr/>
        </p:nvGrpSpPr>
        <p:grpSpPr>
          <a:xfrm>
            <a:off x="4057048" y="479674"/>
            <a:ext cx="2708691" cy="1543557"/>
            <a:chOff x="4003743" y="461561"/>
            <a:chExt cx="2708691" cy="1543557"/>
          </a:xfrm>
        </p:grpSpPr>
        <p:sp>
          <p:nvSpPr>
            <p:cNvPr id="16" name="文字方塊 15">
              <a:extLst>
                <a:ext uri="{FF2B5EF4-FFF2-40B4-BE49-F238E27FC236}">
                  <a16:creationId xmlns:a16="http://schemas.microsoft.com/office/drawing/2014/main" id="{619B841D-688E-80C0-26E0-E60A0BA9C97F}"/>
                </a:ext>
              </a:extLst>
            </p:cNvPr>
            <p:cNvSpPr txBox="1"/>
            <p:nvPr/>
          </p:nvSpPr>
          <p:spPr>
            <a:xfrm>
              <a:off x="4003743" y="461562"/>
              <a:ext cx="1802757" cy="769441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zh-TW" altLang="en-US" sz="1100" dirty="0">
                  <a:solidFill>
                    <a:sysClr val="windowText" lastClr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可查詢歷年初始蓄水量：</a:t>
              </a:r>
              <a:endParaRPr lang="en-US" altLang="zh-TW" sz="11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zh-TW" altLang="en-US" sz="1100" dirty="0">
                  <a:solidFill>
                    <a:sysClr val="windowText" lastClr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一期作：</a:t>
              </a:r>
              <a:r>
                <a:rPr lang="en-US" altLang="zh-TW" sz="1100" dirty="0">
                  <a:solidFill>
                    <a:sysClr val="windowText" lastClr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1</a:t>
              </a:r>
              <a:r>
                <a:rPr lang="zh-TW" altLang="en-US" sz="1100" dirty="0">
                  <a:solidFill>
                    <a:sysClr val="windowText" lastClr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月</a:t>
              </a:r>
              <a:r>
                <a:rPr lang="en-US" altLang="zh-TW" sz="1100" dirty="0">
                  <a:solidFill>
                    <a:sysClr val="windowText" lastClr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1</a:t>
              </a:r>
              <a:r>
                <a:rPr lang="zh-TW" altLang="en-US" sz="1100" dirty="0">
                  <a:solidFill>
                    <a:sysClr val="windowText" lastClr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日</a:t>
              </a:r>
              <a:endParaRPr lang="en-US" altLang="zh-TW" sz="11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zh-TW" altLang="en-US" sz="1100" dirty="0">
                  <a:solidFill>
                    <a:sysClr val="windowText" lastClr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二期作：</a:t>
              </a:r>
              <a:r>
                <a:rPr lang="en-US" altLang="zh-TW" sz="1100" dirty="0">
                  <a:solidFill>
                    <a:sysClr val="windowText" lastClr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7</a:t>
              </a:r>
              <a:r>
                <a:rPr lang="zh-TW" altLang="en-US" sz="1100" dirty="0">
                  <a:solidFill>
                    <a:sysClr val="windowText" lastClr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月</a:t>
              </a:r>
              <a:r>
                <a:rPr lang="en-US" altLang="zh-TW" sz="1100" dirty="0">
                  <a:solidFill>
                    <a:sysClr val="windowText" lastClr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1</a:t>
              </a:r>
              <a:r>
                <a:rPr lang="zh-TW" altLang="en-US" sz="1100" dirty="0">
                  <a:solidFill>
                    <a:sysClr val="windowText" lastClr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日</a:t>
              </a:r>
              <a:endParaRPr lang="en-US" altLang="zh-TW" sz="11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r>
                <a:rPr lang="zh-TW" altLang="en-US" sz="1100" dirty="0">
                  <a:solidFill>
                    <a:sysClr val="windowText" lastClr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示意圖：</a:t>
              </a:r>
            </a:p>
          </p:txBody>
        </p:sp>
        <p:pic>
          <p:nvPicPr>
            <p:cNvPr id="37" name="圖片 36">
              <a:extLst>
                <a:ext uri="{FF2B5EF4-FFF2-40B4-BE49-F238E27FC236}">
                  <a16:creationId xmlns:a16="http://schemas.microsoft.com/office/drawing/2014/main" id="{05E794B9-402F-8537-4F8B-C20E03626C4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4075554" y="1196228"/>
              <a:ext cx="2509766" cy="746472"/>
            </a:xfrm>
            <a:prstGeom prst="rect">
              <a:avLst/>
            </a:prstGeom>
          </p:spPr>
        </p:pic>
        <p:sp>
          <p:nvSpPr>
            <p:cNvPr id="42" name="矩形 41">
              <a:extLst>
                <a:ext uri="{FF2B5EF4-FFF2-40B4-BE49-F238E27FC236}">
                  <a16:creationId xmlns:a16="http://schemas.microsoft.com/office/drawing/2014/main" id="{E0804A44-A03F-F1C4-7B9F-980B7071C3DC}"/>
                </a:ext>
              </a:extLst>
            </p:cNvPr>
            <p:cNvSpPr/>
            <p:nvPr/>
          </p:nvSpPr>
          <p:spPr>
            <a:xfrm>
              <a:off x="4075554" y="461561"/>
              <a:ext cx="2636880" cy="1543557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2017845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>
            <a:extLst>
              <a:ext uri="{FF2B5EF4-FFF2-40B4-BE49-F238E27FC236}">
                <a16:creationId xmlns:a16="http://schemas.microsoft.com/office/drawing/2014/main" id="{273DF861-5215-3C5D-0F78-C230B678D1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96228"/>
            <a:ext cx="12192000" cy="4465543"/>
          </a:xfrm>
          <a:prstGeom prst="rect">
            <a:avLst/>
          </a:prstGeom>
        </p:spPr>
      </p:pic>
      <p:grpSp>
        <p:nvGrpSpPr>
          <p:cNvPr id="22" name="群組 21">
            <a:extLst>
              <a:ext uri="{FF2B5EF4-FFF2-40B4-BE49-F238E27FC236}">
                <a16:creationId xmlns:a16="http://schemas.microsoft.com/office/drawing/2014/main" id="{73024834-E0C7-6B14-3B90-6B9AB4F4628F}"/>
              </a:ext>
            </a:extLst>
          </p:cNvPr>
          <p:cNvGrpSpPr/>
          <p:nvPr/>
        </p:nvGrpSpPr>
        <p:grpSpPr>
          <a:xfrm>
            <a:off x="174568" y="3527679"/>
            <a:ext cx="236913" cy="146924"/>
            <a:chOff x="236913" y="3516461"/>
            <a:chExt cx="1529542" cy="378230"/>
          </a:xfrm>
        </p:grpSpPr>
        <p:cxnSp>
          <p:nvCxnSpPr>
            <p:cNvPr id="17" name="直線接點 16">
              <a:extLst>
                <a:ext uri="{FF2B5EF4-FFF2-40B4-BE49-F238E27FC236}">
                  <a16:creationId xmlns:a16="http://schemas.microsoft.com/office/drawing/2014/main" id="{F55F0D59-E869-F83C-9336-E24582EC336C}"/>
                </a:ext>
              </a:extLst>
            </p:cNvPr>
            <p:cNvCxnSpPr/>
            <p:nvPr/>
          </p:nvCxnSpPr>
          <p:spPr>
            <a:xfrm>
              <a:off x="236913" y="3516461"/>
              <a:ext cx="1529542" cy="37823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線接點 18">
              <a:extLst>
                <a:ext uri="{FF2B5EF4-FFF2-40B4-BE49-F238E27FC236}">
                  <a16:creationId xmlns:a16="http://schemas.microsoft.com/office/drawing/2014/main" id="{098A7471-7FE7-DAB9-3B4A-1A407CF92A7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36913" y="3516461"/>
              <a:ext cx="1496291" cy="37823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群組 4">
            <a:extLst>
              <a:ext uri="{FF2B5EF4-FFF2-40B4-BE49-F238E27FC236}">
                <a16:creationId xmlns:a16="http://schemas.microsoft.com/office/drawing/2014/main" id="{F73BDDF0-3EA7-61DC-7A2B-81FBF34BE21E}"/>
              </a:ext>
            </a:extLst>
          </p:cNvPr>
          <p:cNvGrpSpPr/>
          <p:nvPr/>
        </p:nvGrpSpPr>
        <p:grpSpPr>
          <a:xfrm>
            <a:off x="118456" y="3940236"/>
            <a:ext cx="1835035" cy="1005796"/>
            <a:chOff x="654627" y="5070767"/>
            <a:chExt cx="1835035" cy="1005796"/>
          </a:xfrm>
        </p:grpSpPr>
        <p:pic>
          <p:nvPicPr>
            <p:cNvPr id="6" name="圖片 5">
              <a:extLst>
                <a:ext uri="{FF2B5EF4-FFF2-40B4-BE49-F238E27FC236}">
                  <a16:creationId xmlns:a16="http://schemas.microsoft.com/office/drawing/2014/main" id="{133231C2-AED6-4C4B-EAA8-B7119A5EB03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54627" y="5070767"/>
              <a:ext cx="1835035" cy="859721"/>
            </a:xfrm>
            <a:prstGeom prst="rect">
              <a:avLst/>
            </a:prstGeom>
          </p:spPr>
        </p:pic>
        <p:sp>
          <p:nvSpPr>
            <p:cNvPr id="7" name="文字方塊 6">
              <a:extLst>
                <a:ext uri="{FF2B5EF4-FFF2-40B4-BE49-F238E27FC236}">
                  <a16:creationId xmlns:a16="http://schemas.microsoft.com/office/drawing/2014/main" id="{0B36A6DC-EEEF-D90F-9142-2F07F550A946}"/>
                </a:ext>
              </a:extLst>
            </p:cNvPr>
            <p:cNvSpPr txBox="1"/>
            <p:nvPr/>
          </p:nvSpPr>
          <p:spPr>
            <a:xfrm>
              <a:off x="710739" y="5500628"/>
              <a:ext cx="1498323" cy="268331"/>
            </a:xfrm>
            <a:prstGeom prst="rect">
              <a:avLst/>
            </a:prstGeom>
            <a:solidFill>
              <a:srgbClr val="39A771"/>
            </a:solidFill>
          </p:spPr>
          <p:txBody>
            <a:bodyPr wrap="square" rtlCol="0">
              <a:spAutoFit/>
            </a:bodyPr>
            <a:lstStyle/>
            <a:p>
              <a:r>
                <a:rPr lang="zh-TW" altLang="en-US" sz="1100" dirty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期望補助金參數設定</a:t>
              </a:r>
            </a:p>
          </p:txBody>
        </p:sp>
        <p:pic>
          <p:nvPicPr>
            <p:cNvPr id="8" name="圖片 7">
              <a:extLst>
                <a:ext uri="{FF2B5EF4-FFF2-40B4-BE49-F238E27FC236}">
                  <a16:creationId xmlns:a16="http://schemas.microsoft.com/office/drawing/2014/main" id="{34124867-CFB1-BF7A-0089-3AA7B1C9378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710739" y="5788063"/>
              <a:ext cx="997527" cy="288500"/>
            </a:xfrm>
            <a:prstGeom prst="rect">
              <a:avLst/>
            </a:prstGeom>
          </p:spPr>
        </p:pic>
        <p:pic>
          <p:nvPicPr>
            <p:cNvPr id="9" name="圖片 8">
              <a:extLst>
                <a:ext uri="{FF2B5EF4-FFF2-40B4-BE49-F238E27FC236}">
                  <a16:creationId xmlns:a16="http://schemas.microsoft.com/office/drawing/2014/main" id="{33239109-E366-4F8F-44C3-949316910565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710739" y="5111643"/>
              <a:ext cx="1136449" cy="369882"/>
            </a:xfrm>
            <a:prstGeom prst="rect">
              <a:avLst/>
            </a:prstGeom>
          </p:spPr>
        </p:pic>
      </p:grpSp>
      <p:sp>
        <p:nvSpPr>
          <p:cNvPr id="2" name="語音泡泡: 矩形 1">
            <a:extLst>
              <a:ext uri="{FF2B5EF4-FFF2-40B4-BE49-F238E27FC236}">
                <a16:creationId xmlns:a16="http://schemas.microsoft.com/office/drawing/2014/main" id="{E9D143A9-A38C-DE1F-F24C-CAA5B39A260A}"/>
              </a:ext>
            </a:extLst>
          </p:cNvPr>
          <p:cNvSpPr/>
          <p:nvPr/>
        </p:nvSpPr>
        <p:spPr>
          <a:xfrm>
            <a:off x="2209088" y="2377440"/>
            <a:ext cx="2922661" cy="2880722"/>
          </a:xfrm>
          <a:prstGeom prst="wedgeRectCallout">
            <a:avLst>
              <a:gd name="adj1" fmla="val -64684"/>
              <a:gd name="adj2" fmla="val 25179"/>
            </a:avLst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zh-TW" altLang="en-US" dirty="0"/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D4A7253D-C425-3F01-7188-B4EBA2BAA8C8}"/>
              </a:ext>
            </a:extLst>
          </p:cNvPr>
          <p:cNvSpPr txBox="1"/>
          <p:nvPr/>
        </p:nvSpPr>
        <p:spPr>
          <a:xfrm>
            <a:off x="2342416" y="2524364"/>
            <a:ext cx="2537180" cy="1076898"/>
          </a:xfrm>
          <a:prstGeom prst="rect">
            <a:avLst/>
          </a:prstGeom>
          <a:solidFill>
            <a:srgbClr val="E8E8E8"/>
          </a:solidFill>
          <a:ln w="19050"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11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預計種植面積：</a:t>
            </a:r>
            <a:r>
              <a:rPr lang="en-US" altLang="zh-TW" sz="11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________</a:t>
            </a:r>
            <a:r>
              <a:rPr lang="zh-TW" altLang="en-US" sz="11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公頃</a:t>
            </a:r>
            <a:endParaRPr lang="en-US" altLang="zh-TW" sz="11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50000"/>
              </a:lnSpc>
            </a:pPr>
            <a:r>
              <a:rPr lang="en-US" altLang="zh-TW" sz="11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1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預設使用計畫種植面積</a:t>
            </a:r>
            <a:r>
              <a:rPr lang="en-US" altLang="zh-TW" sz="11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zh-TW" altLang="en-US" sz="11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期作前休耕補助金：</a:t>
            </a:r>
            <a:r>
              <a:rPr lang="en-US" altLang="zh-TW" sz="11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________</a:t>
            </a:r>
            <a:r>
              <a:rPr lang="zh-TW" altLang="en-US" sz="11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元</a:t>
            </a:r>
            <a:r>
              <a:rPr lang="en-US" altLang="zh-TW" sz="11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en-US" sz="11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公頃</a:t>
            </a:r>
            <a:endParaRPr lang="en-US" altLang="zh-TW" sz="11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50000"/>
              </a:lnSpc>
            </a:pPr>
            <a:r>
              <a:rPr lang="zh-TW" altLang="en-US" sz="11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期作中停灌補助金：</a:t>
            </a:r>
            <a:r>
              <a:rPr lang="en-US" altLang="zh-TW" sz="11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________</a:t>
            </a:r>
            <a:r>
              <a:rPr lang="zh-TW" altLang="en-US" sz="11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元</a:t>
            </a:r>
            <a:r>
              <a:rPr lang="en-US" altLang="zh-TW" sz="11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en-US" sz="11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公頃</a:t>
            </a:r>
            <a:endParaRPr lang="en-US" altLang="zh-TW" sz="11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1" name="文字方塊 10">
            <a:extLst>
              <a:ext uri="{FF2B5EF4-FFF2-40B4-BE49-F238E27FC236}">
                <a16:creationId xmlns:a16="http://schemas.microsoft.com/office/drawing/2014/main" id="{82806782-3376-BA90-FF3C-82391516033E}"/>
              </a:ext>
            </a:extLst>
          </p:cNvPr>
          <p:cNvSpPr txBox="1"/>
          <p:nvPr/>
        </p:nvSpPr>
        <p:spPr>
          <a:xfrm>
            <a:off x="118456" y="5673914"/>
            <a:ext cx="1498323" cy="261610"/>
          </a:xfrm>
          <a:prstGeom prst="rect">
            <a:avLst/>
          </a:prstGeom>
          <a:solidFill>
            <a:srgbClr val="39A771"/>
          </a:solidFill>
        </p:spPr>
        <p:txBody>
          <a:bodyPr wrap="square" rtlCol="0">
            <a:spAutoFit/>
          </a:bodyPr>
          <a:lstStyle/>
          <a:p>
            <a:r>
              <a:rPr lang="zh-TW" altLang="en-US" sz="11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供灌風險回朔評估</a:t>
            </a:r>
          </a:p>
        </p:txBody>
      </p:sp>
    </p:spTree>
    <p:extLst>
      <p:ext uri="{BB962C8B-B14F-4D97-AF65-F5344CB8AC3E}">
        <p14:creationId xmlns:p14="http://schemas.microsoft.com/office/powerpoint/2010/main" val="5404246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>
            <a:extLst>
              <a:ext uri="{FF2B5EF4-FFF2-40B4-BE49-F238E27FC236}">
                <a16:creationId xmlns:a16="http://schemas.microsoft.com/office/drawing/2014/main" id="{273DF861-5215-3C5D-0F78-C230B678D1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96228"/>
            <a:ext cx="12192000" cy="4465543"/>
          </a:xfrm>
          <a:prstGeom prst="rect">
            <a:avLst/>
          </a:prstGeom>
        </p:spPr>
      </p:pic>
      <p:grpSp>
        <p:nvGrpSpPr>
          <p:cNvPr id="22" name="群組 21">
            <a:extLst>
              <a:ext uri="{FF2B5EF4-FFF2-40B4-BE49-F238E27FC236}">
                <a16:creationId xmlns:a16="http://schemas.microsoft.com/office/drawing/2014/main" id="{73024834-E0C7-6B14-3B90-6B9AB4F4628F}"/>
              </a:ext>
            </a:extLst>
          </p:cNvPr>
          <p:cNvGrpSpPr/>
          <p:nvPr/>
        </p:nvGrpSpPr>
        <p:grpSpPr>
          <a:xfrm>
            <a:off x="174568" y="3527679"/>
            <a:ext cx="236913" cy="146924"/>
            <a:chOff x="236913" y="3516461"/>
            <a:chExt cx="1529542" cy="378230"/>
          </a:xfrm>
        </p:grpSpPr>
        <p:cxnSp>
          <p:nvCxnSpPr>
            <p:cNvPr id="17" name="直線接點 16">
              <a:extLst>
                <a:ext uri="{FF2B5EF4-FFF2-40B4-BE49-F238E27FC236}">
                  <a16:creationId xmlns:a16="http://schemas.microsoft.com/office/drawing/2014/main" id="{F55F0D59-E869-F83C-9336-E24582EC336C}"/>
                </a:ext>
              </a:extLst>
            </p:cNvPr>
            <p:cNvCxnSpPr/>
            <p:nvPr/>
          </p:nvCxnSpPr>
          <p:spPr>
            <a:xfrm>
              <a:off x="236913" y="3516461"/>
              <a:ext cx="1529542" cy="37823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線接點 18">
              <a:extLst>
                <a:ext uri="{FF2B5EF4-FFF2-40B4-BE49-F238E27FC236}">
                  <a16:creationId xmlns:a16="http://schemas.microsoft.com/office/drawing/2014/main" id="{098A7471-7FE7-DAB9-3B4A-1A407CF92A7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36913" y="3516461"/>
              <a:ext cx="1496291" cy="37823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群組 4">
            <a:extLst>
              <a:ext uri="{FF2B5EF4-FFF2-40B4-BE49-F238E27FC236}">
                <a16:creationId xmlns:a16="http://schemas.microsoft.com/office/drawing/2014/main" id="{F73BDDF0-3EA7-61DC-7A2B-81FBF34BE21E}"/>
              </a:ext>
            </a:extLst>
          </p:cNvPr>
          <p:cNvGrpSpPr/>
          <p:nvPr/>
        </p:nvGrpSpPr>
        <p:grpSpPr>
          <a:xfrm>
            <a:off x="118456" y="3940236"/>
            <a:ext cx="1835035" cy="1005796"/>
            <a:chOff x="654627" y="5070767"/>
            <a:chExt cx="1835035" cy="1005796"/>
          </a:xfrm>
        </p:grpSpPr>
        <p:pic>
          <p:nvPicPr>
            <p:cNvPr id="6" name="圖片 5">
              <a:extLst>
                <a:ext uri="{FF2B5EF4-FFF2-40B4-BE49-F238E27FC236}">
                  <a16:creationId xmlns:a16="http://schemas.microsoft.com/office/drawing/2014/main" id="{133231C2-AED6-4C4B-EAA8-B7119A5EB03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54627" y="5070767"/>
              <a:ext cx="1835035" cy="859721"/>
            </a:xfrm>
            <a:prstGeom prst="rect">
              <a:avLst/>
            </a:prstGeom>
          </p:spPr>
        </p:pic>
        <p:sp>
          <p:nvSpPr>
            <p:cNvPr id="7" name="文字方塊 6">
              <a:extLst>
                <a:ext uri="{FF2B5EF4-FFF2-40B4-BE49-F238E27FC236}">
                  <a16:creationId xmlns:a16="http://schemas.microsoft.com/office/drawing/2014/main" id="{0B36A6DC-EEEF-D90F-9142-2F07F550A946}"/>
                </a:ext>
              </a:extLst>
            </p:cNvPr>
            <p:cNvSpPr txBox="1"/>
            <p:nvPr/>
          </p:nvSpPr>
          <p:spPr>
            <a:xfrm>
              <a:off x="710739" y="5500628"/>
              <a:ext cx="1498323" cy="261610"/>
            </a:xfrm>
            <a:prstGeom prst="rect">
              <a:avLst/>
            </a:prstGeom>
            <a:solidFill>
              <a:srgbClr val="39A771"/>
            </a:solidFill>
          </p:spPr>
          <p:txBody>
            <a:bodyPr wrap="square" rtlCol="0">
              <a:spAutoFit/>
            </a:bodyPr>
            <a:lstStyle/>
            <a:p>
              <a:r>
                <a:rPr lang="zh-TW" altLang="en-US" sz="1100" dirty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期望補助金參數設定</a:t>
              </a:r>
            </a:p>
          </p:txBody>
        </p:sp>
        <p:pic>
          <p:nvPicPr>
            <p:cNvPr id="8" name="圖片 7">
              <a:extLst>
                <a:ext uri="{FF2B5EF4-FFF2-40B4-BE49-F238E27FC236}">
                  <a16:creationId xmlns:a16="http://schemas.microsoft.com/office/drawing/2014/main" id="{34124867-CFB1-BF7A-0089-3AA7B1C9378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710739" y="5788063"/>
              <a:ext cx="997527" cy="288500"/>
            </a:xfrm>
            <a:prstGeom prst="rect">
              <a:avLst/>
            </a:prstGeom>
          </p:spPr>
        </p:pic>
        <p:pic>
          <p:nvPicPr>
            <p:cNvPr id="9" name="圖片 8">
              <a:extLst>
                <a:ext uri="{FF2B5EF4-FFF2-40B4-BE49-F238E27FC236}">
                  <a16:creationId xmlns:a16="http://schemas.microsoft.com/office/drawing/2014/main" id="{33239109-E366-4F8F-44C3-949316910565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710739" y="5111643"/>
              <a:ext cx="1136449" cy="369882"/>
            </a:xfrm>
            <a:prstGeom prst="rect">
              <a:avLst/>
            </a:prstGeom>
          </p:spPr>
        </p:pic>
      </p:grpSp>
      <p:sp>
        <p:nvSpPr>
          <p:cNvPr id="11" name="文字方塊 10">
            <a:extLst>
              <a:ext uri="{FF2B5EF4-FFF2-40B4-BE49-F238E27FC236}">
                <a16:creationId xmlns:a16="http://schemas.microsoft.com/office/drawing/2014/main" id="{6C726FB8-7583-0E11-93E4-ACDFED01EFBD}"/>
              </a:ext>
            </a:extLst>
          </p:cNvPr>
          <p:cNvSpPr txBox="1"/>
          <p:nvPr/>
        </p:nvSpPr>
        <p:spPr>
          <a:xfrm>
            <a:off x="5585934" y="2524364"/>
            <a:ext cx="388641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6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補供灌面積</a:t>
            </a:r>
            <a:r>
              <a:rPr lang="en-US" altLang="zh-TW" sz="16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vs</a:t>
            </a:r>
            <a:r>
              <a:rPr lang="zh-TW" altLang="en-US" sz="16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補償期望值的圖</a:t>
            </a:r>
            <a:endParaRPr lang="en-US" altLang="zh-TW" sz="1600" dirty="0">
              <a:solidFill>
                <a:srgbClr val="FF0000"/>
              </a:solidFill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734C601A-72FB-9009-658D-523411352F3C}"/>
              </a:ext>
            </a:extLst>
          </p:cNvPr>
          <p:cNvSpPr txBox="1"/>
          <p:nvPr/>
        </p:nvSpPr>
        <p:spPr>
          <a:xfrm>
            <a:off x="11355181" y="2603263"/>
            <a:ext cx="353943" cy="1336973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zh-TW" altLang="en-US" sz="11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期望補助金</a:t>
            </a:r>
            <a:r>
              <a:rPr lang="en-US" altLang="zh-TW" sz="11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(10</a:t>
            </a:r>
            <a:r>
              <a:rPr lang="zh-TW" altLang="en-US" sz="11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億</a:t>
            </a:r>
            <a:r>
              <a:rPr lang="en-US" altLang="zh-TW" sz="11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en-US" sz="1100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" name="文字方塊 12">
            <a:extLst>
              <a:ext uri="{FF2B5EF4-FFF2-40B4-BE49-F238E27FC236}">
                <a16:creationId xmlns:a16="http://schemas.microsoft.com/office/drawing/2014/main" id="{6221E2CD-3139-AA39-2703-EE874B6C854D}"/>
              </a:ext>
            </a:extLst>
          </p:cNvPr>
          <p:cNvSpPr txBox="1"/>
          <p:nvPr/>
        </p:nvSpPr>
        <p:spPr>
          <a:xfrm>
            <a:off x="118456" y="5673914"/>
            <a:ext cx="1498323" cy="261610"/>
          </a:xfrm>
          <a:prstGeom prst="rect">
            <a:avLst/>
          </a:prstGeom>
          <a:solidFill>
            <a:srgbClr val="39A771"/>
          </a:solidFill>
        </p:spPr>
        <p:txBody>
          <a:bodyPr wrap="square" rtlCol="0">
            <a:spAutoFit/>
          </a:bodyPr>
          <a:lstStyle/>
          <a:p>
            <a:r>
              <a:rPr lang="zh-TW" altLang="en-US" sz="11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供灌風險回朔評估</a:t>
            </a:r>
          </a:p>
        </p:txBody>
      </p:sp>
      <p:pic>
        <p:nvPicPr>
          <p:cNvPr id="14" name="圖片 13">
            <a:extLst>
              <a:ext uri="{FF2B5EF4-FFF2-40B4-BE49-F238E27FC236}">
                <a16:creationId xmlns:a16="http://schemas.microsoft.com/office/drawing/2014/main" id="{D3DA38CA-7E53-5020-23A5-39350BB61A7C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5303" t="8719" r="5763" b="9023"/>
          <a:stretch/>
        </p:blipFill>
        <p:spPr>
          <a:xfrm>
            <a:off x="3132743" y="2017421"/>
            <a:ext cx="8270604" cy="2480772"/>
          </a:xfrm>
          <a:prstGeom prst="rect">
            <a:avLst/>
          </a:prstGeom>
        </p:spPr>
      </p:pic>
      <p:sp>
        <p:nvSpPr>
          <p:cNvPr id="2" name="文字方塊 1">
            <a:extLst>
              <a:ext uri="{FF2B5EF4-FFF2-40B4-BE49-F238E27FC236}">
                <a16:creationId xmlns:a16="http://schemas.microsoft.com/office/drawing/2014/main" id="{44631584-C889-0B91-E7BB-A90F42C69629}"/>
              </a:ext>
            </a:extLst>
          </p:cNvPr>
          <p:cNvSpPr txBox="1"/>
          <p:nvPr/>
        </p:nvSpPr>
        <p:spPr>
          <a:xfrm>
            <a:off x="5152007" y="1312411"/>
            <a:ext cx="4082204" cy="261610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sz="11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備註：畫期望補助金時，移除原本上限、下限、嚴重下限情境</a:t>
            </a:r>
          </a:p>
        </p:txBody>
      </p:sp>
      <p:grpSp>
        <p:nvGrpSpPr>
          <p:cNvPr id="21" name="群組 20">
            <a:extLst>
              <a:ext uri="{FF2B5EF4-FFF2-40B4-BE49-F238E27FC236}">
                <a16:creationId xmlns:a16="http://schemas.microsoft.com/office/drawing/2014/main" id="{42680859-7E93-B413-F14B-E03E286E980F}"/>
              </a:ext>
            </a:extLst>
          </p:cNvPr>
          <p:cNvGrpSpPr/>
          <p:nvPr/>
        </p:nvGrpSpPr>
        <p:grpSpPr>
          <a:xfrm>
            <a:off x="6163896" y="1763395"/>
            <a:ext cx="2058425" cy="261610"/>
            <a:chOff x="4066071" y="697548"/>
            <a:chExt cx="1879579" cy="261610"/>
          </a:xfrm>
          <a:solidFill>
            <a:schemeClr val="bg1"/>
          </a:solidFill>
        </p:grpSpPr>
        <p:cxnSp>
          <p:nvCxnSpPr>
            <p:cNvPr id="12" name="直線接點 11">
              <a:extLst>
                <a:ext uri="{FF2B5EF4-FFF2-40B4-BE49-F238E27FC236}">
                  <a16:creationId xmlns:a16="http://schemas.microsoft.com/office/drawing/2014/main" id="{7A590689-BD76-2CF3-493F-B3D2534D04D1}"/>
                </a:ext>
              </a:extLst>
            </p:cNvPr>
            <p:cNvCxnSpPr>
              <a:cxnSpLocks/>
            </p:cNvCxnSpPr>
            <p:nvPr/>
          </p:nvCxnSpPr>
          <p:spPr>
            <a:xfrm>
              <a:off x="4066071" y="828353"/>
              <a:ext cx="180000" cy="0"/>
            </a:xfrm>
            <a:prstGeom prst="line">
              <a:avLst/>
            </a:prstGeom>
            <a:grpFill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5" name="文字方塊 14">
              <a:extLst>
                <a:ext uri="{FF2B5EF4-FFF2-40B4-BE49-F238E27FC236}">
                  <a16:creationId xmlns:a16="http://schemas.microsoft.com/office/drawing/2014/main" id="{6FAACF14-62A7-5D9C-56A7-D9E5ED5160A8}"/>
                </a:ext>
              </a:extLst>
            </p:cNvPr>
            <p:cNvSpPr txBox="1"/>
            <p:nvPr/>
          </p:nvSpPr>
          <p:spPr>
            <a:xfrm>
              <a:off x="4197286" y="697548"/>
              <a:ext cx="760157" cy="261610"/>
            </a:xfrm>
            <a:prstGeom prst="rect">
              <a:avLst/>
            </a:prstGeom>
            <a:grpFill/>
            <a:ln w="12700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zh-TW" altLang="en-US" sz="1100" dirty="0">
                  <a:solidFill>
                    <a:sysClr val="windowText" lastClr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供灌風險</a:t>
              </a:r>
            </a:p>
          </p:txBody>
        </p:sp>
        <p:cxnSp>
          <p:nvCxnSpPr>
            <p:cNvPr id="18" name="直線接點 17">
              <a:extLst>
                <a:ext uri="{FF2B5EF4-FFF2-40B4-BE49-F238E27FC236}">
                  <a16:creationId xmlns:a16="http://schemas.microsoft.com/office/drawing/2014/main" id="{09B2C73D-88F7-B98A-915B-0F06C6BF8863}"/>
                </a:ext>
              </a:extLst>
            </p:cNvPr>
            <p:cNvCxnSpPr>
              <a:cxnSpLocks/>
            </p:cNvCxnSpPr>
            <p:nvPr/>
          </p:nvCxnSpPr>
          <p:spPr>
            <a:xfrm>
              <a:off x="4911447" y="828353"/>
              <a:ext cx="180000" cy="0"/>
            </a:xfrm>
            <a:prstGeom prst="line">
              <a:avLst/>
            </a:prstGeom>
            <a:grpFill/>
            <a:ln>
              <a:solidFill>
                <a:srgbClr val="FF0000"/>
              </a:solidFill>
              <a:prstDash val="sys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20" name="文字方塊 19">
              <a:extLst>
                <a:ext uri="{FF2B5EF4-FFF2-40B4-BE49-F238E27FC236}">
                  <a16:creationId xmlns:a16="http://schemas.microsoft.com/office/drawing/2014/main" id="{B4FCE6A6-D463-993C-3514-B3584656024F}"/>
                </a:ext>
              </a:extLst>
            </p:cNvPr>
            <p:cNvSpPr txBox="1"/>
            <p:nvPr/>
          </p:nvSpPr>
          <p:spPr>
            <a:xfrm>
              <a:off x="5042662" y="697548"/>
              <a:ext cx="902988" cy="261610"/>
            </a:xfrm>
            <a:prstGeom prst="rect">
              <a:avLst/>
            </a:prstGeom>
            <a:grpFill/>
            <a:ln w="12700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zh-TW" altLang="en-US" sz="1100" dirty="0">
                  <a:solidFill>
                    <a:sysClr val="windowText" lastClr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期望補助金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614583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>
            <a:extLst>
              <a:ext uri="{FF2B5EF4-FFF2-40B4-BE49-F238E27FC236}">
                <a16:creationId xmlns:a16="http://schemas.microsoft.com/office/drawing/2014/main" id="{273DF861-5215-3C5D-0F78-C230B678D1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96228"/>
            <a:ext cx="12192000" cy="4465543"/>
          </a:xfrm>
          <a:prstGeom prst="rect">
            <a:avLst/>
          </a:prstGeom>
        </p:spPr>
      </p:pic>
      <p:grpSp>
        <p:nvGrpSpPr>
          <p:cNvPr id="22" name="群組 21">
            <a:extLst>
              <a:ext uri="{FF2B5EF4-FFF2-40B4-BE49-F238E27FC236}">
                <a16:creationId xmlns:a16="http://schemas.microsoft.com/office/drawing/2014/main" id="{73024834-E0C7-6B14-3B90-6B9AB4F4628F}"/>
              </a:ext>
            </a:extLst>
          </p:cNvPr>
          <p:cNvGrpSpPr/>
          <p:nvPr/>
        </p:nvGrpSpPr>
        <p:grpSpPr>
          <a:xfrm>
            <a:off x="174568" y="3527679"/>
            <a:ext cx="236913" cy="146924"/>
            <a:chOff x="236913" y="3516461"/>
            <a:chExt cx="1529542" cy="378230"/>
          </a:xfrm>
        </p:grpSpPr>
        <p:cxnSp>
          <p:nvCxnSpPr>
            <p:cNvPr id="17" name="直線接點 16">
              <a:extLst>
                <a:ext uri="{FF2B5EF4-FFF2-40B4-BE49-F238E27FC236}">
                  <a16:creationId xmlns:a16="http://schemas.microsoft.com/office/drawing/2014/main" id="{F55F0D59-E869-F83C-9336-E24582EC336C}"/>
                </a:ext>
              </a:extLst>
            </p:cNvPr>
            <p:cNvCxnSpPr/>
            <p:nvPr/>
          </p:nvCxnSpPr>
          <p:spPr>
            <a:xfrm>
              <a:off x="236913" y="3516461"/>
              <a:ext cx="1529542" cy="37823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線接點 18">
              <a:extLst>
                <a:ext uri="{FF2B5EF4-FFF2-40B4-BE49-F238E27FC236}">
                  <a16:creationId xmlns:a16="http://schemas.microsoft.com/office/drawing/2014/main" id="{098A7471-7FE7-DAB9-3B4A-1A407CF92A7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36913" y="3516461"/>
              <a:ext cx="1496291" cy="37823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群組 4">
            <a:extLst>
              <a:ext uri="{FF2B5EF4-FFF2-40B4-BE49-F238E27FC236}">
                <a16:creationId xmlns:a16="http://schemas.microsoft.com/office/drawing/2014/main" id="{F73BDDF0-3EA7-61DC-7A2B-81FBF34BE21E}"/>
              </a:ext>
            </a:extLst>
          </p:cNvPr>
          <p:cNvGrpSpPr/>
          <p:nvPr/>
        </p:nvGrpSpPr>
        <p:grpSpPr>
          <a:xfrm>
            <a:off x="118456" y="3940236"/>
            <a:ext cx="1835035" cy="1005796"/>
            <a:chOff x="654627" y="5070767"/>
            <a:chExt cx="1835035" cy="1005796"/>
          </a:xfrm>
        </p:grpSpPr>
        <p:pic>
          <p:nvPicPr>
            <p:cNvPr id="6" name="圖片 5">
              <a:extLst>
                <a:ext uri="{FF2B5EF4-FFF2-40B4-BE49-F238E27FC236}">
                  <a16:creationId xmlns:a16="http://schemas.microsoft.com/office/drawing/2014/main" id="{133231C2-AED6-4C4B-EAA8-B7119A5EB03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54627" y="5070767"/>
              <a:ext cx="1835035" cy="859721"/>
            </a:xfrm>
            <a:prstGeom prst="rect">
              <a:avLst/>
            </a:prstGeom>
          </p:spPr>
        </p:pic>
        <p:sp>
          <p:nvSpPr>
            <p:cNvPr id="7" name="文字方塊 6">
              <a:extLst>
                <a:ext uri="{FF2B5EF4-FFF2-40B4-BE49-F238E27FC236}">
                  <a16:creationId xmlns:a16="http://schemas.microsoft.com/office/drawing/2014/main" id="{0B36A6DC-EEEF-D90F-9142-2F07F550A946}"/>
                </a:ext>
              </a:extLst>
            </p:cNvPr>
            <p:cNvSpPr txBox="1"/>
            <p:nvPr/>
          </p:nvSpPr>
          <p:spPr>
            <a:xfrm>
              <a:off x="710739" y="5500628"/>
              <a:ext cx="1498323" cy="261610"/>
            </a:xfrm>
            <a:prstGeom prst="rect">
              <a:avLst/>
            </a:prstGeom>
            <a:solidFill>
              <a:srgbClr val="39A771"/>
            </a:solidFill>
          </p:spPr>
          <p:txBody>
            <a:bodyPr wrap="square" rtlCol="0">
              <a:spAutoFit/>
            </a:bodyPr>
            <a:lstStyle/>
            <a:p>
              <a:r>
                <a:rPr lang="zh-TW" altLang="en-US" sz="1100" dirty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期望補助金參數設定</a:t>
              </a:r>
            </a:p>
          </p:txBody>
        </p:sp>
        <p:pic>
          <p:nvPicPr>
            <p:cNvPr id="8" name="圖片 7">
              <a:extLst>
                <a:ext uri="{FF2B5EF4-FFF2-40B4-BE49-F238E27FC236}">
                  <a16:creationId xmlns:a16="http://schemas.microsoft.com/office/drawing/2014/main" id="{34124867-CFB1-BF7A-0089-3AA7B1C9378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710739" y="5788063"/>
              <a:ext cx="997527" cy="288500"/>
            </a:xfrm>
            <a:prstGeom prst="rect">
              <a:avLst/>
            </a:prstGeom>
          </p:spPr>
        </p:pic>
        <p:pic>
          <p:nvPicPr>
            <p:cNvPr id="9" name="圖片 8">
              <a:extLst>
                <a:ext uri="{FF2B5EF4-FFF2-40B4-BE49-F238E27FC236}">
                  <a16:creationId xmlns:a16="http://schemas.microsoft.com/office/drawing/2014/main" id="{33239109-E366-4F8F-44C3-949316910565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710739" y="5111643"/>
              <a:ext cx="1136449" cy="369882"/>
            </a:xfrm>
            <a:prstGeom prst="rect">
              <a:avLst/>
            </a:prstGeom>
          </p:spPr>
        </p:pic>
      </p:grpSp>
      <p:sp>
        <p:nvSpPr>
          <p:cNvPr id="11" name="文字方塊 10">
            <a:extLst>
              <a:ext uri="{FF2B5EF4-FFF2-40B4-BE49-F238E27FC236}">
                <a16:creationId xmlns:a16="http://schemas.microsoft.com/office/drawing/2014/main" id="{6C726FB8-7583-0E11-93E4-ACDFED01EFBD}"/>
              </a:ext>
            </a:extLst>
          </p:cNvPr>
          <p:cNvSpPr txBox="1"/>
          <p:nvPr/>
        </p:nvSpPr>
        <p:spPr>
          <a:xfrm>
            <a:off x="5585934" y="2524364"/>
            <a:ext cx="388641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6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補供灌面積</a:t>
            </a:r>
            <a:r>
              <a:rPr lang="en-US" altLang="zh-TW" sz="16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vs</a:t>
            </a:r>
            <a:r>
              <a:rPr lang="zh-TW" altLang="en-US" sz="16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補償期望值的圖</a:t>
            </a:r>
            <a:endParaRPr lang="en-US" altLang="zh-TW" sz="1600" dirty="0">
              <a:solidFill>
                <a:srgbClr val="FF0000"/>
              </a:solidFill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734C601A-72FB-9009-658D-523411352F3C}"/>
              </a:ext>
            </a:extLst>
          </p:cNvPr>
          <p:cNvSpPr txBox="1"/>
          <p:nvPr/>
        </p:nvSpPr>
        <p:spPr>
          <a:xfrm>
            <a:off x="11355181" y="2603263"/>
            <a:ext cx="353943" cy="1336973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zh-TW" altLang="en-US" sz="11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期望補助金</a:t>
            </a:r>
            <a:r>
              <a:rPr lang="en-US" altLang="zh-TW" sz="11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(10</a:t>
            </a:r>
            <a:r>
              <a:rPr lang="zh-TW" altLang="en-US" sz="11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億</a:t>
            </a:r>
            <a:r>
              <a:rPr lang="en-US" altLang="zh-TW" sz="11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en-US" sz="1100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" name="文字方塊 12">
            <a:extLst>
              <a:ext uri="{FF2B5EF4-FFF2-40B4-BE49-F238E27FC236}">
                <a16:creationId xmlns:a16="http://schemas.microsoft.com/office/drawing/2014/main" id="{6221E2CD-3139-AA39-2703-EE874B6C854D}"/>
              </a:ext>
            </a:extLst>
          </p:cNvPr>
          <p:cNvSpPr txBox="1"/>
          <p:nvPr/>
        </p:nvSpPr>
        <p:spPr>
          <a:xfrm>
            <a:off x="118456" y="5673914"/>
            <a:ext cx="1498323" cy="261610"/>
          </a:xfrm>
          <a:prstGeom prst="rect">
            <a:avLst/>
          </a:prstGeom>
          <a:solidFill>
            <a:srgbClr val="39A771"/>
          </a:solidFill>
        </p:spPr>
        <p:txBody>
          <a:bodyPr wrap="square" rtlCol="0">
            <a:spAutoFit/>
          </a:bodyPr>
          <a:lstStyle/>
          <a:p>
            <a:r>
              <a:rPr lang="zh-TW" altLang="en-US" sz="11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供灌風險回朔評估</a:t>
            </a:r>
          </a:p>
        </p:txBody>
      </p:sp>
      <p:pic>
        <p:nvPicPr>
          <p:cNvPr id="14" name="圖片 13">
            <a:extLst>
              <a:ext uri="{FF2B5EF4-FFF2-40B4-BE49-F238E27FC236}">
                <a16:creationId xmlns:a16="http://schemas.microsoft.com/office/drawing/2014/main" id="{D3DA38CA-7E53-5020-23A5-39350BB61A7C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5303" t="8719" r="5763" b="9023"/>
          <a:stretch/>
        </p:blipFill>
        <p:spPr>
          <a:xfrm>
            <a:off x="3132743" y="2017421"/>
            <a:ext cx="8270604" cy="2480772"/>
          </a:xfrm>
          <a:prstGeom prst="rect">
            <a:avLst/>
          </a:prstGeom>
        </p:spPr>
      </p:pic>
      <p:sp>
        <p:nvSpPr>
          <p:cNvPr id="2" name="文字方塊 1">
            <a:extLst>
              <a:ext uri="{FF2B5EF4-FFF2-40B4-BE49-F238E27FC236}">
                <a16:creationId xmlns:a16="http://schemas.microsoft.com/office/drawing/2014/main" id="{44631584-C889-0B91-E7BB-A90F42C69629}"/>
              </a:ext>
            </a:extLst>
          </p:cNvPr>
          <p:cNvSpPr txBox="1"/>
          <p:nvPr/>
        </p:nvSpPr>
        <p:spPr>
          <a:xfrm>
            <a:off x="5152007" y="1312411"/>
            <a:ext cx="4082204" cy="261610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sz="11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備註：畫期望補助金時，移除原本上限、下限、嚴重下限情境</a:t>
            </a:r>
          </a:p>
        </p:txBody>
      </p:sp>
      <p:grpSp>
        <p:nvGrpSpPr>
          <p:cNvPr id="21" name="群組 20">
            <a:extLst>
              <a:ext uri="{FF2B5EF4-FFF2-40B4-BE49-F238E27FC236}">
                <a16:creationId xmlns:a16="http://schemas.microsoft.com/office/drawing/2014/main" id="{42680859-7E93-B413-F14B-E03E286E980F}"/>
              </a:ext>
            </a:extLst>
          </p:cNvPr>
          <p:cNvGrpSpPr/>
          <p:nvPr/>
        </p:nvGrpSpPr>
        <p:grpSpPr>
          <a:xfrm>
            <a:off x="6163896" y="1763395"/>
            <a:ext cx="2058425" cy="261610"/>
            <a:chOff x="4066071" y="697548"/>
            <a:chExt cx="1879579" cy="261610"/>
          </a:xfrm>
          <a:solidFill>
            <a:schemeClr val="bg1"/>
          </a:solidFill>
        </p:grpSpPr>
        <p:cxnSp>
          <p:nvCxnSpPr>
            <p:cNvPr id="12" name="直線接點 11">
              <a:extLst>
                <a:ext uri="{FF2B5EF4-FFF2-40B4-BE49-F238E27FC236}">
                  <a16:creationId xmlns:a16="http://schemas.microsoft.com/office/drawing/2014/main" id="{7A590689-BD76-2CF3-493F-B3D2534D04D1}"/>
                </a:ext>
              </a:extLst>
            </p:cNvPr>
            <p:cNvCxnSpPr>
              <a:cxnSpLocks/>
            </p:cNvCxnSpPr>
            <p:nvPr/>
          </p:nvCxnSpPr>
          <p:spPr>
            <a:xfrm>
              <a:off x="4066071" y="828353"/>
              <a:ext cx="180000" cy="0"/>
            </a:xfrm>
            <a:prstGeom prst="line">
              <a:avLst/>
            </a:prstGeom>
            <a:grpFill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5" name="文字方塊 14">
              <a:extLst>
                <a:ext uri="{FF2B5EF4-FFF2-40B4-BE49-F238E27FC236}">
                  <a16:creationId xmlns:a16="http://schemas.microsoft.com/office/drawing/2014/main" id="{6FAACF14-62A7-5D9C-56A7-D9E5ED5160A8}"/>
                </a:ext>
              </a:extLst>
            </p:cNvPr>
            <p:cNvSpPr txBox="1"/>
            <p:nvPr/>
          </p:nvSpPr>
          <p:spPr>
            <a:xfrm>
              <a:off x="4197286" y="697548"/>
              <a:ext cx="760157" cy="261610"/>
            </a:xfrm>
            <a:prstGeom prst="rect">
              <a:avLst/>
            </a:prstGeom>
            <a:grpFill/>
            <a:ln w="12700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zh-TW" altLang="en-US" sz="1100" dirty="0">
                  <a:solidFill>
                    <a:sysClr val="windowText" lastClr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供灌風險</a:t>
              </a:r>
            </a:p>
          </p:txBody>
        </p:sp>
        <p:cxnSp>
          <p:nvCxnSpPr>
            <p:cNvPr id="18" name="直線接點 17">
              <a:extLst>
                <a:ext uri="{FF2B5EF4-FFF2-40B4-BE49-F238E27FC236}">
                  <a16:creationId xmlns:a16="http://schemas.microsoft.com/office/drawing/2014/main" id="{09B2C73D-88F7-B98A-915B-0F06C6BF8863}"/>
                </a:ext>
              </a:extLst>
            </p:cNvPr>
            <p:cNvCxnSpPr>
              <a:cxnSpLocks/>
            </p:cNvCxnSpPr>
            <p:nvPr/>
          </p:nvCxnSpPr>
          <p:spPr>
            <a:xfrm>
              <a:off x="4911447" y="828353"/>
              <a:ext cx="180000" cy="0"/>
            </a:xfrm>
            <a:prstGeom prst="line">
              <a:avLst/>
            </a:prstGeom>
            <a:grpFill/>
            <a:ln>
              <a:solidFill>
                <a:srgbClr val="FF0000"/>
              </a:solidFill>
              <a:prstDash val="sys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20" name="文字方塊 19">
              <a:extLst>
                <a:ext uri="{FF2B5EF4-FFF2-40B4-BE49-F238E27FC236}">
                  <a16:creationId xmlns:a16="http://schemas.microsoft.com/office/drawing/2014/main" id="{B4FCE6A6-D463-993C-3514-B3584656024F}"/>
                </a:ext>
              </a:extLst>
            </p:cNvPr>
            <p:cNvSpPr txBox="1"/>
            <p:nvPr/>
          </p:nvSpPr>
          <p:spPr>
            <a:xfrm>
              <a:off x="5042662" y="697548"/>
              <a:ext cx="902988" cy="261610"/>
            </a:xfrm>
            <a:prstGeom prst="rect">
              <a:avLst/>
            </a:prstGeom>
            <a:grpFill/>
            <a:ln w="12700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zh-TW" altLang="en-US" sz="1100" dirty="0">
                  <a:solidFill>
                    <a:sysClr val="windowText" lastClr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期望補助金</a:t>
              </a:r>
            </a:p>
          </p:txBody>
        </p:sp>
      </p:grpSp>
      <p:sp>
        <p:nvSpPr>
          <p:cNvPr id="10" name="語音泡泡: 矩形 9">
            <a:extLst>
              <a:ext uri="{FF2B5EF4-FFF2-40B4-BE49-F238E27FC236}">
                <a16:creationId xmlns:a16="http://schemas.microsoft.com/office/drawing/2014/main" id="{0F8460F8-C977-C392-24BC-CB3B4C3052C0}"/>
              </a:ext>
            </a:extLst>
          </p:cNvPr>
          <p:cNvSpPr/>
          <p:nvPr/>
        </p:nvSpPr>
        <p:spPr>
          <a:xfrm>
            <a:off x="2094388" y="3639621"/>
            <a:ext cx="2922661" cy="2880722"/>
          </a:xfrm>
          <a:prstGeom prst="wedgeRectCallout">
            <a:avLst>
              <a:gd name="adj1" fmla="val -64684"/>
              <a:gd name="adj2" fmla="val 25179"/>
            </a:avLst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zh-TW" altLang="en-US" dirty="0"/>
          </a:p>
        </p:txBody>
      </p:sp>
      <p:sp>
        <p:nvSpPr>
          <p:cNvPr id="16" name="文字方塊 15">
            <a:extLst>
              <a:ext uri="{FF2B5EF4-FFF2-40B4-BE49-F238E27FC236}">
                <a16:creationId xmlns:a16="http://schemas.microsoft.com/office/drawing/2014/main" id="{0EAC3495-2046-1EB2-7643-FA96457A6783}"/>
              </a:ext>
            </a:extLst>
          </p:cNvPr>
          <p:cNvSpPr txBox="1"/>
          <p:nvPr/>
        </p:nvSpPr>
        <p:spPr>
          <a:xfrm>
            <a:off x="2227716" y="3786545"/>
            <a:ext cx="2537180" cy="1330814"/>
          </a:xfrm>
          <a:prstGeom prst="rect">
            <a:avLst/>
          </a:prstGeom>
          <a:solidFill>
            <a:srgbClr val="E8E8E8"/>
          </a:solidFill>
          <a:ln w="19050"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TW" sz="11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1.</a:t>
            </a:r>
            <a:r>
              <a:rPr lang="zh-TW" altLang="en-US" sz="11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選擇區域：</a:t>
            </a:r>
            <a:endParaRPr lang="en-US" altLang="zh-TW" sz="11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TW" altLang="en-US" sz="11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石門水庫</a:t>
            </a:r>
            <a:endParaRPr lang="en-US" altLang="zh-TW" sz="11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TW" altLang="en-US" sz="11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曾文烏山頭水庫</a:t>
            </a:r>
            <a:endParaRPr lang="en-US" altLang="zh-TW" sz="11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50000"/>
              </a:lnSpc>
            </a:pPr>
            <a:r>
              <a:rPr lang="en-US" altLang="zh-TW" sz="11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2.</a:t>
            </a:r>
            <a:r>
              <a:rPr lang="zh-TW" altLang="en-US" sz="11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選擇年度</a:t>
            </a:r>
            <a:r>
              <a:rPr lang="en-US" altLang="zh-TW" sz="11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&amp;</a:t>
            </a:r>
            <a:r>
              <a:rPr lang="zh-TW" altLang="en-US" sz="11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期作別：</a:t>
            </a:r>
            <a:endParaRPr lang="en-US" altLang="zh-TW" sz="11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TW" altLang="en-US" sz="11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依區域跳出下拉式選單</a:t>
            </a:r>
            <a:endParaRPr lang="en-US" altLang="zh-TW" sz="11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015505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>
            <a:extLst>
              <a:ext uri="{FF2B5EF4-FFF2-40B4-BE49-F238E27FC236}">
                <a16:creationId xmlns:a16="http://schemas.microsoft.com/office/drawing/2014/main" id="{3FEEA47C-F694-5211-5839-202830E15FCD}"/>
              </a:ext>
            </a:extLst>
          </p:cNvPr>
          <p:cNvSpPr txBox="1"/>
          <p:nvPr/>
        </p:nvSpPr>
        <p:spPr>
          <a:xfrm>
            <a:off x="414828" y="635386"/>
            <a:ext cx="35550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b="1" dirty="0">
                <a:latin typeface="Tw Cen MT" panose="020B0602020104020603"/>
                <a:ea typeface="微軟正黑體" panose="020B0604030504040204" pitchFamily="34" charset="-120"/>
              </a:rPr>
              <a:t>討論：</a:t>
            </a:r>
            <a:endParaRPr lang="en-US" altLang="zh-TW" sz="2400" b="1" dirty="0">
              <a:latin typeface="Tw Cen MT" panose="020B0602020104020603"/>
              <a:ea typeface="微軟正黑體" panose="020B0604030504040204" pitchFamily="34" charset="-120"/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3AFED3A2-6B79-26B3-2FA9-8DC40FE5C3DD}"/>
              </a:ext>
            </a:extLst>
          </p:cNvPr>
          <p:cNvSpPr txBox="1"/>
          <p:nvPr/>
        </p:nvSpPr>
        <p:spPr>
          <a:xfrm>
            <a:off x="727144" y="1398752"/>
            <a:ext cx="777304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en-US" sz="160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蓄水量上限、下限、嚴重下限情境是否移除？  </a:t>
            </a:r>
            <a:r>
              <a:rPr lang="zh-TW" altLang="en-US" sz="16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算完補償期望值後去掉</a:t>
            </a:r>
            <a:endParaRPr lang="en-US" altLang="zh-TW" sz="1600" dirty="0"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en-US" sz="160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圖表的呈現方式 </a:t>
            </a:r>
            <a:r>
              <a:rPr lang="en-US" altLang="zh-TW" sz="16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(</a:t>
            </a:r>
            <a:r>
              <a:rPr lang="zh-TW" altLang="en-US" sz="16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線加粗、線用不同顏色</a:t>
            </a:r>
            <a:r>
              <a:rPr lang="en-US" altLang="zh-TW" sz="16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(</a:t>
            </a:r>
            <a:r>
              <a:rPr lang="zh-TW" altLang="en-US" sz="16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軸文字一同改變</a:t>
            </a:r>
            <a:r>
              <a:rPr lang="en-US" altLang="zh-TW" sz="16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)</a:t>
            </a:r>
            <a:r>
              <a:rPr lang="zh-TW" altLang="en-US" sz="16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、軸改直式</a:t>
            </a:r>
            <a:r>
              <a:rPr lang="en-US" altLang="zh-TW" sz="16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en-US" sz="16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初始蓄水量可查詢歷年資料</a:t>
            </a:r>
            <a:endParaRPr lang="en-US" altLang="zh-TW" sz="1600" dirty="0">
              <a:solidFill>
                <a:srgbClr val="FF0000"/>
              </a:solidFill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en-US" sz="16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加入供灌風險回朔評估</a:t>
            </a:r>
            <a:r>
              <a:rPr lang="en-US" altLang="zh-TW" sz="16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(</a:t>
            </a:r>
            <a:r>
              <a:rPr lang="zh-TW" altLang="en-US" sz="16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存預設參數</a:t>
            </a:r>
            <a:r>
              <a:rPr lang="en-US" altLang="zh-TW" sz="16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)</a:t>
            </a:r>
            <a:r>
              <a:rPr lang="zh-TW" altLang="en-US" sz="16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、標註當年實際入流量對應供灌面積</a:t>
            </a:r>
          </a:p>
        </p:txBody>
      </p:sp>
    </p:spTree>
    <p:extLst>
      <p:ext uri="{BB962C8B-B14F-4D97-AF65-F5344CB8AC3E}">
        <p14:creationId xmlns:p14="http://schemas.microsoft.com/office/powerpoint/2010/main" val="1783979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>
            <a:extLst>
              <a:ext uri="{FF2B5EF4-FFF2-40B4-BE49-F238E27FC236}">
                <a16:creationId xmlns:a16="http://schemas.microsoft.com/office/drawing/2014/main" id="{3FEEA47C-F694-5211-5839-202830E15FCD}"/>
              </a:ext>
            </a:extLst>
          </p:cNvPr>
          <p:cNvSpPr txBox="1"/>
          <p:nvPr/>
        </p:nvSpPr>
        <p:spPr>
          <a:xfrm>
            <a:off x="4318455" y="3198167"/>
            <a:ext cx="35550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2400" b="1" dirty="0">
                <a:latin typeface="Tw Cen MT" panose="020B0602020104020603"/>
                <a:ea typeface="微軟正黑體" panose="020B0604030504040204" pitchFamily="34" charset="-120"/>
              </a:rPr>
              <a:t>舊檔</a:t>
            </a:r>
            <a:endParaRPr lang="en-US" altLang="zh-TW" sz="2400" b="1" dirty="0">
              <a:latin typeface="Tw Cen MT" panose="020B0602020104020603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109248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>
            <a:extLst>
              <a:ext uri="{FF2B5EF4-FFF2-40B4-BE49-F238E27FC236}">
                <a16:creationId xmlns:a16="http://schemas.microsoft.com/office/drawing/2014/main" id="{738751F1-A1C7-299E-34E3-AA282392E493}"/>
              </a:ext>
            </a:extLst>
          </p:cNvPr>
          <p:cNvSpPr txBox="1"/>
          <p:nvPr/>
        </p:nvSpPr>
        <p:spPr>
          <a:xfrm>
            <a:off x="3663630" y="1286331"/>
            <a:ext cx="3060000" cy="720000"/>
          </a:xfrm>
          <a:prstGeom prst="rect">
            <a:avLst/>
          </a:prstGeom>
          <a:noFill/>
          <a:ln w="19050">
            <a:solidFill>
              <a:schemeClr val="tx1">
                <a:lumMod val="90000"/>
                <a:lumOff val="10000"/>
              </a:schemeClr>
            </a:solidFill>
          </a:ln>
        </p:spPr>
        <p:txBody>
          <a:bodyPr wrap="square" rtlCol="0" anchor="ctr">
            <a:noAutofit/>
          </a:bodyPr>
          <a:lstStyle>
            <a:defPPr>
              <a:defRPr lang="zh-TW"/>
            </a:defPPr>
            <a:lvl1pPr marR="0" lvl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 kumimoji="0" b="1" i="0" u="none" strike="noStrike" cap="none" spc="0" normalizeH="0" baseline="0">
                <a:ln>
                  <a:noFill/>
                </a:ln>
                <a:effectLst/>
                <a:uLnTx/>
                <a:uFillTx/>
                <a:latin typeface="Tw Cen MT" panose="020B0602020104020603"/>
                <a:ea typeface="微軟正黑體" panose="020B0604030504040204" pitchFamily="34" charset="-120"/>
              </a:defRPr>
            </a:lvl1pPr>
          </a:lstStyle>
          <a:p>
            <a:pPr algn="ctr"/>
            <a:r>
              <a:rPr lang="zh-TW" altLang="en-US" sz="2000" dirty="0"/>
              <a:t>選擇區域、期作別、入流量評估條件</a:t>
            </a:r>
            <a:endParaRPr lang="en-US" altLang="zh-TW" sz="2000" dirty="0"/>
          </a:p>
        </p:txBody>
      </p:sp>
      <p:cxnSp>
        <p:nvCxnSpPr>
          <p:cNvPr id="4" name="直線單箭頭接點 3">
            <a:extLst>
              <a:ext uri="{FF2B5EF4-FFF2-40B4-BE49-F238E27FC236}">
                <a16:creationId xmlns:a16="http://schemas.microsoft.com/office/drawing/2014/main" id="{26421B93-A5E0-F22F-CA2D-C83960FF51A7}"/>
              </a:ext>
            </a:extLst>
          </p:cNvPr>
          <p:cNvCxnSpPr>
            <a:cxnSpLocks/>
          </p:cNvCxnSpPr>
          <p:nvPr/>
        </p:nvCxnSpPr>
        <p:spPr>
          <a:xfrm>
            <a:off x="5167607" y="992351"/>
            <a:ext cx="0" cy="293980"/>
          </a:xfrm>
          <a:prstGeom prst="straightConnector1">
            <a:avLst/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字方塊 5">
            <a:extLst>
              <a:ext uri="{FF2B5EF4-FFF2-40B4-BE49-F238E27FC236}">
                <a16:creationId xmlns:a16="http://schemas.microsoft.com/office/drawing/2014/main" id="{A4660C78-3B1B-A634-ACFD-D17826797C84}"/>
              </a:ext>
            </a:extLst>
          </p:cNvPr>
          <p:cNvSpPr txBox="1"/>
          <p:nvPr/>
        </p:nvSpPr>
        <p:spPr>
          <a:xfrm>
            <a:off x="7189688" y="4689297"/>
            <a:ext cx="2880000" cy="720000"/>
          </a:xfrm>
          <a:prstGeom prst="rect">
            <a:avLst/>
          </a:prstGeom>
          <a:noFill/>
          <a:ln w="19050">
            <a:solidFill>
              <a:schemeClr val="tx1">
                <a:lumMod val="90000"/>
                <a:lumOff val="10000"/>
              </a:schemeClr>
            </a:solidFill>
          </a:ln>
        </p:spPr>
        <p:txBody>
          <a:bodyPr wrap="square" rtlCol="0" anchor="ctr">
            <a:noAutofit/>
          </a:bodyPr>
          <a:lstStyle>
            <a:defPPr>
              <a:defRPr lang="zh-TW"/>
            </a:defPPr>
            <a:lvl1pPr marR="0" lvl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 kumimoji="0" b="1" i="0" u="none" strike="noStrike" cap="none" spc="0" normalizeH="0" baseline="0">
                <a:ln>
                  <a:noFill/>
                </a:ln>
                <a:effectLst/>
                <a:uLnTx/>
                <a:uFillTx/>
                <a:latin typeface="Tw Cen MT" panose="020B0602020104020603"/>
                <a:ea typeface="微軟正黑體" panose="020B0604030504040204" pitchFamily="34" charset="-120"/>
              </a:defRPr>
            </a:lvl1pPr>
            <a:lvl2pPr marL="742950" lvl="1" indent="-285750"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2pPr>
          </a:lstStyle>
          <a:p>
            <a:pPr algn="ctr"/>
            <a:r>
              <a:rPr lang="zh-TW" altLang="en-US" sz="2400" dirty="0"/>
              <a:t>設定供灌面積</a:t>
            </a:r>
            <a:endParaRPr lang="en-US" altLang="zh-TW" sz="2400" dirty="0"/>
          </a:p>
        </p:txBody>
      </p:sp>
      <p:cxnSp>
        <p:nvCxnSpPr>
          <p:cNvPr id="7" name="直線單箭頭接點 6">
            <a:extLst>
              <a:ext uri="{FF2B5EF4-FFF2-40B4-BE49-F238E27FC236}">
                <a16:creationId xmlns:a16="http://schemas.microsoft.com/office/drawing/2014/main" id="{0E835E57-256B-4636-BEB2-658447FBDE37}"/>
              </a:ext>
            </a:extLst>
          </p:cNvPr>
          <p:cNvCxnSpPr>
            <a:cxnSpLocks/>
          </p:cNvCxnSpPr>
          <p:nvPr/>
        </p:nvCxnSpPr>
        <p:spPr>
          <a:xfrm>
            <a:off x="5193837" y="5758097"/>
            <a:ext cx="0" cy="301951"/>
          </a:xfrm>
          <a:prstGeom prst="straightConnector1">
            <a:avLst/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CB0DB2F3-6969-E456-405E-AC4497F03107}"/>
              </a:ext>
            </a:extLst>
          </p:cNvPr>
          <p:cNvCxnSpPr>
            <a:cxnSpLocks/>
          </p:cNvCxnSpPr>
          <p:nvPr/>
        </p:nvCxnSpPr>
        <p:spPr>
          <a:xfrm>
            <a:off x="5177236" y="2006331"/>
            <a:ext cx="0" cy="318301"/>
          </a:xfrm>
          <a:prstGeom prst="straightConnector1">
            <a:avLst/>
          </a:prstGeom>
          <a:ln w="28575">
            <a:solidFill>
              <a:schemeClr val="tx1"/>
            </a:solidFill>
            <a:headEnd type="non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文字方塊 9">
            <a:extLst>
              <a:ext uri="{FF2B5EF4-FFF2-40B4-BE49-F238E27FC236}">
                <a16:creationId xmlns:a16="http://schemas.microsoft.com/office/drawing/2014/main" id="{F42745FD-0A2B-3C5B-AC44-D651967AAB90}"/>
              </a:ext>
            </a:extLst>
          </p:cNvPr>
          <p:cNvSpPr txBox="1"/>
          <p:nvPr/>
        </p:nvSpPr>
        <p:spPr>
          <a:xfrm>
            <a:off x="5197736" y="5710078"/>
            <a:ext cx="417148" cy="369332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>
            <a:defPPr>
              <a:defRPr lang="zh-TW"/>
            </a:defPPr>
            <a:lvl1pPr marR="0" lvl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 kumimoji="0" b="1" i="0" u="none" strike="noStrike" cap="none" spc="0" normalizeH="0" baseline="0">
                <a:ln>
                  <a:noFill/>
                </a:ln>
                <a:effectLst/>
                <a:uLnTx/>
                <a:uFillTx/>
                <a:latin typeface="Tw Cen MT" panose="020B0602020104020603"/>
                <a:ea typeface="微軟正黑體" panose="020B0604030504040204" pitchFamily="34" charset="-120"/>
              </a:defRPr>
            </a:lvl1pPr>
            <a:lvl2pPr marL="742950" lvl="1" indent="-285750"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2pPr>
          </a:lstStyle>
          <a:p>
            <a:r>
              <a:rPr lang="zh-TW" altLang="en-US" dirty="0"/>
              <a:t>否</a:t>
            </a:r>
            <a:endParaRPr lang="en-US" altLang="zh-TW" dirty="0"/>
          </a:p>
        </p:txBody>
      </p:sp>
      <p:sp>
        <p:nvSpPr>
          <p:cNvPr id="12" name="菱形 11">
            <a:extLst>
              <a:ext uri="{FF2B5EF4-FFF2-40B4-BE49-F238E27FC236}">
                <a16:creationId xmlns:a16="http://schemas.microsoft.com/office/drawing/2014/main" id="{A622D9C8-F4BE-35C1-74AA-93E6B0752A1A}"/>
              </a:ext>
            </a:extLst>
          </p:cNvPr>
          <p:cNvSpPr/>
          <p:nvPr/>
        </p:nvSpPr>
        <p:spPr>
          <a:xfrm>
            <a:off x="3663630" y="4318097"/>
            <a:ext cx="3060000" cy="1440000"/>
          </a:xfrm>
          <a:prstGeom prst="diamond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400" b="1" dirty="0">
                <a:solidFill>
                  <a:schemeClr val="tx1"/>
                </a:solidFill>
                <a:latin typeface="Tw Cen MT" panose="020B0602020104020603"/>
                <a:ea typeface="微軟正黑體" panose="020B0604030504040204" pitchFamily="34" charset="-120"/>
              </a:rPr>
              <a:t>是否設定供灌面積</a:t>
            </a:r>
            <a:endParaRPr lang="en-US" altLang="zh-TW" sz="2400" b="1" dirty="0">
              <a:solidFill>
                <a:schemeClr val="tx1"/>
              </a:solidFill>
              <a:latin typeface="Tw Cen MT" panose="020B0602020104020603"/>
              <a:ea typeface="微軟正黑體" panose="020B0604030504040204" pitchFamily="34" charset="-120"/>
            </a:endParaRPr>
          </a:p>
        </p:txBody>
      </p:sp>
      <p:cxnSp>
        <p:nvCxnSpPr>
          <p:cNvPr id="14" name="直線單箭頭接點 13">
            <a:extLst>
              <a:ext uri="{FF2B5EF4-FFF2-40B4-BE49-F238E27FC236}">
                <a16:creationId xmlns:a16="http://schemas.microsoft.com/office/drawing/2014/main" id="{5EC605D2-F22B-B5E1-C1EA-784C3CD63A15}"/>
              </a:ext>
            </a:extLst>
          </p:cNvPr>
          <p:cNvCxnSpPr>
            <a:cxnSpLocks/>
            <a:stCxn id="12" idx="3"/>
            <a:endCxn id="6" idx="1"/>
          </p:cNvCxnSpPr>
          <p:nvPr/>
        </p:nvCxnSpPr>
        <p:spPr>
          <a:xfrm>
            <a:off x="6723630" y="5038097"/>
            <a:ext cx="466058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矩形: 圓角 16">
            <a:extLst>
              <a:ext uri="{FF2B5EF4-FFF2-40B4-BE49-F238E27FC236}">
                <a16:creationId xmlns:a16="http://schemas.microsoft.com/office/drawing/2014/main" id="{DFB10E80-CC9C-B916-C062-95F093002031}"/>
              </a:ext>
            </a:extLst>
          </p:cNvPr>
          <p:cNvSpPr/>
          <p:nvPr/>
        </p:nvSpPr>
        <p:spPr>
          <a:xfrm>
            <a:off x="3663630" y="272351"/>
            <a:ext cx="3060000" cy="720000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b="1" dirty="0">
                <a:solidFill>
                  <a:schemeClr val="tx1"/>
                </a:solidFill>
                <a:latin typeface="Tw Cen MT" panose="020B0602020104020603"/>
                <a:ea typeface="微軟正黑體" panose="020B0604030504040204" pitchFamily="34" charset="-120"/>
              </a:rPr>
              <a:t>進入頁面</a:t>
            </a:r>
            <a:endParaRPr kumimoji="0" lang="zh-TW" altLang="en-US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w Cen MT" panose="020B0602020104020603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18" name="矩形: 圓角 17">
            <a:extLst>
              <a:ext uri="{FF2B5EF4-FFF2-40B4-BE49-F238E27FC236}">
                <a16:creationId xmlns:a16="http://schemas.microsoft.com/office/drawing/2014/main" id="{DA43E251-3C87-9C58-EB03-65313503C766}"/>
              </a:ext>
            </a:extLst>
          </p:cNvPr>
          <p:cNvSpPr/>
          <p:nvPr/>
        </p:nvSpPr>
        <p:spPr>
          <a:xfrm>
            <a:off x="3741537" y="6060048"/>
            <a:ext cx="2880000" cy="720000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b="1" dirty="0">
                <a:solidFill>
                  <a:schemeClr val="tx1"/>
                </a:solidFill>
                <a:latin typeface="Tw Cen MT" panose="020B0602020104020603"/>
                <a:ea typeface="微軟正黑體" panose="020B0604030504040204" pitchFamily="34" charset="-120"/>
              </a:rPr>
              <a:t>輸出序列圖</a:t>
            </a:r>
            <a:endParaRPr kumimoji="0" lang="zh-TW" altLang="en-US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w Cen MT" panose="020B0602020104020603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21" name="文字方塊 20">
            <a:extLst>
              <a:ext uri="{FF2B5EF4-FFF2-40B4-BE49-F238E27FC236}">
                <a16:creationId xmlns:a16="http://schemas.microsoft.com/office/drawing/2014/main" id="{EED78FCC-52D7-7173-0980-D71C87054F1A}"/>
              </a:ext>
            </a:extLst>
          </p:cNvPr>
          <p:cNvSpPr txBox="1"/>
          <p:nvPr/>
        </p:nvSpPr>
        <p:spPr>
          <a:xfrm>
            <a:off x="114811" y="640230"/>
            <a:ext cx="35550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dirty="0">
                <a:latin typeface="Tw Cen MT" panose="020B0602020104020603"/>
                <a:ea typeface="微軟正黑體" panose="020B0604030504040204" pitchFamily="34" charset="-120"/>
              </a:rPr>
              <a:t>4.1</a:t>
            </a:r>
            <a:r>
              <a:rPr lang="zh-TW" altLang="en-US" b="1" dirty="0">
                <a:latin typeface="Tw Cen MT" panose="020B0602020104020603"/>
                <a:ea typeface="微軟正黑體" panose="020B0604030504040204" pitchFamily="34" charset="-120"/>
              </a:rPr>
              <a:t> 供灌缺水風險評估 </a:t>
            </a:r>
            <a:r>
              <a:rPr lang="en-US" altLang="zh-TW" b="1" dirty="0">
                <a:latin typeface="Tw Cen MT" panose="020B0602020104020603"/>
                <a:ea typeface="微軟正黑體" panose="020B0604030504040204" pitchFamily="34" charset="-120"/>
              </a:rPr>
              <a:t>flow chart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文字方塊 25">
                <a:extLst>
                  <a:ext uri="{FF2B5EF4-FFF2-40B4-BE49-F238E27FC236}">
                    <a16:creationId xmlns:a16="http://schemas.microsoft.com/office/drawing/2014/main" id="{763E9E04-AEAF-F705-5FD0-63552B8133BE}"/>
                  </a:ext>
                </a:extLst>
              </p:cNvPr>
              <p:cNvSpPr txBox="1"/>
              <p:nvPr/>
            </p:nvSpPr>
            <p:spPr>
              <a:xfrm>
                <a:off x="3663630" y="2324632"/>
                <a:ext cx="3060000" cy="720000"/>
              </a:xfrm>
              <a:prstGeom prst="rect">
                <a:avLst/>
              </a:prstGeom>
              <a:noFill/>
              <a:ln w="19050">
                <a:solidFill>
                  <a:schemeClr val="tx1">
                    <a:lumMod val="90000"/>
                    <a:lumOff val="10000"/>
                  </a:schemeClr>
                </a:solidFill>
              </a:ln>
            </p:spPr>
            <p:txBody>
              <a:bodyPr wrap="square" rtlCol="0" anchor="ctr">
                <a:noAutofit/>
              </a:bodyPr>
              <a:lstStyle>
                <a:defPPr>
                  <a:defRPr lang="zh-TW"/>
                </a:defPPr>
                <a:lvl1pPr marR="0" lvl="0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tabLst/>
                  <a:defRPr kumimoji="0" b="1" i="0" u="none" strike="noStrike" cap="none" spc="0" normalizeH="0" baseline="0">
                    <a:ln>
                      <a:noFill/>
                    </a:ln>
                    <a:effectLst/>
                    <a:uLnTx/>
                    <a:uFillTx/>
                    <a:latin typeface="Tw Cen MT" panose="020B0602020104020603"/>
                    <a:ea typeface="微軟正黑體" panose="020B0604030504040204" pitchFamily="34" charset="-120"/>
                  </a:defRPr>
                </a:lvl1pPr>
              </a:lstStyle>
              <a:p>
                <a:pPr algn="ctr"/>
                <a:r>
                  <a:rPr lang="zh-TW" altLang="en-US" sz="2000" dirty="0"/>
                  <a:t>設定初始蓄水量</a:t>
                </a:r>
                <a:r>
                  <a:rPr lang="en-US" altLang="zh-TW" sz="2000" b="1" dirty="0">
                    <a:latin typeface="Tw Cen MT" panose="020B0602020104020603"/>
                    <a:ea typeface="微軟正黑體" panose="020B0604030504040204" pitchFamily="34" charset="-120"/>
                  </a:rPr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000" b="1" i="1" smtClean="0">
                            <a:latin typeface="Cambria Math" panose="02040503050406030204" pitchFamily="18" charset="0"/>
                            <a:ea typeface="微軟正黑體" panose="020B0604030504040204" pitchFamily="34" charset="-120"/>
                          </a:rPr>
                        </m:ctrlPr>
                      </m:sSubPr>
                      <m:e>
                        <m:r>
                          <a:rPr lang="en-US" altLang="zh-TW" sz="2000" b="1" i="1" smtClean="0">
                            <a:latin typeface="Cambria Math" panose="02040503050406030204" pitchFamily="18" charset="0"/>
                            <a:ea typeface="微軟正黑體" panose="020B0604030504040204" pitchFamily="34" charset="-120"/>
                          </a:rPr>
                          <m:t>𝑺</m:t>
                        </m:r>
                      </m:e>
                      <m:sub>
                        <m:r>
                          <a:rPr lang="en-US" altLang="zh-TW" sz="2000" b="1" i="1" smtClean="0">
                            <a:latin typeface="Cambria Math" panose="02040503050406030204" pitchFamily="18" charset="0"/>
                            <a:ea typeface="微軟正黑體" panose="020B0604030504040204" pitchFamily="34" charset="-120"/>
                          </a:rPr>
                          <m:t>𝟎</m:t>
                        </m:r>
                      </m:sub>
                    </m:sSub>
                  </m:oMath>
                </a14:m>
                <a:r>
                  <a:rPr lang="en-US" altLang="zh-TW" sz="2000" b="1" dirty="0">
                    <a:latin typeface="Tw Cen MT" panose="020B0602020104020603"/>
                    <a:ea typeface="微軟正黑體" panose="020B0604030504040204" pitchFamily="34" charset="-120"/>
                  </a:rPr>
                  <a:t>) </a:t>
                </a:r>
                <a:r>
                  <a:rPr lang="zh-TW" altLang="en-US" sz="2000" dirty="0"/>
                  <a:t>、每日民生工業用水量</a:t>
                </a:r>
                <a:r>
                  <a:rPr lang="en-US" altLang="zh-TW" sz="2000" dirty="0"/>
                  <a:t>(</a:t>
                </a:r>
                <a14:m>
                  <m:oMath xmlns:m="http://schemas.openxmlformats.org/officeDocument/2006/math">
                    <m:r>
                      <a:rPr lang="en-US" altLang="zh-TW" sz="2000" b="1" i="1" smtClean="0">
                        <a:latin typeface="Cambria Math" panose="02040503050406030204" pitchFamily="18" charset="0"/>
                      </a:rPr>
                      <m:t>𝑫𝒐𝒎</m:t>
                    </m:r>
                  </m:oMath>
                </a14:m>
                <a:r>
                  <a:rPr lang="en-US" altLang="zh-TW" sz="2000" dirty="0"/>
                  <a:t>) </a:t>
                </a:r>
              </a:p>
            </p:txBody>
          </p:sp>
        </mc:Choice>
        <mc:Fallback xmlns="">
          <p:sp>
            <p:nvSpPr>
              <p:cNvPr id="26" name="文字方塊 25">
                <a:extLst>
                  <a:ext uri="{FF2B5EF4-FFF2-40B4-BE49-F238E27FC236}">
                    <a16:creationId xmlns:a16="http://schemas.microsoft.com/office/drawing/2014/main" id="{763E9E04-AEAF-F705-5FD0-63552B8133B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63630" y="2324632"/>
                <a:ext cx="3060000" cy="720000"/>
              </a:xfrm>
              <a:prstGeom prst="rect">
                <a:avLst/>
              </a:prstGeom>
              <a:blipFill>
                <a:blip r:embed="rId2"/>
                <a:stretch>
                  <a:fillRect l="-396" t="-2479" r="-1980" b="-13223"/>
                </a:stretch>
              </a:blipFill>
              <a:ln w="19050">
                <a:solidFill>
                  <a:schemeClr val="tx1">
                    <a:lumMod val="90000"/>
                    <a:lumOff val="10000"/>
                  </a:schemeClr>
                </a:solidFill>
              </a:ln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7" name="直線單箭頭接點 26">
            <a:extLst>
              <a:ext uri="{FF2B5EF4-FFF2-40B4-BE49-F238E27FC236}">
                <a16:creationId xmlns:a16="http://schemas.microsoft.com/office/drawing/2014/main" id="{C8F08D3B-B562-AD07-BC9A-50CC39EB98E7}"/>
              </a:ext>
            </a:extLst>
          </p:cNvPr>
          <p:cNvCxnSpPr>
            <a:cxnSpLocks/>
            <a:stCxn id="11" idx="2"/>
            <a:endCxn id="12" idx="0"/>
          </p:cNvCxnSpPr>
          <p:nvPr/>
        </p:nvCxnSpPr>
        <p:spPr>
          <a:xfrm>
            <a:off x="5193630" y="4082933"/>
            <a:ext cx="0" cy="235164"/>
          </a:xfrm>
          <a:prstGeom prst="straightConnector1">
            <a:avLst/>
          </a:prstGeom>
          <a:ln w="28575">
            <a:solidFill>
              <a:schemeClr val="tx1"/>
            </a:solidFill>
            <a:headEnd type="non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文字方塊 30">
            <a:extLst>
              <a:ext uri="{FF2B5EF4-FFF2-40B4-BE49-F238E27FC236}">
                <a16:creationId xmlns:a16="http://schemas.microsoft.com/office/drawing/2014/main" id="{A384AAB0-C975-D3F5-CE8B-79CF21DC2C0A}"/>
              </a:ext>
            </a:extLst>
          </p:cNvPr>
          <p:cNvSpPr txBox="1"/>
          <p:nvPr/>
        </p:nvSpPr>
        <p:spPr>
          <a:xfrm>
            <a:off x="6660236" y="4668765"/>
            <a:ext cx="417148" cy="369332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>
            <a:defPPr>
              <a:defRPr lang="zh-TW"/>
            </a:defPPr>
            <a:lvl1pPr marR="0" lvl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 kumimoji="0" b="1" i="0" u="none" strike="noStrike" cap="none" spc="0" normalizeH="0" baseline="0">
                <a:ln>
                  <a:noFill/>
                </a:ln>
                <a:effectLst/>
                <a:uLnTx/>
                <a:uFillTx/>
                <a:latin typeface="Tw Cen MT" panose="020B0602020104020603"/>
                <a:ea typeface="微軟正黑體" panose="020B0604030504040204" pitchFamily="34" charset="-120"/>
              </a:defRPr>
            </a:lvl1pPr>
            <a:lvl2pPr marL="742950" lvl="1" indent="-285750"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2pPr>
          </a:lstStyle>
          <a:p>
            <a:r>
              <a:rPr lang="zh-TW" altLang="en-US" dirty="0"/>
              <a:t>是</a:t>
            </a:r>
            <a:endParaRPr lang="en-US" altLang="zh-TW" dirty="0"/>
          </a:p>
        </p:txBody>
      </p:sp>
      <p:cxnSp>
        <p:nvCxnSpPr>
          <p:cNvPr id="47" name="直線單箭頭接點 46">
            <a:extLst>
              <a:ext uri="{FF2B5EF4-FFF2-40B4-BE49-F238E27FC236}">
                <a16:creationId xmlns:a16="http://schemas.microsoft.com/office/drawing/2014/main" id="{1258183B-F755-06BF-25DC-9E5F3E5190D1}"/>
              </a:ext>
            </a:extLst>
          </p:cNvPr>
          <p:cNvCxnSpPr>
            <a:cxnSpLocks/>
            <a:stCxn id="6" idx="2"/>
          </p:cNvCxnSpPr>
          <p:nvPr/>
        </p:nvCxnSpPr>
        <p:spPr>
          <a:xfrm>
            <a:off x="8629688" y="5409297"/>
            <a:ext cx="0" cy="650751"/>
          </a:xfrm>
          <a:prstGeom prst="straightConnector1">
            <a:avLst/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矩形: 圓角 47">
            <a:extLst>
              <a:ext uri="{FF2B5EF4-FFF2-40B4-BE49-F238E27FC236}">
                <a16:creationId xmlns:a16="http://schemas.microsoft.com/office/drawing/2014/main" id="{5CB709CD-EEB0-7F7E-E199-7B057E418F53}"/>
              </a:ext>
            </a:extLst>
          </p:cNvPr>
          <p:cNvSpPr/>
          <p:nvPr/>
        </p:nvSpPr>
        <p:spPr>
          <a:xfrm>
            <a:off x="7189688" y="6060048"/>
            <a:ext cx="2880000" cy="720000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b="1" dirty="0">
                <a:solidFill>
                  <a:schemeClr val="tx1"/>
                </a:solidFill>
                <a:latin typeface="Tw Cen MT" panose="020B0602020104020603"/>
                <a:ea typeface="微軟正黑體" panose="020B0604030504040204" pitchFamily="34" charset="-120"/>
              </a:rPr>
              <a:t>輸出序列圖及供灌面積對應風險值</a:t>
            </a:r>
            <a:endParaRPr kumimoji="0" lang="zh-TW" altLang="en-US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w Cen MT" panose="020B0602020104020603"/>
              <a:ea typeface="微軟正黑體" panose="020B0604030504040204" pitchFamily="34" charset="-120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文字方塊 2">
                <a:extLst>
                  <a:ext uri="{FF2B5EF4-FFF2-40B4-BE49-F238E27FC236}">
                    <a16:creationId xmlns:a16="http://schemas.microsoft.com/office/drawing/2014/main" id="{1629F3E1-3FEA-18B2-96BC-BA6E8E708371}"/>
                  </a:ext>
                </a:extLst>
              </p:cNvPr>
              <p:cNvSpPr txBox="1"/>
              <p:nvPr/>
            </p:nvSpPr>
            <p:spPr>
              <a:xfrm>
                <a:off x="6873055" y="1316839"/>
                <a:ext cx="3514294" cy="492443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zh-TW" altLang="en-US" sz="1400" b="1" dirty="0">
                    <a:latin typeface="Tw Cen MT" panose="020B0602020104020603"/>
                    <a:ea typeface="微軟正黑體" panose="020B0604030504040204" pitchFamily="34" charset="-120"/>
                  </a:rPr>
                  <a:t>從資料表抓取入流量</a:t>
                </a:r>
                <a:r>
                  <a:rPr lang="en-US" altLang="zh-TW" sz="1400" b="1" dirty="0">
                    <a:latin typeface="Tw Cen MT" panose="020B0602020104020603"/>
                    <a:ea typeface="微軟正黑體" panose="020B0604030504040204" pitchFamily="34" charset="-120"/>
                  </a:rPr>
                  <a:t>(</a:t>
                </a:r>
                <a14:m>
                  <m:oMath xmlns:m="http://schemas.openxmlformats.org/officeDocument/2006/math">
                    <m:r>
                      <a:rPr lang="en-US" altLang="zh-TW" sz="1400" b="1" i="1" smtClean="0">
                        <a:latin typeface="Cambria Math" panose="02040503050406030204" pitchFamily="18" charset="0"/>
                        <a:ea typeface="微軟正黑體" panose="020B0604030504040204" pitchFamily="34" charset="-120"/>
                      </a:rPr>
                      <m:t>𝑰</m:t>
                    </m:r>
                  </m:oMath>
                </a14:m>
                <a:r>
                  <a:rPr lang="en-US" altLang="zh-TW" sz="1400" b="1" dirty="0">
                    <a:latin typeface="Tw Cen MT" panose="020B0602020104020603"/>
                    <a:ea typeface="微軟正黑體" panose="020B0604030504040204" pitchFamily="34" charset="-120"/>
                  </a:rPr>
                  <a:t>)</a:t>
                </a:r>
                <a:r>
                  <a:rPr lang="zh-TW" altLang="en-US" sz="1400" b="1" dirty="0">
                    <a:latin typeface="Tw Cen MT" panose="020B0602020104020603"/>
                    <a:ea typeface="微軟正黑體" panose="020B0604030504040204" pitchFamily="34" charset="-120"/>
                  </a:rPr>
                  <a:t>對應風險值</a:t>
                </a:r>
                <a:r>
                  <a:rPr lang="en-US" altLang="zh-TW" sz="1400" b="1" dirty="0">
                    <a:latin typeface="Tw Cen MT" panose="020B0602020104020603"/>
                    <a:ea typeface="微軟正黑體" panose="020B0604030504040204" pitchFamily="34" charset="-120"/>
                  </a:rPr>
                  <a:t>(</a:t>
                </a:r>
                <a14:m>
                  <m:oMath xmlns:m="http://schemas.openxmlformats.org/officeDocument/2006/math">
                    <m:r>
                      <a:rPr lang="en-US" altLang="zh-TW" sz="1400" b="1" i="1" smtClean="0">
                        <a:latin typeface="Cambria Math" panose="02040503050406030204" pitchFamily="18" charset="0"/>
                        <a:ea typeface="微軟正黑體" panose="020B0604030504040204" pitchFamily="34" charset="-120"/>
                      </a:rPr>
                      <m:t>𝑹𝒊𝒔𝒌</m:t>
                    </m:r>
                  </m:oMath>
                </a14:m>
                <a:r>
                  <a:rPr lang="en-US" altLang="zh-TW" sz="1400" b="1" dirty="0">
                    <a:latin typeface="Tw Cen MT" panose="020B0602020104020603"/>
                    <a:ea typeface="微軟正黑體" panose="020B0604030504040204" pitchFamily="34" charset="-120"/>
                  </a:rPr>
                  <a:t>)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zh-TW" altLang="en-US" sz="1200" b="1" dirty="0">
                    <a:latin typeface="Tw Cen MT" panose="020B0602020104020603"/>
                    <a:ea typeface="微軟正黑體" panose="020B0604030504040204" pitchFamily="34" charset="-120"/>
                  </a:rPr>
                  <a:t>資料表名稱：</a:t>
                </a:r>
                <a:endParaRPr lang="en-US" altLang="zh-TW" sz="1200" b="1" dirty="0">
                  <a:latin typeface="Tw Cen MT" panose="020B0602020104020603"/>
                  <a:ea typeface="微軟正黑體" panose="020B0604030504040204" pitchFamily="34" charset="-120"/>
                </a:endParaRPr>
              </a:p>
            </p:txBody>
          </p:sp>
        </mc:Choice>
        <mc:Fallback xmlns="">
          <p:sp>
            <p:nvSpPr>
              <p:cNvPr id="3" name="文字方塊 2">
                <a:extLst>
                  <a:ext uri="{FF2B5EF4-FFF2-40B4-BE49-F238E27FC236}">
                    <a16:creationId xmlns:a16="http://schemas.microsoft.com/office/drawing/2014/main" id="{1629F3E1-3FEA-18B2-96BC-BA6E8E70837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73055" y="1316839"/>
                <a:ext cx="3514294" cy="492443"/>
              </a:xfrm>
              <a:prstGeom prst="rect">
                <a:avLst/>
              </a:prstGeom>
              <a:blipFill>
                <a:blip r:embed="rId3"/>
                <a:stretch>
                  <a:fillRect l="-345" t="-2410" b="-6024"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文字方塊 4">
                <a:extLst>
                  <a:ext uri="{FF2B5EF4-FFF2-40B4-BE49-F238E27FC236}">
                    <a16:creationId xmlns:a16="http://schemas.microsoft.com/office/drawing/2014/main" id="{B8525A1D-A3E4-A3F3-0A99-796CC4AEC101}"/>
                  </a:ext>
                </a:extLst>
              </p:cNvPr>
              <p:cNvSpPr txBox="1"/>
              <p:nvPr/>
            </p:nvSpPr>
            <p:spPr>
              <a:xfrm>
                <a:off x="6880339" y="2327649"/>
                <a:ext cx="3514294" cy="832344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zh-TW" altLang="en-US" sz="1400" b="1" dirty="0">
                    <a:latin typeface="Tw Cen MT" panose="020B0602020104020603"/>
                    <a:ea typeface="微軟正黑體" panose="020B0604030504040204" pitchFamily="34" charset="-120"/>
                  </a:rPr>
                  <a:t>計算可供灌溉水量</a:t>
                </a:r>
                <a:r>
                  <a:rPr lang="en-US" altLang="zh-TW" sz="1400" b="1" dirty="0">
                    <a:latin typeface="Tw Cen MT" panose="020B0602020104020603"/>
                    <a:ea typeface="微軟正黑體" panose="020B0604030504040204" pitchFamily="34" charset="-120"/>
                  </a:rPr>
                  <a:t>(</a:t>
                </a:r>
                <a14:m>
                  <m:oMath xmlns:m="http://schemas.openxmlformats.org/officeDocument/2006/math">
                    <m:r>
                      <a:rPr lang="en-US" altLang="zh-TW" sz="1400" b="1" i="1" smtClean="0">
                        <a:latin typeface="Cambria Math" panose="02040503050406030204" pitchFamily="18" charset="0"/>
                        <a:ea typeface="微軟正黑體" panose="020B0604030504040204" pitchFamily="34" charset="-120"/>
                      </a:rPr>
                      <m:t>𝑾</m:t>
                    </m:r>
                  </m:oMath>
                </a14:m>
                <a:r>
                  <a:rPr lang="en-US" altLang="zh-TW" sz="1400" b="1" dirty="0">
                    <a:latin typeface="Tw Cen MT" panose="020B0602020104020603"/>
                    <a:ea typeface="微軟正黑體" panose="020B0604030504040204" pitchFamily="34" charset="-120"/>
                  </a:rPr>
                  <a:t>) </a:t>
                </a:r>
                <a:r>
                  <a:rPr lang="zh-TW" altLang="en-US" sz="1400" b="1" dirty="0">
                    <a:latin typeface="Tw Cen MT" panose="020B0602020104020603"/>
                    <a:ea typeface="微軟正黑體" panose="020B0604030504040204" pitchFamily="34" charset="-120"/>
                  </a:rPr>
                  <a:t>、供灌面積</a:t>
                </a:r>
                <a:r>
                  <a:rPr lang="en-US" altLang="zh-TW" sz="1400" b="1" dirty="0">
                    <a:latin typeface="Tw Cen MT" panose="020B0602020104020603"/>
                    <a:ea typeface="微軟正黑體" panose="020B0604030504040204" pitchFamily="34" charset="-120"/>
                  </a:rPr>
                  <a:t>(</a:t>
                </a:r>
                <a14:m>
                  <m:oMath xmlns:m="http://schemas.openxmlformats.org/officeDocument/2006/math">
                    <m:r>
                      <a:rPr lang="en-US" altLang="zh-TW" sz="1400" b="1" i="1" smtClean="0">
                        <a:latin typeface="Cambria Math" panose="02040503050406030204" pitchFamily="18" charset="0"/>
                        <a:ea typeface="微軟正黑體" panose="020B0604030504040204" pitchFamily="34" charset="-120"/>
                      </a:rPr>
                      <m:t>𝑨𝒓𝒆𝒂</m:t>
                    </m:r>
                  </m:oMath>
                </a14:m>
                <a:r>
                  <a:rPr lang="en-US" altLang="zh-TW" sz="1400" b="1" dirty="0">
                    <a:latin typeface="Tw Cen MT" panose="020B0602020104020603"/>
                    <a:ea typeface="微軟正黑體" panose="020B0604030504040204" pitchFamily="34" charset="-120"/>
                  </a:rPr>
                  <a:t>)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n-US" altLang="zh-TW" sz="1400" b="1" i="1" smtClean="0">
                        <a:latin typeface="Cambria Math" panose="02040503050406030204" pitchFamily="18" charset="0"/>
                        <a:ea typeface="微軟正黑體" panose="020B0604030504040204" pitchFamily="34" charset="-120"/>
                      </a:rPr>
                      <m:t>𝑾</m:t>
                    </m:r>
                    <m:r>
                      <a:rPr lang="en-US" altLang="zh-TW" sz="1400" b="1" i="1" smtClean="0">
                        <a:latin typeface="Cambria Math" panose="02040503050406030204" pitchFamily="18" charset="0"/>
                        <a:ea typeface="微軟正黑體" panose="020B0604030504040204" pitchFamily="34" charset="-120"/>
                      </a:rPr>
                      <m:t>=</m:t>
                    </m:r>
                    <m:sSub>
                      <m:sSubPr>
                        <m:ctrlPr>
                          <a:rPr lang="en-US" altLang="zh-TW" sz="1400" b="1" i="1" smtClean="0">
                            <a:latin typeface="Cambria Math" panose="02040503050406030204" pitchFamily="18" charset="0"/>
                            <a:ea typeface="微軟正黑體" panose="020B0604030504040204" pitchFamily="34" charset="-120"/>
                          </a:rPr>
                        </m:ctrlPr>
                      </m:sSubPr>
                      <m:e>
                        <m:r>
                          <a:rPr lang="en-US" altLang="zh-TW" sz="1400" b="1" i="1" smtClean="0">
                            <a:latin typeface="Cambria Math" panose="02040503050406030204" pitchFamily="18" charset="0"/>
                            <a:ea typeface="微軟正黑體" panose="020B0604030504040204" pitchFamily="34" charset="-120"/>
                          </a:rPr>
                          <m:t>𝑺</m:t>
                        </m:r>
                      </m:e>
                      <m:sub>
                        <m:r>
                          <a:rPr lang="en-US" altLang="zh-TW" sz="1400" b="1" i="1" smtClean="0">
                            <a:latin typeface="Cambria Math" panose="02040503050406030204" pitchFamily="18" charset="0"/>
                            <a:ea typeface="微軟正黑體" panose="020B0604030504040204" pitchFamily="34" charset="-120"/>
                          </a:rPr>
                          <m:t>𝟎</m:t>
                        </m:r>
                      </m:sub>
                    </m:sSub>
                    <m:r>
                      <a:rPr lang="en-US" altLang="zh-TW" sz="1400" b="1" i="1" smtClean="0">
                        <a:latin typeface="Cambria Math" panose="02040503050406030204" pitchFamily="18" charset="0"/>
                        <a:ea typeface="微軟正黑體" panose="020B0604030504040204" pitchFamily="34" charset="-120"/>
                      </a:rPr>
                      <m:t>+</m:t>
                    </m:r>
                    <m:r>
                      <a:rPr lang="en-US" altLang="zh-TW" sz="1400" b="1" i="1" smtClean="0">
                        <a:latin typeface="Cambria Math" panose="02040503050406030204" pitchFamily="18" charset="0"/>
                        <a:ea typeface="微軟正黑體" panose="020B0604030504040204" pitchFamily="34" charset="-120"/>
                      </a:rPr>
                      <m:t>𝑰</m:t>
                    </m:r>
                    <m:r>
                      <a:rPr lang="en-US" altLang="zh-TW" sz="1400" b="1" i="1" smtClean="0">
                        <a:latin typeface="Cambria Math" panose="02040503050406030204" pitchFamily="18" charset="0"/>
                        <a:ea typeface="微軟正黑體" panose="020B0604030504040204" pitchFamily="34" charset="-120"/>
                      </a:rPr>
                      <m:t>−</m:t>
                    </m:r>
                    <m:r>
                      <a:rPr lang="en-US" altLang="zh-TW" sz="1400" b="1" i="1" smtClean="0">
                        <a:latin typeface="Cambria Math" panose="02040503050406030204" pitchFamily="18" charset="0"/>
                        <a:ea typeface="微軟正黑體" panose="020B0604030504040204" pitchFamily="34" charset="-120"/>
                      </a:rPr>
                      <m:t>𝑫𝒐𝒎</m:t>
                    </m:r>
                  </m:oMath>
                </a14:m>
                <a:r>
                  <a:rPr lang="en-US" altLang="zh-TW" sz="1400" b="1" dirty="0">
                    <a:latin typeface="Tw Cen MT" panose="020B0602020104020603"/>
                    <a:ea typeface="微軟正黑體" panose="020B0604030504040204" pitchFamily="34" charset="-120"/>
                  </a:rPr>
                  <a:t> 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n-US" altLang="zh-TW" sz="1400" b="1" i="1" smtClean="0">
                        <a:latin typeface="Cambria Math" panose="02040503050406030204" pitchFamily="18" charset="0"/>
                        <a:ea typeface="微軟正黑體" panose="020B0604030504040204" pitchFamily="34" charset="-120"/>
                      </a:rPr>
                      <m:t>𝑨𝒓𝒆𝒂</m:t>
                    </m:r>
                    <m:r>
                      <a:rPr lang="en-US" altLang="zh-TW" sz="1400" b="1" i="1" smtClean="0">
                        <a:latin typeface="Cambria Math" panose="02040503050406030204" pitchFamily="18" charset="0"/>
                        <a:ea typeface="微軟正黑體" panose="020B0604030504040204" pitchFamily="34" charset="-120"/>
                      </a:rPr>
                      <m:t>=</m:t>
                    </m:r>
                    <m:f>
                      <m:fPr>
                        <m:ctrlPr>
                          <a:rPr lang="en-US" altLang="zh-TW" sz="1400" b="1" i="1" smtClean="0">
                            <a:latin typeface="Cambria Math" panose="02040503050406030204" pitchFamily="18" charset="0"/>
                            <a:ea typeface="微軟正黑體" panose="020B0604030504040204" pitchFamily="34" charset="-120"/>
                          </a:rPr>
                        </m:ctrlPr>
                      </m:fPr>
                      <m:num>
                        <m:r>
                          <a:rPr lang="en-US" altLang="zh-TW" sz="1400" b="1" i="1" smtClean="0">
                            <a:latin typeface="Cambria Math" panose="02040503050406030204" pitchFamily="18" charset="0"/>
                            <a:ea typeface="微軟正黑體" panose="020B0604030504040204" pitchFamily="34" charset="-120"/>
                          </a:rPr>
                          <m:t>𝑾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altLang="zh-TW" sz="1400" b="1" i="1">
                            <a:latin typeface="Cambria Math" panose="02040503050406030204" pitchFamily="18" charset="0"/>
                            <a:ea typeface="微軟正黑體" panose="020B0604030504040204" pitchFamily="34" charset="-120"/>
                          </a:rPr>
                          <m:t>U</m:t>
                        </m:r>
                      </m:den>
                    </m:f>
                  </m:oMath>
                </a14:m>
                <a:r>
                  <a:rPr lang="en-US" altLang="zh-TW" sz="1400" b="1" dirty="0">
                    <a:latin typeface="Tw Cen MT" panose="020B0602020104020603"/>
                    <a:ea typeface="微軟正黑體" panose="020B0604030504040204" pitchFamily="34" charset="-120"/>
                  </a:rPr>
                  <a:t> </a:t>
                </a:r>
                <a:r>
                  <a:rPr lang="zh-TW" altLang="en-US" sz="1400" b="1" dirty="0">
                    <a:latin typeface="Tw Cen MT" panose="020B0602020104020603"/>
                    <a:ea typeface="微軟正黑體" panose="020B0604030504040204" pitchFamily="34" charset="-120"/>
                  </a:rPr>
                  <a:t> </a:t>
                </a:r>
                <a:r>
                  <a:rPr lang="en-US" altLang="zh-TW" sz="1400" b="1" dirty="0">
                    <a:latin typeface="Tw Cen MT" panose="020B0602020104020603"/>
                    <a:ea typeface="微軟正黑體" panose="020B0604030504040204" pitchFamily="34" charset="-120"/>
                  </a:rPr>
                  <a:t>, </a:t>
                </a:r>
                <a:r>
                  <a:rPr lang="zh-TW" altLang="en-US" sz="1400" b="1" dirty="0">
                    <a:latin typeface="Tw Cen MT" panose="020B0602020104020603"/>
                    <a:ea typeface="微軟正黑體" panose="020B0604030504040204" pitchFamily="34" charset="-12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zh-TW" sz="1400" b="1" i="1" dirty="0">
                        <a:latin typeface="Cambria Math" panose="02040503050406030204" pitchFamily="18" charset="0"/>
                        <a:ea typeface="微軟正黑體" panose="020B0604030504040204" pitchFamily="34" charset="-120"/>
                      </a:rPr>
                      <m:t>U</m:t>
                    </m:r>
                    <m:r>
                      <a:rPr lang="en-US" altLang="zh-TW" sz="1400" b="1" i="1" smtClean="0">
                        <a:latin typeface="Cambria Math" panose="02040503050406030204" pitchFamily="18" charset="0"/>
                        <a:ea typeface="微軟正黑體" panose="020B0604030504040204" pitchFamily="34" charset="-120"/>
                      </a:rPr>
                      <m:t>=</m:t>
                    </m:r>
                    <m:r>
                      <a:rPr lang="en-US" altLang="zh-TW" sz="1400" b="1" i="1" smtClean="0">
                        <a:latin typeface="Cambria Math" panose="02040503050406030204" pitchFamily="18" charset="0"/>
                        <a:ea typeface="微軟正黑體" panose="020B0604030504040204" pitchFamily="34" charset="-120"/>
                      </a:rPr>
                      <m:t>𝟏</m:t>
                    </m:r>
                  </m:oMath>
                </a14:m>
                <a:r>
                  <a:rPr lang="en-US" altLang="zh-TW" sz="1400" b="1" dirty="0">
                    <a:latin typeface="Tw Cen MT" panose="020B0602020104020603"/>
                    <a:ea typeface="微軟正黑體" panose="020B0604030504040204" pitchFamily="34" charset="-120"/>
                  </a:rPr>
                  <a:t> (</a:t>
                </a:r>
                <a:r>
                  <a:rPr lang="zh-TW" altLang="en-US" sz="1400" b="1" dirty="0">
                    <a:latin typeface="Tw Cen MT" panose="020B0602020104020603"/>
                    <a:ea typeface="微軟正黑體" panose="020B0604030504040204" pitchFamily="34" charset="-120"/>
                  </a:rPr>
                  <a:t>萬噸</a:t>
                </a:r>
                <a:r>
                  <a:rPr lang="en-US" altLang="zh-TW" sz="1400" b="1" dirty="0">
                    <a:latin typeface="Tw Cen MT" panose="020B0602020104020603"/>
                    <a:ea typeface="微軟正黑體" panose="020B0604030504040204" pitchFamily="34" charset="-120"/>
                  </a:rPr>
                  <a:t>/</a:t>
                </a:r>
                <a:r>
                  <a:rPr lang="zh-TW" altLang="en-US" sz="1400" b="1" dirty="0">
                    <a:latin typeface="Tw Cen MT" panose="020B0602020104020603"/>
                    <a:ea typeface="微軟正黑體" panose="020B0604030504040204" pitchFamily="34" charset="-120"/>
                  </a:rPr>
                  <a:t>公頃</a:t>
                </a:r>
                <a:r>
                  <a:rPr lang="en-US" altLang="zh-TW" sz="1400" b="1" dirty="0">
                    <a:latin typeface="Tw Cen MT" panose="020B0602020104020603"/>
                    <a:ea typeface="微軟正黑體" panose="020B0604030504040204" pitchFamily="34" charset="-120"/>
                  </a:rPr>
                  <a:t>)</a:t>
                </a:r>
              </a:p>
            </p:txBody>
          </p:sp>
        </mc:Choice>
        <mc:Fallback xmlns="">
          <p:sp>
            <p:nvSpPr>
              <p:cNvPr id="5" name="文字方塊 4">
                <a:extLst>
                  <a:ext uri="{FF2B5EF4-FFF2-40B4-BE49-F238E27FC236}">
                    <a16:creationId xmlns:a16="http://schemas.microsoft.com/office/drawing/2014/main" id="{B8525A1D-A3E4-A3F3-0A99-796CC4AEC10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80339" y="2327649"/>
                <a:ext cx="3514294" cy="832344"/>
              </a:xfrm>
              <a:prstGeom prst="rect">
                <a:avLst/>
              </a:prstGeom>
              <a:blipFill>
                <a:blip r:embed="rId4"/>
                <a:stretch>
                  <a:fillRect l="-346" t="-1449" b="-1449"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直線單箭頭接點 8">
            <a:extLst>
              <a:ext uri="{FF2B5EF4-FFF2-40B4-BE49-F238E27FC236}">
                <a16:creationId xmlns:a16="http://schemas.microsoft.com/office/drawing/2014/main" id="{B63E2564-7A0D-51FB-C46D-B736051F0168}"/>
              </a:ext>
            </a:extLst>
          </p:cNvPr>
          <p:cNvCxnSpPr>
            <a:cxnSpLocks/>
          </p:cNvCxnSpPr>
          <p:nvPr/>
        </p:nvCxnSpPr>
        <p:spPr>
          <a:xfrm>
            <a:off x="5193630" y="3044632"/>
            <a:ext cx="0" cy="318301"/>
          </a:xfrm>
          <a:prstGeom prst="straightConnector1">
            <a:avLst/>
          </a:prstGeom>
          <a:ln w="28575">
            <a:solidFill>
              <a:schemeClr val="tx1"/>
            </a:solidFill>
            <a:headEnd type="non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文字方塊 10">
                <a:extLst>
                  <a:ext uri="{FF2B5EF4-FFF2-40B4-BE49-F238E27FC236}">
                    <a16:creationId xmlns:a16="http://schemas.microsoft.com/office/drawing/2014/main" id="{2D2C79AD-926D-2304-78C0-90CE64F9CEEA}"/>
                  </a:ext>
                </a:extLst>
              </p:cNvPr>
              <p:cNvSpPr txBox="1"/>
              <p:nvPr/>
            </p:nvSpPr>
            <p:spPr>
              <a:xfrm>
                <a:off x="3663630" y="3362933"/>
                <a:ext cx="3060000" cy="720000"/>
              </a:xfrm>
              <a:prstGeom prst="rect">
                <a:avLst/>
              </a:prstGeom>
              <a:noFill/>
              <a:ln w="19050">
                <a:solidFill>
                  <a:schemeClr val="tx1">
                    <a:lumMod val="90000"/>
                    <a:lumOff val="10000"/>
                  </a:schemeClr>
                </a:solidFill>
              </a:ln>
            </p:spPr>
            <p:txBody>
              <a:bodyPr wrap="square" rtlCol="0" anchor="ctr">
                <a:noAutofit/>
              </a:bodyPr>
              <a:lstStyle>
                <a:defPPr>
                  <a:defRPr lang="zh-TW"/>
                </a:defPPr>
                <a:lvl1pPr marR="0" lvl="0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tabLst/>
                  <a:defRPr kumimoji="0" b="1" i="0" u="none" strike="noStrike" cap="none" spc="0" normalizeH="0" baseline="0">
                    <a:ln>
                      <a:noFill/>
                    </a:ln>
                    <a:effectLst/>
                    <a:uLnTx/>
                    <a:uFillTx/>
                    <a:latin typeface="Tw Cen MT" panose="020B0602020104020603"/>
                    <a:ea typeface="微軟正黑體" panose="020B0604030504040204" pitchFamily="34" charset="-120"/>
                  </a:defRPr>
                </a:lvl1pPr>
              </a:lstStyle>
              <a:p>
                <a:pPr algn="ctr"/>
                <a:r>
                  <a:rPr lang="zh-TW" altLang="en-US" dirty="0"/>
                  <a:t>設定期作前停灌補償金</a:t>
                </a:r>
                <a:r>
                  <a:rPr lang="en-US" altLang="zh-TW" dirty="0"/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𝒑</m:t>
                        </m:r>
                      </m:e>
                      <m:sub>
                        <m:r>
                          <a:rPr lang="en-US" altLang="zh-TW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altLang="zh-TW" dirty="0"/>
                  <a:t>)</a:t>
                </a:r>
              </a:p>
              <a:p>
                <a:pPr algn="ctr"/>
                <a:r>
                  <a:rPr lang="zh-TW" altLang="en-US" dirty="0"/>
                  <a:t>、期作中停灌補償金</a:t>
                </a:r>
                <a:r>
                  <a:rPr lang="en-US" altLang="zh-TW" dirty="0"/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𝒑</m:t>
                        </m:r>
                      </m:e>
                      <m:sub>
                        <m:r>
                          <a:rPr lang="en-US" altLang="zh-TW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altLang="zh-TW" dirty="0"/>
                  <a:t>) </a:t>
                </a:r>
              </a:p>
            </p:txBody>
          </p:sp>
        </mc:Choice>
        <mc:Fallback xmlns="">
          <p:sp>
            <p:nvSpPr>
              <p:cNvPr id="11" name="文字方塊 10">
                <a:extLst>
                  <a:ext uri="{FF2B5EF4-FFF2-40B4-BE49-F238E27FC236}">
                    <a16:creationId xmlns:a16="http://schemas.microsoft.com/office/drawing/2014/main" id="{2D2C79AD-926D-2304-78C0-90CE64F9CEE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63630" y="3362933"/>
                <a:ext cx="3060000" cy="720000"/>
              </a:xfrm>
              <a:prstGeom prst="rect">
                <a:avLst/>
              </a:prstGeom>
              <a:blipFill>
                <a:blip r:embed="rId5"/>
                <a:stretch>
                  <a:fillRect b="-6612"/>
                </a:stretch>
              </a:blipFill>
              <a:ln w="19050">
                <a:solidFill>
                  <a:schemeClr val="tx1">
                    <a:lumMod val="90000"/>
                    <a:lumOff val="10000"/>
                  </a:schemeClr>
                </a:solidFill>
              </a:ln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文字方塊 15">
                <a:extLst>
                  <a:ext uri="{FF2B5EF4-FFF2-40B4-BE49-F238E27FC236}">
                    <a16:creationId xmlns:a16="http://schemas.microsoft.com/office/drawing/2014/main" id="{8E1890BC-705E-BAEC-C52A-A841697BF436}"/>
                  </a:ext>
                </a:extLst>
              </p:cNvPr>
              <p:cNvSpPr txBox="1"/>
              <p:nvPr/>
            </p:nvSpPr>
            <p:spPr>
              <a:xfrm>
                <a:off x="6880339" y="3394572"/>
                <a:ext cx="3907942" cy="738664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zh-TW" altLang="en-US" sz="1400" b="1" dirty="0">
                    <a:latin typeface="Tw Cen MT" panose="020B0602020104020603"/>
                    <a:ea typeface="微軟正黑體" panose="020B0604030504040204" pitchFamily="34" charset="-120"/>
                  </a:rPr>
                  <a:t>計算停灌補償金期望值</a:t>
                </a:r>
                <a:r>
                  <a:rPr lang="en-US" altLang="zh-TW" sz="1400" b="1" dirty="0">
                    <a:latin typeface="Tw Cen MT" panose="020B0602020104020603"/>
                    <a:ea typeface="微軟正黑體" panose="020B0604030504040204" pitchFamily="34" charset="-120"/>
                  </a:rPr>
                  <a:t>(</a:t>
                </a:r>
                <a14:m>
                  <m:oMath xmlns:m="http://schemas.openxmlformats.org/officeDocument/2006/math">
                    <m:r>
                      <a:rPr lang="en-US" altLang="zh-TW" sz="1400" b="1" i="1" smtClean="0">
                        <a:latin typeface="Cambria Math" panose="02040503050406030204" pitchFamily="18" charset="0"/>
                        <a:ea typeface="微軟正黑體" panose="020B0604030504040204" pitchFamily="34" charset="-120"/>
                      </a:rPr>
                      <m:t>𝑳</m:t>
                    </m:r>
                  </m:oMath>
                </a14:m>
                <a:r>
                  <a:rPr lang="en-US" altLang="zh-TW" sz="1400" b="1" dirty="0">
                    <a:latin typeface="Tw Cen MT" panose="020B0602020104020603"/>
                    <a:ea typeface="微軟正黑體" panose="020B0604030504040204" pitchFamily="34" charset="-120"/>
                  </a:rPr>
                  <a:t>) 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n-US" altLang="zh-TW" sz="1400" b="1" i="1" smtClean="0">
                        <a:latin typeface="Cambria Math" panose="02040503050406030204" pitchFamily="18" charset="0"/>
                        <a:ea typeface="微軟正黑體" panose="020B0604030504040204" pitchFamily="34" charset="-120"/>
                      </a:rPr>
                      <m:t>𝑳</m:t>
                    </m:r>
                    <m:r>
                      <a:rPr lang="en-US" altLang="zh-TW" sz="1400" b="1" i="1" smtClean="0">
                        <a:latin typeface="Cambria Math" panose="02040503050406030204" pitchFamily="18" charset="0"/>
                        <a:ea typeface="微軟正黑體" panose="020B0604030504040204" pitchFamily="34" charset="-120"/>
                      </a:rPr>
                      <m:t>=(</m:t>
                    </m:r>
                    <m:sSub>
                      <m:sSubPr>
                        <m:ctrlPr>
                          <a:rPr lang="en-US" altLang="zh-TW" sz="1400" b="1" i="1" smtClean="0">
                            <a:latin typeface="Cambria Math" panose="02040503050406030204" pitchFamily="18" charset="0"/>
                            <a:ea typeface="微軟正黑體" panose="020B0604030504040204" pitchFamily="34" charset="-120"/>
                          </a:rPr>
                        </m:ctrlPr>
                      </m:sSubPr>
                      <m:e>
                        <m:r>
                          <a:rPr lang="en-US" altLang="zh-TW" sz="1400" b="1" i="1" smtClean="0">
                            <a:latin typeface="Cambria Math" panose="02040503050406030204" pitchFamily="18" charset="0"/>
                            <a:ea typeface="微軟正黑體" panose="020B0604030504040204" pitchFamily="34" charset="-120"/>
                          </a:rPr>
                          <m:t>𝑨</m:t>
                        </m:r>
                      </m:e>
                      <m:sub>
                        <m:r>
                          <a:rPr lang="en-US" altLang="zh-TW" sz="1400" b="1" i="1" smtClean="0">
                            <a:latin typeface="Cambria Math" panose="02040503050406030204" pitchFamily="18" charset="0"/>
                            <a:ea typeface="微軟正黑體" panose="020B0604030504040204" pitchFamily="34" charset="-120"/>
                          </a:rPr>
                          <m:t>𝒂𝒍𝒍</m:t>
                        </m:r>
                      </m:sub>
                    </m:sSub>
                    <m:r>
                      <a:rPr lang="en-US" altLang="zh-TW" sz="1400" b="1" i="1" smtClean="0">
                        <a:latin typeface="Cambria Math" panose="02040503050406030204" pitchFamily="18" charset="0"/>
                        <a:ea typeface="微軟正黑體" panose="020B0604030504040204" pitchFamily="34" charset="-120"/>
                      </a:rPr>
                      <m:t> − </m:t>
                    </m:r>
                    <m:r>
                      <a:rPr lang="en-US" altLang="zh-TW" sz="1400" b="1" i="1" smtClean="0">
                        <a:latin typeface="Cambria Math" panose="02040503050406030204" pitchFamily="18" charset="0"/>
                        <a:ea typeface="微軟正黑體" panose="020B0604030504040204" pitchFamily="34" charset="-120"/>
                      </a:rPr>
                      <m:t>𝑨𝒓𝒆𝒂</m:t>
                    </m:r>
                    <m:r>
                      <a:rPr lang="en-US" altLang="zh-TW" sz="1400" b="1" i="1" smtClean="0">
                        <a:latin typeface="Cambria Math" panose="02040503050406030204" pitchFamily="18" charset="0"/>
                        <a:ea typeface="微軟正黑體" panose="020B0604030504040204" pitchFamily="34" charset="-120"/>
                      </a:rPr>
                      <m:t>)∗</m:t>
                    </m:r>
                    <m:sSub>
                      <m:sSubPr>
                        <m:ctrlPr>
                          <a:rPr lang="en-US" altLang="zh-TW" sz="1400" b="1" i="1" smtClean="0">
                            <a:latin typeface="Cambria Math" panose="02040503050406030204" pitchFamily="18" charset="0"/>
                            <a:ea typeface="微軟正黑體" panose="020B0604030504040204" pitchFamily="34" charset="-120"/>
                          </a:rPr>
                        </m:ctrlPr>
                      </m:sSubPr>
                      <m:e>
                        <m:r>
                          <a:rPr lang="en-US" altLang="zh-TW" sz="1400" b="1" i="1" smtClean="0">
                            <a:latin typeface="Cambria Math" panose="02040503050406030204" pitchFamily="18" charset="0"/>
                            <a:ea typeface="微軟正黑體" panose="020B0604030504040204" pitchFamily="34" charset="-120"/>
                          </a:rPr>
                          <m:t>𝒑</m:t>
                        </m:r>
                      </m:e>
                      <m:sub>
                        <m:r>
                          <a:rPr lang="en-US" altLang="zh-TW" sz="1400" b="1" i="1" smtClean="0">
                            <a:latin typeface="Cambria Math" panose="02040503050406030204" pitchFamily="18" charset="0"/>
                            <a:ea typeface="微軟正黑體" panose="020B0604030504040204" pitchFamily="34" charset="-120"/>
                          </a:rPr>
                          <m:t>𝟏</m:t>
                        </m:r>
                      </m:sub>
                    </m:sSub>
                    <m:r>
                      <a:rPr lang="en-US" altLang="zh-TW" sz="1400" b="1" i="1" smtClean="0">
                        <a:latin typeface="Cambria Math" panose="02040503050406030204" pitchFamily="18" charset="0"/>
                        <a:ea typeface="微軟正黑體" panose="020B0604030504040204" pitchFamily="34" charset="-120"/>
                      </a:rPr>
                      <m:t>+</m:t>
                    </m:r>
                    <m:r>
                      <a:rPr lang="en-US" altLang="zh-TW" sz="1400" b="1" i="1" smtClean="0">
                        <a:latin typeface="Cambria Math" panose="02040503050406030204" pitchFamily="18" charset="0"/>
                        <a:ea typeface="微軟正黑體" panose="020B0604030504040204" pitchFamily="34" charset="-120"/>
                      </a:rPr>
                      <m:t>𝑨𝒓𝒆𝒂</m:t>
                    </m:r>
                    <m:r>
                      <a:rPr lang="en-US" altLang="zh-TW" sz="1400" b="1" i="1" smtClean="0">
                        <a:latin typeface="Cambria Math" panose="02040503050406030204" pitchFamily="18" charset="0"/>
                        <a:ea typeface="微軟正黑體" panose="020B0604030504040204" pitchFamily="34" charset="-120"/>
                      </a:rPr>
                      <m:t>∗</m:t>
                    </m:r>
                    <m:r>
                      <a:rPr lang="en-US" altLang="zh-TW" sz="1400" b="1" i="1" smtClean="0">
                        <a:latin typeface="Cambria Math" panose="02040503050406030204" pitchFamily="18" charset="0"/>
                        <a:ea typeface="微軟正黑體" panose="020B0604030504040204" pitchFamily="34" charset="-120"/>
                      </a:rPr>
                      <m:t>𝑹𝒊𝒔𝒌</m:t>
                    </m:r>
                    <m:r>
                      <a:rPr lang="en-US" altLang="zh-TW" sz="1400" b="1" i="1" smtClean="0">
                        <a:latin typeface="Cambria Math" panose="02040503050406030204" pitchFamily="18" charset="0"/>
                        <a:ea typeface="微軟正黑體" panose="020B0604030504040204" pitchFamily="34" charset="-120"/>
                      </a:rPr>
                      <m:t>∗</m:t>
                    </m:r>
                    <m:sSub>
                      <m:sSubPr>
                        <m:ctrlPr>
                          <a:rPr lang="en-US" altLang="zh-TW" sz="1400" b="1" i="1">
                            <a:latin typeface="Cambria Math" panose="02040503050406030204" pitchFamily="18" charset="0"/>
                            <a:ea typeface="微軟正黑體" panose="020B0604030504040204" pitchFamily="34" charset="-120"/>
                          </a:rPr>
                        </m:ctrlPr>
                      </m:sSubPr>
                      <m:e>
                        <m:r>
                          <a:rPr lang="en-US" altLang="zh-TW" sz="1400" b="1" i="1">
                            <a:latin typeface="Cambria Math" panose="02040503050406030204" pitchFamily="18" charset="0"/>
                            <a:ea typeface="微軟正黑體" panose="020B0604030504040204" pitchFamily="34" charset="-120"/>
                          </a:rPr>
                          <m:t>𝒑</m:t>
                        </m:r>
                      </m:e>
                      <m:sub>
                        <m:r>
                          <a:rPr lang="en-US" altLang="zh-TW" sz="1400" b="1" i="1" smtClean="0">
                            <a:latin typeface="Cambria Math" panose="02040503050406030204" pitchFamily="18" charset="0"/>
                            <a:ea typeface="微軟正黑體" panose="020B0604030504040204" pitchFamily="34" charset="-12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altLang="zh-TW" sz="1400" b="1" dirty="0">
                    <a:latin typeface="Tw Cen MT" panose="020B0602020104020603"/>
                    <a:ea typeface="微軟正黑體" panose="020B0604030504040204" pitchFamily="34" charset="-120"/>
                  </a:rPr>
                  <a:t> 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1400" b="1" i="1" smtClean="0">
                            <a:latin typeface="Cambria Math" panose="02040503050406030204" pitchFamily="18" charset="0"/>
                            <a:ea typeface="微軟正黑體" panose="020B0604030504040204" pitchFamily="34" charset="-120"/>
                          </a:rPr>
                        </m:ctrlPr>
                      </m:sSubPr>
                      <m:e>
                        <m:r>
                          <a:rPr lang="en-US" altLang="zh-TW" sz="1400" b="1" i="1" smtClean="0">
                            <a:latin typeface="Cambria Math" panose="02040503050406030204" pitchFamily="18" charset="0"/>
                            <a:ea typeface="微軟正黑體" panose="020B0604030504040204" pitchFamily="34" charset="-120"/>
                          </a:rPr>
                          <m:t>𝑨</m:t>
                        </m:r>
                      </m:e>
                      <m:sub>
                        <m:r>
                          <a:rPr lang="en-US" altLang="zh-TW" sz="1400" b="1" i="1" smtClean="0">
                            <a:latin typeface="Cambria Math" panose="02040503050406030204" pitchFamily="18" charset="0"/>
                            <a:ea typeface="微軟正黑體" panose="020B0604030504040204" pitchFamily="34" charset="-120"/>
                          </a:rPr>
                          <m:t>𝒂𝒍𝒍</m:t>
                        </m:r>
                      </m:sub>
                    </m:sSub>
                    <m:r>
                      <a:rPr lang="zh-TW" altLang="en-US" sz="1400" b="1" i="1">
                        <a:latin typeface="Cambria Math" panose="02040503050406030204" pitchFamily="18" charset="0"/>
                        <a:ea typeface="微軟正黑體" panose="020B0604030504040204" pitchFamily="34" charset="-120"/>
                      </a:rPr>
                      <m:t>：</m:t>
                    </m:r>
                  </m:oMath>
                </a14:m>
                <a:r>
                  <a:rPr lang="zh-TW" altLang="en-US" sz="1400" b="1" dirty="0">
                    <a:latin typeface="Tw Cen MT" panose="020B0602020104020603"/>
                    <a:ea typeface="微軟正黑體" panose="020B0604030504040204" pitchFamily="34" charset="-120"/>
                  </a:rPr>
                  <a:t>計畫種植面積</a:t>
                </a:r>
                <a:endParaRPr lang="en-US" altLang="zh-TW" sz="1400" b="1" dirty="0">
                  <a:latin typeface="Tw Cen MT" panose="020B0602020104020603"/>
                  <a:ea typeface="微軟正黑體" panose="020B0604030504040204" pitchFamily="34" charset="-120"/>
                </a:endParaRPr>
              </a:p>
            </p:txBody>
          </p:sp>
        </mc:Choice>
        <mc:Fallback xmlns="">
          <p:sp>
            <p:nvSpPr>
              <p:cNvPr id="16" name="文字方塊 15">
                <a:extLst>
                  <a:ext uri="{FF2B5EF4-FFF2-40B4-BE49-F238E27FC236}">
                    <a16:creationId xmlns:a16="http://schemas.microsoft.com/office/drawing/2014/main" id="{8E1890BC-705E-BAEC-C52A-A841697BF43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80339" y="3394572"/>
                <a:ext cx="3907942" cy="738664"/>
              </a:xfrm>
              <a:prstGeom prst="rect">
                <a:avLst/>
              </a:prstGeom>
              <a:blipFill>
                <a:blip r:embed="rId6"/>
                <a:stretch>
                  <a:fillRect l="-311" t="-1626" b="-5691"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474724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736</TotalTime>
  <Words>498</Words>
  <Application>Microsoft Office PowerPoint</Application>
  <PresentationFormat>寬螢幕</PresentationFormat>
  <Paragraphs>63</Paragraphs>
  <Slides>9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7" baseType="lpstr">
      <vt:lpstr>微軟正黑體</vt:lpstr>
      <vt:lpstr>Aptos</vt:lpstr>
      <vt:lpstr>Aptos Display</vt:lpstr>
      <vt:lpstr>Arial</vt:lpstr>
      <vt:lpstr>Cambria Math</vt:lpstr>
      <vt:lpstr>Times New Roman</vt:lpstr>
      <vt:lpstr>Tw Cen MT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戴源里</dc:creator>
  <cp:lastModifiedBy>戴源里</cp:lastModifiedBy>
  <cp:revision>38</cp:revision>
  <cp:lastPrinted>2024-05-23T01:51:58Z</cp:lastPrinted>
  <dcterms:created xsi:type="dcterms:W3CDTF">2024-03-29T07:26:13Z</dcterms:created>
  <dcterms:modified xsi:type="dcterms:W3CDTF">2024-05-28T02:16:06Z</dcterms:modified>
</cp:coreProperties>
</file>